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70" r:id="rId5"/>
    <p:sldId id="282" r:id="rId6"/>
    <p:sldId id="306" r:id="rId7"/>
    <p:sldId id="283" r:id="rId8"/>
    <p:sldId id="298" r:id="rId9"/>
    <p:sldId id="300" r:id="rId10"/>
    <p:sldId id="301" r:id="rId11"/>
    <p:sldId id="297" r:id="rId12"/>
    <p:sldId id="295" r:id="rId13"/>
    <p:sldId id="288" r:id="rId14"/>
    <p:sldId id="321" r:id="rId15"/>
    <p:sldId id="322" r:id="rId16"/>
    <p:sldId id="320" r:id="rId17"/>
    <p:sldId id="303" r:id="rId18"/>
    <p:sldId id="304" r:id="rId19"/>
    <p:sldId id="302" r:id="rId20"/>
    <p:sldId id="289" r:id="rId21"/>
    <p:sldId id="290" r:id="rId22"/>
    <p:sldId id="305" r:id="rId23"/>
    <p:sldId id="323" r:id="rId24"/>
    <p:sldId id="324"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2121FF"/>
    <a:srgbClr val="008000"/>
    <a:srgbClr val="5353FF"/>
    <a:srgbClr val="FF9999"/>
    <a:srgbClr val="FFCCFF"/>
    <a:srgbClr val="FF99FF"/>
    <a:srgbClr val="FFFF66"/>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3" autoAdjust="0"/>
    <p:restoredTop sz="94630" autoAdjust="0"/>
  </p:normalViewPr>
  <p:slideViewPr>
    <p:cSldViewPr>
      <p:cViewPr varScale="1">
        <p:scale>
          <a:sx n="74" d="100"/>
          <a:sy n="74" d="100"/>
        </p:scale>
        <p:origin x="-1882" y="-72"/>
      </p:cViewPr>
      <p:guideLst>
        <p:guide orient="horz" pos="2160"/>
        <p:guide pos="2880"/>
      </p:guideLst>
    </p:cSldViewPr>
  </p:slideViewPr>
  <p:outlineViewPr>
    <p:cViewPr>
      <p:scale>
        <a:sx n="33" d="100"/>
        <a:sy n="33" d="100"/>
      </p:scale>
      <p:origin x="0" y="401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4" d="100"/>
          <a:sy n="94" d="100"/>
        </p:scale>
        <p:origin x="-26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161986-6728-4662-8D0C-0715DCEDE840}" type="datetimeFigureOut">
              <a:rPr lang="en-US" smtClean="0"/>
              <a:pPr/>
              <a:t>5/14/2015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4E978F-DD57-4097-A039-ECC00AAA964D}" type="slidenum">
              <a:rPr lang="en-US" smtClean="0"/>
              <a:pPr/>
              <a:t>‹#›</a:t>
            </a:fld>
            <a:endParaRPr lang="en-US"/>
          </a:p>
        </p:txBody>
      </p:sp>
    </p:spTree>
    <p:extLst>
      <p:ext uri="{BB962C8B-B14F-4D97-AF65-F5344CB8AC3E}">
        <p14:creationId xmlns:p14="http://schemas.microsoft.com/office/powerpoint/2010/main" val="457223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EF85C-9593-4003-9132-83CE77D76027}" type="datetimeFigureOut">
              <a:rPr lang="en-US" smtClean="0"/>
              <a:pPr/>
              <a:t>5/14/2015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ABD38-1515-4E05-9FD5-00E019E45509}" type="slidenum">
              <a:rPr lang="en-US" smtClean="0"/>
              <a:pPr/>
              <a:t>‹#›</a:t>
            </a:fld>
            <a:endParaRPr lang="en-US"/>
          </a:p>
        </p:txBody>
      </p:sp>
    </p:spTree>
    <p:extLst>
      <p:ext uri="{BB962C8B-B14F-4D97-AF65-F5344CB8AC3E}">
        <p14:creationId xmlns:p14="http://schemas.microsoft.com/office/powerpoint/2010/main" val="115887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7ABD38-1515-4E05-9FD5-00E019E4550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7ABD38-1515-4E05-9FD5-00E019E4550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7ABD38-1515-4E05-9FD5-00E019E4550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7ABD38-1515-4E05-9FD5-00E019E4550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7ABD38-1515-4E05-9FD5-00E019E4550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7ABD38-1515-4E05-9FD5-00E019E4550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0" y="0"/>
            <a:ext cx="9144000" cy="1716088"/>
          </a:xfrm>
          <a:prstGeom prst="rect">
            <a:avLst/>
          </a:prstGeom>
          <a:solidFill>
            <a:schemeClr val="bg1"/>
          </a:solidFill>
          <a:ln w="9525">
            <a:noFill/>
            <a:miter lim="800000"/>
            <a:headEnd/>
            <a:tailEnd/>
          </a:ln>
        </p:spPr>
        <p:txBody>
          <a:bodyPr wrap="none" anchor="ctr"/>
          <a:lstStyle/>
          <a:p>
            <a:endParaRPr lang="en-US"/>
          </a:p>
        </p:txBody>
      </p:sp>
      <p:sp>
        <p:nvSpPr>
          <p:cNvPr id="11" name="Rectangle 4"/>
          <p:cNvSpPr>
            <a:spLocks noChangeArrowheads="1"/>
          </p:cNvSpPr>
          <p:nvPr userDrawn="1"/>
        </p:nvSpPr>
        <p:spPr bwMode="auto">
          <a:xfrm>
            <a:off x="0" y="1723522"/>
            <a:ext cx="9144000" cy="5141912"/>
          </a:xfrm>
          <a:prstGeom prst="rect">
            <a:avLst/>
          </a:prstGeom>
          <a:gradFill rotWithShape="1">
            <a:gsLst>
              <a:gs pos="0">
                <a:schemeClr val="bg1"/>
              </a:gs>
              <a:gs pos="100000">
                <a:srgbClr val="5353FF"/>
              </a:gs>
            </a:gsLst>
            <a:lin ang="5400000" scaled="1"/>
          </a:gradFill>
          <a:ln w="9525">
            <a:noFill/>
            <a:miter lim="800000"/>
            <a:headEnd/>
            <a:tailEnd/>
          </a:ln>
        </p:spPr>
        <p:txBody>
          <a:bodyPr wrap="none" anchor="ctr"/>
          <a:lstStyle/>
          <a:p>
            <a:endParaRPr lang="en-US"/>
          </a:p>
        </p:txBody>
      </p:sp>
      <p:sp>
        <p:nvSpPr>
          <p:cNvPr id="2" name="Title 1"/>
          <p:cNvSpPr>
            <a:spLocks noGrp="1"/>
          </p:cNvSpPr>
          <p:nvPr>
            <p:ph type="ctrTitle"/>
          </p:nvPr>
        </p:nvSpPr>
        <p:spPr>
          <a:xfrm>
            <a:off x="762000" y="2130425"/>
            <a:ext cx="7772400" cy="1470025"/>
          </a:xfrm>
          <a:prstGeom prst="rect">
            <a:avLst/>
          </a:prstGeom>
        </p:spPr>
        <p:txBody>
          <a:bodyPr/>
          <a:lstStyle/>
          <a:p>
            <a:r>
              <a:rPr lang="en-US" dirty="0" smtClean="0"/>
              <a:t>Click to edit Master title style</a:t>
            </a:r>
            <a:endParaRPr lang="en-US" dirty="0"/>
          </a:p>
        </p:txBody>
      </p:sp>
      <p:pic>
        <p:nvPicPr>
          <p:cNvPr id="7" name="Picture 6" descr="AFRL GLOBE LOGO_color"/>
          <p:cNvPicPr>
            <a:picLocks noChangeAspect="1" noChangeArrowheads="1"/>
          </p:cNvPicPr>
          <p:nvPr userDrawn="1"/>
        </p:nvPicPr>
        <p:blipFill>
          <a:blip r:embed="rId2" cstate="print"/>
          <a:srcRect/>
          <a:stretch>
            <a:fillRect/>
          </a:stretch>
        </p:blipFill>
        <p:spPr bwMode="auto">
          <a:xfrm>
            <a:off x="381000" y="152400"/>
            <a:ext cx="6158646" cy="1981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8396"/>
            <a:ext cx="8229600" cy="5486400"/>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629400"/>
            <a:ext cx="2133600" cy="228600"/>
          </a:xfrm>
          <a:prstGeom prst="rect">
            <a:avLst/>
          </a:prstGeom>
        </p:spPr>
        <p:txBody>
          <a:bodyPr/>
          <a:lstStyle>
            <a:lvl1pPr>
              <a:defRPr sz="1000"/>
            </a:lvl1pPr>
          </a:lstStyle>
          <a:p>
            <a:fld id="{C64E329C-880B-4B23-A9F9-678E1B63E9DD}" type="datetimeFigureOut">
              <a:rPr lang="en-US" smtClean="0"/>
              <a:pPr/>
              <a:t>5/14/2015</a:t>
            </a:fld>
            <a:endParaRPr lang="en-US"/>
          </a:p>
        </p:txBody>
      </p:sp>
      <p:sp>
        <p:nvSpPr>
          <p:cNvPr id="5" name="Footer Placeholder 4"/>
          <p:cNvSpPr>
            <a:spLocks noGrp="1"/>
          </p:cNvSpPr>
          <p:nvPr>
            <p:ph type="ftr" sz="quarter" idx="11"/>
          </p:nvPr>
        </p:nvSpPr>
        <p:spPr>
          <a:xfrm>
            <a:off x="2286000" y="6629400"/>
            <a:ext cx="4572000" cy="228600"/>
          </a:xfrm>
          <a:prstGeom prst="rect">
            <a:avLst/>
          </a:prstGeom>
        </p:spPr>
        <p:txBody>
          <a:bodyPr/>
          <a:lstStyle>
            <a:lvl1pPr>
              <a:defRPr sz="1000"/>
            </a:lvl1pPr>
          </a:lstStyle>
          <a:p>
            <a:r>
              <a:rPr lang="en-US" smtClean="0"/>
              <a:t>Distribution Statement X:  Approved for (AFRL-WS ##)</a:t>
            </a:r>
            <a:endParaRPr lang="en-US" dirty="0"/>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lvl1pPr>
              <a:defRPr sz="1000"/>
            </a:lvl1pPr>
          </a:lstStyle>
          <a:p>
            <a:fld id="{24E16B4B-B853-479B-A04B-BF021A8E453F}" type="slidenum">
              <a:rPr lang="en-US" smtClean="0"/>
              <a:pPr/>
              <a:t>‹#›</a:t>
            </a:fld>
            <a:endParaRPr lang="en-US"/>
          </a:p>
        </p:txBody>
      </p:sp>
      <p:sp>
        <p:nvSpPr>
          <p:cNvPr id="7" name="Rectangle 9"/>
          <p:cNvSpPr>
            <a:spLocks noChangeArrowheads="1"/>
          </p:cNvSpPr>
          <p:nvPr userDrawn="1"/>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a:effectLst/>
        </p:spPr>
        <p:txBody>
          <a:bodyPr lIns="91431" tIns="45716" rIns="91431" bIns="45716" anchor="ctr" anchorCtr="1"/>
          <a:lstStyle/>
          <a:p>
            <a:pPr algn="ctr">
              <a:spcBef>
                <a:spcPct val="20000"/>
              </a:spcBef>
              <a:defRPr/>
            </a:pPr>
            <a:endParaRPr lang="en-US" sz="2000"/>
          </a:p>
        </p:txBody>
      </p:sp>
      <p:sp>
        <p:nvSpPr>
          <p:cNvPr id="13" name="Title 12"/>
          <p:cNvSpPr>
            <a:spLocks noGrp="1"/>
          </p:cNvSpPr>
          <p:nvPr>
            <p:ph type="title"/>
          </p:nvPr>
        </p:nvSpPr>
        <p:spPr/>
        <p:txBody>
          <a:bodyPr/>
          <a:lstStyle>
            <a:lvl1pPr>
              <a:defRPr>
                <a:solidFill>
                  <a:schemeClr val="tx2">
                    <a:lumMod val="75000"/>
                  </a:schemeClr>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ChangeArrowheads="1"/>
          </p:cNvSpPr>
          <p:nvPr userDrawn="1"/>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a:effectLst/>
        </p:spPr>
        <p:txBody>
          <a:bodyPr lIns="91431" tIns="45716" rIns="91431" bIns="45716" anchor="ctr" anchorCtr="1"/>
          <a:lstStyle/>
          <a:p>
            <a:pPr algn="ctr">
              <a:spcBef>
                <a:spcPct val="20000"/>
              </a:spcBef>
              <a:defRPr/>
            </a:pPr>
            <a:endParaRPr lang="en-US" sz="2000"/>
          </a:p>
        </p:txBody>
      </p:sp>
      <p:sp>
        <p:nvSpPr>
          <p:cNvPr id="11" name="Date Placeholder 3"/>
          <p:cNvSpPr>
            <a:spLocks noGrp="1"/>
          </p:cNvSpPr>
          <p:nvPr>
            <p:ph type="dt" sz="half" idx="10"/>
          </p:nvPr>
        </p:nvSpPr>
        <p:spPr>
          <a:xfrm>
            <a:off x="0" y="6629400"/>
            <a:ext cx="2133600" cy="228600"/>
          </a:xfrm>
          <a:prstGeom prst="rect">
            <a:avLst/>
          </a:prstGeom>
        </p:spPr>
        <p:txBody>
          <a:bodyPr/>
          <a:lstStyle>
            <a:lvl1pPr>
              <a:defRPr sz="1000"/>
            </a:lvl1pPr>
          </a:lstStyle>
          <a:p>
            <a:fld id="{C64E329C-880B-4B23-A9F9-678E1B63E9DD}" type="datetimeFigureOut">
              <a:rPr lang="en-US" smtClean="0"/>
              <a:pPr/>
              <a:t>5/14/2015</a:t>
            </a:fld>
            <a:endParaRPr lang="en-US"/>
          </a:p>
        </p:txBody>
      </p:sp>
      <p:sp>
        <p:nvSpPr>
          <p:cNvPr id="12" name="Footer Placeholder 4"/>
          <p:cNvSpPr>
            <a:spLocks noGrp="1"/>
          </p:cNvSpPr>
          <p:nvPr>
            <p:ph type="ftr" sz="quarter" idx="11"/>
          </p:nvPr>
        </p:nvSpPr>
        <p:spPr>
          <a:xfrm>
            <a:off x="2286000" y="6629400"/>
            <a:ext cx="4572000" cy="228600"/>
          </a:xfrm>
          <a:prstGeom prst="rect">
            <a:avLst/>
          </a:prstGeom>
        </p:spPr>
        <p:txBody>
          <a:bodyPr/>
          <a:lstStyle>
            <a:lvl1pPr>
              <a:defRPr sz="1000"/>
            </a:lvl1pPr>
          </a:lstStyle>
          <a:p>
            <a:r>
              <a:rPr lang="en-US" smtClean="0"/>
              <a:t>Distribution Statement X:  Approved for (AFRL-WS ##)</a:t>
            </a:r>
            <a:endParaRPr lang="en-US" dirty="0"/>
          </a:p>
        </p:txBody>
      </p:sp>
      <p:sp>
        <p:nvSpPr>
          <p:cNvPr id="13" name="Slide Number Placeholder 5"/>
          <p:cNvSpPr>
            <a:spLocks noGrp="1"/>
          </p:cNvSpPr>
          <p:nvPr>
            <p:ph type="sldNum" sz="quarter" idx="12"/>
          </p:nvPr>
        </p:nvSpPr>
        <p:spPr>
          <a:xfrm>
            <a:off x="7010400" y="6629400"/>
            <a:ext cx="2133600" cy="228600"/>
          </a:xfrm>
          <a:prstGeom prst="rect">
            <a:avLst/>
          </a:prstGeom>
        </p:spPr>
        <p:txBody>
          <a:bodyPr/>
          <a:lstStyle>
            <a:lvl1pPr>
              <a:defRPr sz="1000"/>
            </a:lvl1pPr>
          </a:lstStyle>
          <a:p>
            <a:fld id="{24E16B4B-B853-479B-A04B-BF021A8E453F}" type="slidenum">
              <a:rPr lang="en-US" smtClean="0"/>
              <a:pPr/>
              <a:t>‹#›</a:t>
            </a:fld>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0" y="6629400"/>
            <a:ext cx="2133600" cy="228600"/>
          </a:xfrm>
          <a:prstGeom prst="rect">
            <a:avLst/>
          </a:prstGeom>
        </p:spPr>
        <p:txBody>
          <a:bodyPr/>
          <a:lstStyle>
            <a:lvl1pPr>
              <a:defRPr sz="1000"/>
            </a:lvl1pPr>
          </a:lstStyle>
          <a:p>
            <a:fld id="{C64E329C-880B-4B23-A9F9-678E1B63E9DD}" type="datetimeFigureOut">
              <a:rPr lang="en-US" smtClean="0"/>
              <a:pPr/>
              <a:t>5/14/2015</a:t>
            </a:fld>
            <a:endParaRPr lang="en-US"/>
          </a:p>
        </p:txBody>
      </p:sp>
      <p:sp>
        <p:nvSpPr>
          <p:cNvPr id="7" name="Footer Placeholder 4"/>
          <p:cNvSpPr>
            <a:spLocks noGrp="1"/>
          </p:cNvSpPr>
          <p:nvPr>
            <p:ph type="ftr" sz="quarter" idx="11"/>
          </p:nvPr>
        </p:nvSpPr>
        <p:spPr>
          <a:xfrm>
            <a:off x="2286000" y="6629400"/>
            <a:ext cx="4572000" cy="228600"/>
          </a:xfrm>
          <a:prstGeom prst="rect">
            <a:avLst/>
          </a:prstGeom>
        </p:spPr>
        <p:txBody>
          <a:bodyPr/>
          <a:lstStyle>
            <a:lvl1pPr>
              <a:defRPr sz="1000"/>
            </a:lvl1pPr>
          </a:lstStyle>
          <a:p>
            <a:r>
              <a:rPr lang="en-US" smtClean="0"/>
              <a:t>Distribution Statement X:  Approved for (AFRL-WS ##)</a:t>
            </a:r>
            <a:endParaRPr lang="en-US" dirty="0"/>
          </a:p>
        </p:txBody>
      </p:sp>
      <p:sp>
        <p:nvSpPr>
          <p:cNvPr id="8" name="Slide Number Placeholder 5"/>
          <p:cNvSpPr>
            <a:spLocks noGrp="1"/>
          </p:cNvSpPr>
          <p:nvPr>
            <p:ph type="sldNum" sz="quarter" idx="12"/>
          </p:nvPr>
        </p:nvSpPr>
        <p:spPr>
          <a:xfrm>
            <a:off x="7010400" y="6629400"/>
            <a:ext cx="2133600" cy="228600"/>
          </a:xfrm>
          <a:prstGeom prst="rect">
            <a:avLst/>
          </a:prstGeom>
        </p:spPr>
        <p:txBody>
          <a:bodyPr/>
          <a:lstStyle>
            <a:lvl1pPr>
              <a:defRPr sz="1000"/>
            </a:lvl1pPr>
          </a:lstStyle>
          <a:p>
            <a:fld id="{24E16B4B-B853-479B-A04B-BF021A8E453F}" type="slidenum">
              <a:rPr lang="en-US" smtClean="0"/>
              <a:pPr/>
              <a:t>‹#›</a:t>
            </a:fld>
            <a:endParaRPr lang="en-US"/>
          </a:p>
        </p:txBody>
      </p:sp>
      <p:sp>
        <p:nvSpPr>
          <p:cNvPr id="9" name="Rectangle 9"/>
          <p:cNvSpPr>
            <a:spLocks noChangeArrowheads="1"/>
          </p:cNvSpPr>
          <p:nvPr userDrawn="1"/>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a:effectLst/>
        </p:spPr>
        <p:txBody>
          <a:bodyPr lIns="91431" tIns="45716" rIns="91431" bIns="45716" anchor="ctr" anchorCtr="1"/>
          <a:lstStyle/>
          <a:p>
            <a:pPr algn="ctr">
              <a:spcBef>
                <a:spcPct val="20000"/>
              </a:spcBef>
              <a:defRPr/>
            </a:pPr>
            <a:endParaRPr lang="en-US" sz="2000"/>
          </a:p>
        </p:txBody>
      </p:sp>
      <p:sp>
        <p:nvSpPr>
          <p:cNvPr id="13" name="Title 1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3000" y="2590800"/>
            <a:ext cx="7239000" cy="914400"/>
          </a:xfrm>
        </p:spPr>
        <p:txBody>
          <a:bodyPr/>
          <a:lstStyle/>
          <a:p>
            <a:r>
              <a:rPr lang="en-US" smtClean="0"/>
              <a:t>Click to edit Master title style</a:t>
            </a:r>
            <a:endParaRPr lang="en-US"/>
          </a:p>
        </p:txBody>
      </p:sp>
      <p:sp>
        <p:nvSpPr>
          <p:cNvPr id="6" name="Rectangle 5"/>
          <p:cNvSpPr/>
          <p:nvPr userDrawn="1"/>
        </p:nvSpPr>
        <p:spPr>
          <a:xfrm>
            <a:off x="228600" y="76200"/>
            <a:ext cx="8686800" cy="6621087"/>
          </a:xfrm>
          <a:prstGeom prst="rect">
            <a:avLst/>
          </a:prstGeom>
          <a:blipFill dpi="0" rotWithShape="1">
            <a:blip r:embed="rId2"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89471"/>
            <a:ext cx="8229600" cy="5486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2"/>
          </p:nvPr>
        </p:nvSpPr>
        <p:spPr>
          <a:xfrm>
            <a:off x="0" y="6629400"/>
            <a:ext cx="2133600" cy="228600"/>
          </a:xfrm>
          <a:prstGeom prst="rect">
            <a:avLst/>
          </a:prstGeom>
        </p:spPr>
        <p:txBody>
          <a:bodyPr/>
          <a:lstStyle>
            <a:lvl1pPr>
              <a:defRPr sz="1000"/>
            </a:lvl1pPr>
          </a:lstStyle>
          <a:p>
            <a:fld id="{C64E329C-880B-4B23-A9F9-678E1B63E9DD}" type="datetimeFigureOut">
              <a:rPr lang="en-US" smtClean="0"/>
              <a:pPr/>
              <a:t>5/14/2015</a:t>
            </a:fld>
            <a:endParaRPr lang="en-US"/>
          </a:p>
        </p:txBody>
      </p:sp>
      <p:sp>
        <p:nvSpPr>
          <p:cNvPr id="9" name="Footer Placeholder 4"/>
          <p:cNvSpPr>
            <a:spLocks noGrp="1"/>
          </p:cNvSpPr>
          <p:nvPr>
            <p:ph type="ftr" sz="quarter" idx="3"/>
          </p:nvPr>
        </p:nvSpPr>
        <p:spPr>
          <a:xfrm>
            <a:off x="2286000" y="6629400"/>
            <a:ext cx="4572000" cy="228600"/>
          </a:xfrm>
          <a:prstGeom prst="rect">
            <a:avLst/>
          </a:prstGeom>
        </p:spPr>
        <p:txBody>
          <a:bodyPr/>
          <a:lstStyle>
            <a:lvl1pPr>
              <a:defRPr sz="1000"/>
            </a:lvl1pPr>
          </a:lstStyle>
          <a:p>
            <a:r>
              <a:rPr lang="en-US" smtClean="0"/>
              <a:t>Distribution Statement X:  Approved for (AFRL-WS ##)</a:t>
            </a:r>
            <a:endParaRPr lang="en-US" dirty="0"/>
          </a:p>
        </p:txBody>
      </p:sp>
      <p:sp>
        <p:nvSpPr>
          <p:cNvPr id="10" name="Slide Number Placeholder 5"/>
          <p:cNvSpPr>
            <a:spLocks noGrp="1"/>
          </p:cNvSpPr>
          <p:nvPr>
            <p:ph type="sldNum" sz="quarter" idx="4"/>
          </p:nvPr>
        </p:nvSpPr>
        <p:spPr>
          <a:xfrm>
            <a:off x="7010400" y="6629400"/>
            <a:ext cx="2133600" cy="228600"/>
          </a:xfrm>
          <a:prstGeom prst="rect">
            <a:avLst/>
          </a:prstGeom>
        </p:spPr>
        <p:txBody>
          <a:bodyPr/>
          <a:lstStyle>
            <a:lvl1pPr>
              <a:defRPr sz="1000"/>
            </a:lvl1pPr>
          </a:lstStyle>
          <a:p>
            <a:fld id="{24E16B4B-B853-479B-A04B-BF021A8E453F}" type="slidenum">
              <a:rPr lang="en-US" smtClean="0"/>
              <a:pPr/>
              <a:t>‹#›</a:t>
            </a:fld>
            <a:endParaRPr lang="en-US"/>
          </a:p>
        </p:txBody>
      </p:sp>
      <p:sp>
        <p:nvSpPr>
          <p:cNvPr id="11" name="Rectangle 9"/>
          <p:cNvSpPr>
            <a:spLocks noChangeArrowheads="1"/>
          </p:cNvSpPr>
          <p:nvPr userDrawn="1"/>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a:effectLst/>
        </p:spPr>
        <p:txBody>
          <a:bodyPr lIns="91431" tIns="45716" rIns="91431" bIns="45716" anchor="ctr" anchorCtr="1"/>
          <a:lstStyle/>
          <a:p>
            <a:pPr algn="ctr">
              <a:spcBef>
                <a:spcPct val="20000"/>
              </a:spcBef>
              <a:defRPr/>
            </a:pPr>
            <a:endParaRPr lang="en-US" sz="2000"/>
          </a:p>
        </p:txBody>
      </p:sp>
      <p:sp>
        <p:nvSpPr>
          <p:cNvPr id="14" name="Title Placeholder 13"/>
          <p:cNvSpPr>
            <a:spLocks noGrp="1"/>
          </p:cNvSpPr>
          <p:nvPr>
            <p:ph type="title"/>
          </p:nvPr>
        </p:nvSpPr>
        <p:spPr>
          <a:xfrm>
            <a:off x="990600" y="15744"/>
            <a:ext cx="72390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2" name="Picture 10" descr="AFRL Shield transparent background 1INcopy"/>
          <p:cNvPicPr>
            <a:picLocks noChangeAspect="1" noChangeArrowheads="1"/>
          </p:cNvPicPr>
          <p:nvPr userDrawn="1"/>
        </p:nvPicPr>
        <p:blipFill>
          <a:blip r:embed="rId7" cstate="print"/>
          <a:srcRect/>
          <a:stretch>
            <a:fillRect/>
          </a:stretch>
        </p:blipFill>
        <p:spPr bwMode="auto">
          <a:xfrm>
            <a:off x="8201025" y="19050"/>
            <a:ext cx="904875" cy="898525"/>
          </a:xfrm>
          <a:prstGeom prst="rect">
            <a:avLst/>
          </a:prstGeom>
          <a:noFill/>
          <a:ln w="9525">
            <a:noFill/>
            <a:miter lim="800000"/>
            <a:headEnd/>
            <a:tailEnd/>
          </a:ln>
        </p:spPr>
      </p:pic>
      <p:pic>
        <p:nvPicPr>
          <p:cNvPr id="13" name="Picture 11" descr="chrmblue_std"/>
          <p:cNvPicPr>
            <a:picLocks noChangeAspect="1" noChangeArrowheads="1"/>
          </p:cNvPicPr>
          <p:nvPr userDrawn="1"/>
        </p:nvPicPr>
        <p:blipFill>
          <a:blip r:embed="rId8" cstate="print">
            <a:clrChange>
              <a:clrFrom>
                <a:srgbClr val="FFFFFF"/>
              </a:clrFrom>
              <a:clrTo>
                <a:srgbClr val="FFFFFF">
                  <a:alpha val="0"/>
                </a:srgbClr>
              </a:clrTo>
            </a:clrChange>
          </a:blip>
          <a:srcRect l="16374" t="2374" r="12500" b="21271"/>
          <a:stretch>
            <a:fillRect/>
          </a:stretch>
        </p:blipFill>
        <p:spPr bwMode="auto">
          <a:xfrm>
            <a:off x="-46038" y="-23813"/>
            <a:ext cx="1189038" cy="969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tiff"/><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tiff"/><Relationship Id="rId1" Type="http://schemas.openxmlformats.org/officeDocument/2006/relationships/slideLayout" Target="../slideLayouts/slideLayout2.xml"/><Relationship Id="rId4" Type="http://schemas.openxmlformats.org/officeDocument/2006/relationships/image" Target="../media/image48.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df"/><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58.tiff"/><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image" Target="../media/image6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7" Type="http://schemas.openxmlformats.org/officeDocument/2006/relationships/image" Target="../media/image71.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58.pdf"/></Relationships>
</file>

<file path=ppt/slides/_rels/slide31.xml.rels><?xml version="1.0" encoding="UTF-8" standalone="yes"?>
<Relationships xmlns="http://schemas.openxmlformats.org/package/2006/relationships"><Relationship Id="rId3" Type="http://schemas.openxmlformats.org/officeDocument/2006/relationships/image" Target="../media/image61.pdf"/><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2.pdf"/><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df"/><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64.pdf"/><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65.pdf"/><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66.pdf"/><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67.pdf"/><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68.pdf"/><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tiff"/></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590800"/>
            <a:ext cx="9144000" cy="1470025"/>
          </a:xfrm>
        </p:spPr>
        <p:txBody>
          <a:bodyPr>
            <a:noAutofit/>
          </a:bodyPr>
          <a:lstStyle/>
          <a:p>
            <a:r>
              <a:rPr lang="en-US" sz="3200" i="1" dirty="0" smtClean="0">
                <a:solidFill>
                  <a:schemeClr val="tx2">
                    <a:lumMod val="75000"/>
                  </a:schemeClr>
                </a:solidFill>
              </a:rPr>
              <a:t>Generating Synthetic Microstructures w/ DREAM.3D:</a:t>
            </a:r>
            <a:br>
              <a:rPr lang="en-US" sz="3200" i="1" dirty="0" smtClean="0">
                <a:solidFill>
                  <a:schemeClr val="tx2">
                    <a:lumMod val="75000"/>
                  </a:schemeClr>
                </a:solidFill>
              </a:rPr>
            </a:br>
            <a:r>
              <a:rPr lang="en-US" sz="3200" i="1" dirty="0" smtClean="0">
                <a:solidFill>
                  <a:schemeClr val="tx2">
                    <a:lumMod val="75000"/>
                  </a:schemeClr>
                </a:solidFill>
              </a:rPr>
              <a:t> An Overview Tutorial</a:t>
            </a:r>
            <a:endParaRPr lang="en-US" sz="3200" i="1" dirty="0">
              <a:solidFill>
                <a:schemeClr val="tx2">
                  <a:lumMod val="75000"/>
                </a:schemeClr>
              </a:solidFill>
            </a:endParaRPr>
          </a:p>
        </p:txBody>
      </p:sp>
      <p:sp>
        <p:nvSpPr>
          <p:cNvPr id="8" name="Rectangle 7"/>
          <p:cNvSpPr/>
          <p:nvPr/>
        </p:nvSpPr>
        <p:spPr>
          <a:xfrm>
            <a:off x="4800600" y="5262027"/>
            <a:ext cx="3886200" cy="1138773"/>
          </a:xfrm>
          <a:prstGeom prst="rect">
            <a:avLst/>
          </a:prstGeom>
        </p:spPr>
        <p:txBody>
          <a:bodyPr wrap="square">
            <a:spAutoFit/>
          </a:bodyPr>
          <a:lstStyle/>
          <a:p>
            <a:pPr algn="r">
              <a:spcBef>
                <a:spcPts val="0"/>
              </a:spcBef>
            </a:pPr>
            <a:r>
              <a:rPr lang="en-US" sz="2800" dirty="0" smtClean="0">
                <a:solidFill>
                  <a:schemeClr val="bg1"/>
                </a:solidFill>
                <a:effectLst>
                  <a:outerShdw blurRad="38100" dist="38100" dir="2700000" algn="tl">
                    <a:srgbClr val="000000">
                      <a:alpha val="43137"/>
                    </a:srgbClr>
                  </a:outerShdw>
                </a:effectLst>
              </a:rPr>
              <a:t>Dr. Michael A. Groeber</a:t>
            </a:r>
          </a:p>
          <a:p>
            <a:pPr algn="r">
              <a:spcBef>
                <a:spcPts val="0"/>
              </a:spcBef>
            </a:pPr>
            <a:r>
              <a:rPr lang="en-US" sz="2000" dirty="0" smtClean="0">
                <a:solidFill>
                  <a:schemeClr val="bg1"/>
                </a:solidFill>
                <a:effectLst>
                  <a:outerShdw blurRad="38100" dist="38100" dir="2700000" algn="tl">
                    <a:srgbClr val="000000">
                      <a:alpha val="43137"/>
                    </a:srgbClr>
                  </a:outerShdw>
                </a:effectLst>
              </a:rPr>
              <a:t>Materials Research Scientist</a:t>
            </a:r>
          </a:p>
          <a:p>
            <a:pPr algn="r">
              <a:spcBef>
                <a:spcPts val="0"/>
              </a:spcBef>
            </a:pPr>
            <a:r>
              <a:rPr lang="en-US" sz="2000" dirty="0" smtClean="0">
                <a:solidFill>
                  <a:schemeClr val="bg1"/>
                </a:solidFill>
                <a:effectLst>
                  <a:outerShdw blurRad="38100" dist="38100" dir="2700000" algn="tl">
                    <a:srgbClr val="000000">
                      <a:alpha val="43137"/>
                    </a:srgbClr>
                  </a:outerShdw>
                </a:effectLst>
              </a:rPr>
              <a:t>AFRL/RXCM</a:t>
            </a:r>
          </a:p>
        </p:txBody>
      </p:sp>
      <p:sp>
        <p:nvSpPr>
          <p:cNvPr id="4" name="Rectangle 3"/>
          <p:cNvSpPr/>
          <p:nvPr/>
        </p:nvSpPr>
        <p:spPr>
          <a:xfrm>
            <a:off x="152400" y="5681246"/>
            <a:ext cx="4038600" cy="1077218"/>
          </a:xfrm>
          <a:prstGeom prst="rect">
            <a:avLst/>
          </a:prstGeom>
        </p:spPr>
        <p:txBody>
          <a:bodyPr wrap="square">
            <a:spAutoFit/>
          </a:bodyPr>
          <a:lstStyle/>
          <a:p>
            <a:pPr>
              <a:spcBef>
                <a:spcPts val="0"/>
              </a:spcBef>
            </a:pPr>
            <a:r>
              <a:rPr lang="en-US" sz="1600" dirty="0" smtClean="0">
                <a:solidFill>
                  <a:schemeClr val="bg1"/>
                </a:solidFill>
                <a:effectLst>
                  <a:outerShdw blurRad="38100" dist="38100" dir="2700000" algn="tl">
                    <a:srgbClr val="000000">
                      <a:alpha val="43137"/>
                    </a:srgbClr>
                  </a:outerShdw>
                </a:effectLst>
              </a:rPr>
              <a:t>Collaborators:</a:t>
            </a:r>
          </a:p>
          <a:p>
            <a:pPr>
              <a:spcBef>
                <a:spcPts val="0"/>
              </a:spcBef>
            </a:pPr>
            <a:r>
              <a:rPr lang="en-US" sz="1600" dirty="0" smtClean="0">
                <a:solidFill>
                  <a:schemeClr val="bg1"/>
                </a:solidFill>
                <a:effectLst>
                  <a:outerShdw blurRad="38100" dist="38100" dir="2700000" algn="tl">
                    <a:srgbClr val="000000">
                      <a:alpha val="43137"/>
                    </a:srgbClr>
                  </a:outerShdw>
                </a:effectLst>
              </a:rPr>
              <a:t>Mike Jackson, Sean Donegan, Somnath Ghosh, Anthony Rollett, Joe Tucker, Marc </a:t>
            </a:r>
            <a:r>
              <a:rPr lang="en-US" sz="1600" dirty="0" err="1" smtClean="0">
                <a:solidFill>
                  <a:schemeClr val="bg1"/>
                </a:solidFill>
                <a:effectLst>
                  <a:outerShdw blurRad="38100" dist="38100" dir="2700000" algn="tl">
                    <a:srgbClr val="000000">
                      <a:alpha val="43137"/>
                    </a:srgbClr>
                  </a:outerShdw>
                </a:effectLst>
              </a:rPr>
              <a:t>DeGraef</a:t>
            </a:r>
            <a:r>
              <a:rPr lang="en-US" sz="1600" dirty="0" smtClean="0">
                <a:solidFill>
                  <a:schemeClr val="bg1"/>
                </a:solidFill>
                <a:effectLst>
                  <a:outerShdw blurRad="38100" dist="38100" dir="2700000" algn="tl">
                    <a:srgbClr val="000000">
                      <a:alpha val="43137"/>
                    </a:srgbClr>
                  </a:outerShdw>
                </a:effectLst>
              </a:rPr>
              <a:t>, Patrick Callahan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0" y="1295400"/>
            <a:ext cx="9144000" cy="1446550"/>
          </a:xfrm>
          <a:prstGeom prst="rect">
            <a:avLst/>
          </a:prstGeom>
          <a:noFill/>
        </p:spPr>
        <p:txBody>
          <a:bodyPr wrap="square" rtlCol="0">
            <a:spAutoFit/>
          </a:bodyPr>
          <a:lstStyle/>
          <a:p>
            <a:pPr algn="ctr"/>
            <a:r>
              <a:rPr lang="en-US" sz="2000" b="1" i="1" dirty="0" smtClean="0">
                <a:solidFill>
                  <a:schemeClr val="tx2">
                    <a:lumMod val="75000"/>
                  </a:schemeClr>
                </a:solidFill>
              </a:rPr>
              <a:t>1.  </a:t>
            </a:r>
            <a:r>
              <a:rPr lang="en-US" sz="2400" b="1" i="1" dirty="0" smtClean="0">
                <a:solidFill>
                  <a:schemeClr val="tx2">
                    <a:lumMod val="75000"/>
                  </a:schemeClr>
                </a:solidFill>
              </a:rPr>
              <a:t>Use Geometrical Objects to Represent “Features”</a:t>
            </a:r>
            <a:endParaRPr lang="en-US" sz="700" b="1" i="1"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 Eliminates need for “physical” inputs like nucleation rate &amp; interface/boundary mobility</a:t>
            </a:r>
          </a:p>
          <a:p>
            <a:pPr algn="ctr"/>
            <a:endParaRPr lang="en-US" sz="300" b="1" i="1" dirty="0" smtClean="0">
              <a:solidFill>
                <a:schemeClr val="tx2">
                  <a:lumMod val="75000"/>
                </a:schemeClr>
              </a:solidFill>
            </a:endParaRPr>
          </a:p>
          <a:p>
            <a:pPr algn="ctr"/>
            <a:r>
              <a:rPr lang="en-US" b="1" i="1" dirty="0" smtClean="0">
                <a:solidFill>
                  <a:schemeClr val="tx2">
                    <a:lumMod val="75000"/>
                  </a:schemeClr>
                </a:solidFill>
              </a:rPr>
              <a:t>- Statistics necessary become fairly straight-forward metrics feasibly measured at </a:t>
            </a:r>
            <a:r>
              <a:rPr lang="en-US" b="1" i="1" dirty="0" err="1" smtClean="0">
                <a:solidFill>
                  <a:schemeClr val="tx2">
                    <a:lumMod val="75000"/>
                  </a:schemeClr>
                </a:solidFill>
              </a:rPr>
              <a:t>meso</a:t>
            </a:r>
            <a:r>
              <a:rPr lang="en-US" b="1" i="1" dirty="0" smtClean="0">
                <a:solidFill>
                  <a:schemeClr val="tx2">
                    <a:lumMod val="75000"/>
                  </a:schemeClr>
                </a:solidFill>
              </a:rPr>
              <a:t>- to micro-scale with numerous experimental tools</a:t>
            </a:r>
            <a:endParaRPr lang="en-US" b="1" i="1" dirty="0">
              <a:solidFill>
                <a:schemeClr val="tx2">
                  <a:lumMod val="75000"/>
                </a:schemeClr>
              </a:solidFill>
            </a:endParaRPr>
          </a:p>
        </p:txBody>
      </p:sp>
      <p:sp>
        <p:nvSpPr>
          <p:cNvPr id="9" name="TextBox 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Philosophy</a:t>
            </a:r>
            <a:endParaRPr lang="en-US" sz="2600" b="1" i="1" dirty="0">
              <a:solidFill>
                <a:schemeClr val="tx2">
                  <a:lumMod val="75000"/>
                </a:schemeClr>
              </a:solidFill>
            </a:endParaRPr>
          </a:p>
        </p:txBody>
      </p:sp>
      <p:sp>
        <p:nvSpPr>
          <p:cNvPr id="10" name="TextBox 9"/>
          <p:cNvSpPr txBox="1"/>
          <p:nvPr/>
        </p:nvSpPr>
        <p:spPr>
          <a:xfrm>
            <a:off x="0" y="2971800"/>
            <a:ext cx="9144000" cy="1154162"/>
          </a:xfrm>
          <a:prstGeom prst="rect">
            <a:avLst/>
          </a:prstGeom>
          <a:noFill/>
        </p:spPr>
        <p:txBody>
          <a:bodyPr wrap="square" rtlCol="0">
            <a:spAutoFit/>
          </a:bodyPr>
          <a:lstStyle/>
          <a:p>
            <a:pPr algn="ctr"/>
            <a:r>
              <a:rPr lang="en-US" sz="2400" b="1" i="1" dirty="0" smtClean="0">
                <a:solidFill>
                  <a:schemeClr val="tx2">
                    <a:lumMod val="75000"/>
                  </a:schemeClr>
                </a:solidFill>
              </a:rPr>
              <a:t>2.  Classify “Features” into “Phase Types”</a:t>
            </a:r>
            <a:endParaRPr lang="en-US" sz="600" b="1" i="1"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 Genericizes building tools → makes material agnostic builders</a:t>
            </a:r>
          </a:p>
          <a:p>
            <a:pPr algn="ctr"/>
            <a:endParaRPr lang="en-US" sz="300" b="1" i="1" dirty="0" smtClean="0">
              <a:solidFill>
                <a:schemeClr val="tx2">
                  <a:lumMod val="75000"/>
                </a:schemeClr>
              </a:solidFill>
            </a:endParaRPr>
          </a:p>
          <a:p>
            <a:pPr algn="ctr"/>
            <a:r>
              <a:rPr lang="en-US" b="1" i="1" dirty="0" smtClean="0">
                <a:solidFill>
                  <a:schemeClr val="tx2">
                    <a:lumMod val="75000"/>
                  </a:schemeClr>
                </a:solidFill>
              </a:rPr>
              <a:t>- Sets “necessary statistics” describing “critical” aspects of specific “type” of “feature(s)”</a:t>
            </a:r>
            <a:endParaRPr lang="en-US" b="1" i="1" dirty="0">
              <a:solidFill>
                <a:schemeClr val="tx2">
                  <a:lumMod val="75000"/>
                </a:schemeClr>
              </a:solidFill>
            </a:endParaRPr>
          </a:p>
        </p:txBody>
      </p:sp>
      <p:sp>
        <p:nvSpPr>
          <p:cNvPr id="11" name="TextBox 10"/>
          <p:cNvSpPr txBox="1"/>
          <p:nvPr/>
        </p:nvSpPr>
        <p:spPr>
          <a:xfrm>
            <a:off x="0" y="4426803"/>
            <a:ext cx="9144000" cy="830997"/>
          </a:xfrm>
          <a:prstGeom prst="rect">
            <a:avLst/>
          </a:prstGeom>
          <a:noFill/>
        </p:spPr>
        <p:txBody>
          <a:bodyPr wrap="square" rtlCol="0">
            <a:spAutoFit/>
          </a:bodyPr>
          <a:lstStyle/>
          <a:p>
            <a:pPr algn="ctr"/>
            <a:r>
              <a:rPr lang="en-US" sz="2400" b="1" i="1" dirty="0" smtClean="0">
                <a:solidFill>
                  <a:schemeClr val="tx2">
                    <a:lumMod val="75000"/>
                  </a:schemeClr>
                </a:solidFill>
              </a:rPr>
              <a:t>3.  Approach Builders as “Fast-Acting”, “Physics-</a:t>
            </a:r>
            <a:r>
              <a:rPr lang="en-US" sz="2400" b="1" i="1" dirty="0" err="1" smtClean="0">
                <a:solidFill>
                  <a:schemeClr val="tx2">
                    <a:lumMod val="75000"/>
                  </a:schemeClr>
                </a:solidFill>
              </a:rPr>
              <a:t>ish</a:t>
            </a:r>
            <a:r>
              <a:rPr lang="en-US" sz="2400" b="1" i="1" dirty="0" smtClean="0">
                <a:solidFill>
                  <a:schemeClr val="tx2">
                    <a:lumMod val="75000"/>
                  </a:schemeClr>
                </a:solidFill>
              </a:rPr>
              <a:t>” Models</a:t>
            </a:r>
            <a:endParaRPr lang="en-US" sz="700" b="1" i="1"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 Exploit constraints of actual physical process to limit statistics &amp; computational  “effort”</a:t>
            </a:r>
          </a:p>
        </p:txBody>
      </p:sp>
      <p:sp>
        <p:nvSpPr>
          <p:cNvPr id="12" name="TextBox 11"/>
          <p:cNvSpPr txBox="1"/>
          <p:nvPr/>
        </p:nvSpPr>
        <p:spPr>
          <a:xfrm>
            <a:off x="0" y="5646003"/>
            <a:ext cx="9144000" cy="830997"/>
          </a:xfrm>
          <a:prstGeom prst="rect">
            <a:avLst/>
          </a:prstGeom>
          <a:noFill/>
        </p:spPr>
        <p:txBody>
          <a:bodyPr wrap="square" rtlCol="0">
            <a:spAutoFit/>
          </a:bodyPr>
          <a:lstStyle/>
          <a:p>
            <a:pPr algn="ctr"/>
            <a:r>
              <a:rPr lang="en-US" sz="2400" b="1" i="1" dirty="0" smtClean="0">
                <a:solidFill>
                  <a:schemeClr val="tx2">
                    <a:lumMod val="75000"/>
                  </a:schemeClr>
                </a:solidFill>
              </a:rPr>
              <a:t>4.  Attempt to Limit Statistics to “Human-Intuitive” Metrics</a:t>
            </a:r>
            <a:endParaRPr lang="en-US" sz="700" b="1" i="1"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 Creates limitations, biases and </a:t>
            </a:r>
            <a:r>
              <a:rPr lang="en-US" b="1" i="1" dirty="0" smtClean="0">
                <a:solidFill>
                  <a:schemeClr val="tx2">
                    <a:lumMod val="75000"/>
                  </a:schemeClr>
                </a:solidFill>
              </a:rPr>
              <a:t>simplifications</a:t>
            </a:r>
            <a:r>
              <a:rPr lang="en-US" b="1" i="1" dirty="0" smtClean="0">
                <a:solidFill>
                  <a:schemeClr val="tx2">
                    <a:lumMod val="75000"/>
                  </a:schemeClr>
                </a:solidFill>
              </a:rPr>
              <a:t>, but allows more user interaction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0" y="1295400"/>
            <a:ext cx="4572000" cy="1661993"/>
          </a:xfrm>
          <a:prstGeom prst="rect">
            <a:avLst/>
          </a:prstGeom>
          <a:noFill/>
        </p:spPr>
        <p:txBody>
          <a:bodyPr wrap="square" rtlCol="0">
            <a:spAutoFit/>
          </a:bodyPr>
          <a:lstStyle/>
          <a:p>
            <a:pPr algn="ctr"/>
            <a:r>
              <a:rPr lang="en-US" sz="2400" b="1" i="1" u="sng" dirty="0" smtClean="0">
                <a:solidFill>
                  <a:schemeClr val="tx2">
                    <a:lumMod val="75000"/>
                  </a:schemeClr>
                </a:solidFill>
              </a:rPr>
              <a:t>Primary Phase</a:t>
            </a:r>
          </a:p>
          <a:p>
            <a:pPr algn="ctr"/>
            <a:endParaRPr lang="en-US" sz="600" b="1" i="1" dirty="0">
              <a:solidFill>
                <a:schemeClr val="tx2">
                  <a:lumMod val="75000"/>
                </a:schemeClr>
              </a:solidFill>
            </a:endParaRPr>
          </a:p>
          <a:p>
            <a:pPr algn="ctr"/>
            <a:r>
              <a:rPr lang="en-US" b="1" i="1" dirty="0" smtClean="0">
                <a:solidFill>
                  <a:schemeClr val="tx2">
                    <a:lumMod val="75000"/>
                  </a:schemeClr>
                </a:solidFill>
              </a:rPr>
              <a:t>Examples: Grains, Cells, Volume-filling domains</a:t>
            </a:r>
          </a:p>
          <a:p>
            <a:pPr algn="ctr"/>
            <a:r>
              <a:rPr lang="en-US" b="1" i="1" dirty="0" smtClean="0">
                <a:solidFill>
                  <a:schemeClr val="tx2">
                    <a:lumMod val="75000"/>
                  </a:schemeClr>
                </a:solidFill>
              </a:rPr>
              <a:t>Stats: </a:t>
            </a:r>
            <a:r>
              <a:rPr lang="en-US" b="1" i="1" dirty="0" err="1" smtClean="0">
                <a:solidFill>
                  <a:schemeClr val="tx2">
                    <a:lumMod val="75000"/>
                  </a:schemeClr>
                </a:solidFill>
              </a:rPr>
              <a:t>V</a:t>
            </a:r>
            <a:r>
              <a:rPr lang="en-US" b="1" i="1" baseline="-25000" dirty="0" err="1" smtClean="0">
                <a:solidFill>
                  <a:schemeClr val="tx2">
                    <a:lumMod val="75000"/>
                  </a:schemeClr>
                </a:solidFill>
              </a:rPr>
              <a:t>f</a:t>
            </a:r>
            <a:r>
              <a:rPr lang="en-US" b="1" i="1" baseline="-25000" dirty="0" smtClean="0">
                <a:solidFill>
                  <a:schemeClr val="tx2">
                    <a:lumMod val="75000"/>
                  </a:schemeClr>
                </a:solidFill>
              </a:rPr>
              <a:t> </a:t>
            </a:r>
            <a:r>
              <a:rPr lang="en-US" b="1" i="1" dirty="0" smtClean="0">
                <a:solidFill>
                  <a:schemeClr val="tx2">
                    <a:lumMod val="75000"/>
                  </a:schemeClr>
                </a:solidFill>
              </a:rPr>
              <a:t>, Size, Shape, Morph. ODF, # of Neighbors, ODF, MDF, GBCD </a:t>
            </a:r>
            <a:r>
              <a:rPr lang="en-US" sz="800" b="1" i="1" dirty="0" smtClean="0">
                <a:solidFill>
                  <a:schemeClr val="tx2">
                    <a:lumMod val="75000"/>
                  </a:schemeClr>
                </a:solidFill>
              </a:rPr>
              <a:t>(future)</a:t>
            </a:r>
            <a:r>
              <a:rPr lang="en-US" b="1" i="1" dirty="0" smtClean="0">
                <a:solidFill>
                  <a:schemeClr val="tx2">
                    <a:lumMod val="75000"/>
                  </a:schemeClr>
                </a:solidFill>
              </a:rPr>
              <a:t> </a:t>
            </a:r>
          </a:p>
        </p:txBody>
      </p:sp>
      <p:sp>
        <p:nvSpPr>
          <p:cNvPr id="9" name="TextBox 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Statistical Descriptions </a:t>
            </a:r>
            <a:endParaRPr lang="en-US" sz="2600" b="1" i="1" dirty="0">
              <a:solidFill>
                <a:schemeClr val="tx2">
                  <a:lumMod val="75000"/>
                </a:schemeClr>
              </a:solidFill>
            </a:endParaRPr>
          </a:p>
        </p:txBody>
      </p:sp>
      <p:sp>
        <p:nvSpPr>
          <p:cNvPr id="10" name="TextBox 9"/>
          <p:cNvSpPr txBox="1"/>
          <p:nvPr/>
        </p:nvSpPr>
        <p:spPr>
          <a:xfrm>
            <a:off x="4563894" y="1295400"/>
            <a:ext cx="4572000" cy="1661993"/>
          </a:xfrm>
          <a:prstGeom prst="rect">
            <a:avLst/>
          </a:prstGeom>
          <a:noFill/>
        </p:spPr>
        <p:txBody>
          <a:bodyPr wrap="square" rtlCol="0">
            <a:spAutoFit/>
          </a:bodyPr>
          <a:lstStyle/>
          <a:p>
            <a:pPr algn="ctr"/>
            <a:r>
              <a:rPr lang="en-US" sz="2400" b="1" i="1" u="sng" dirty="0" smtClean="0">
                <a:solidFill>
                  <a:schemeClr val="tx2">
                    <a:lumMod val="75000"/>
                  </a:schemeClr>
                </a:solidFill>
              </a:rPr>
              <a:t>Precipitate Phase</a:t>
            </a:r>
            <a:endParaRPr lang="en-US" sz="600" b="1" i="1" u="sng" dirty="0" smtClean="0">
              <a:solidFill>
                <a:schemeClr val="tx2">
                  <a:lumMod val="75000"/>
                </a:schemeClr>
              </a:solidFill>
            </a:endParaRPr>
          </a:p>
          <a:p>
            <a:pPr algn="ctr"/>
            <a:endParaRPr lang="en-US" sz="600" b="1" i="1" dirty="0" smtClean="0">
              <a:solidFill>
                <a:schemeClr val="tx2">
                  <a:lumMod val="75000"/>
                </a:schemeClr>
              </a:solidFill>
            </a:endParaRPr>
          </a:p>
          <a:p>
            <a:pPr algn="ctr"/>
            <a:r>
              <a:rPr lang="en-US" b="1" i="1" dirty="0" smtClean="0">
                <a:solidFill>
                  <a:schemeClr val="tx2">
                    <a:lumMod val="75000"/>
                  </a:schemeClr>
                </a:solidFill>
              </a:rPr>
              <a:t>Examples: Non-OR Precipitates, Pores, Fibers, Carbides/Particles</a:t>
            </a:r>
          </a:p>
          <a:p>
            <a:pPr algn="ctr"/>
            <a:r>
              <a:rPr lang="en-US" b="1" i="1" dirty="0" smtClean="0">
                <a:solidFill>
                  <a:schemeClr val="tx2">
                    <a:lumMod val="75000"/>
                  </a:schemeClr>
                </a:solidFill>
              </a:rPr>
              <a:t>Stats: </a:t>
            </a:r>
            <a:r>
              <a:rPr lang="en-US" b="1" i="1" dirty="0" err="1">
                <a:solidFill>
                  <a:schemeClr val="tx2">
                    <a:lumMod val="75000"/>
                  </a:schemeClr>
                </a:solidFill>
              </a:rPr>
              <a:t>V</a:t>
            </a:r>
            <a:r>
              <a:rPr lang="en-US" b="1" i="1" baseline="-25000" dirty="0" err="1">
                <a:solidFill>
                  <a:schemeClr val="tx2">
                    <a:lumMod val="75000"/>
                  </a:schemeClr>
                </a:solidFill>
              </a:rPr>
              <a:t>f</a:t>
            </a:r>
            <a:r>
              <a:rPr lang="en-US" b="1" i="1" baseline="-25000" dirty="0">
                <a:solidFill>
                  <a:schemeClr val="tx2">
                    <a:lumMod val="75000"/>
                  </a:schemeClr>
                </a:solidFill>
              </a:rPr>
              <a:t> </a:t>
            </a:r>
            <a:r>
              <a:rPr lang="en-US" b="1" i="1" dirty="0">
                <a:solidFill>
                  <a:schemeClr val="tx2">
                    <a:lumMod val="75000"/>
                  </a:schemeClr>
                </a:solidFill>
              </a:rPr>
              <a:t>, </a:t>
            </a:r>
            <a:r>
              <a:rPr lang="en-US" b="1" i="1" dirty="0" smtClean="0">
                <a:solidFill>
                  <a:schemeClr val="tx2">
                    <a:lumMod val="75000"/>
                  </a:schemeClr>
                </a:solidFill>
              </a:rPr>
              <a:t>Boundary </a:t>
            </a:r>
            <a:r>
              <a:rPr lang="en-US" b="1" i="1" dirty="0" err="1" smtClean="0">
                <a:solidFill>
                  <a:schemeClr val="tx2">
                    <a:lumMod val="75000"/>
                  </a:schemeClr>
                </a:solidFill>
              </a:rPr>
              <a:t>Frac</a:t>
            </a:r>
            <a:r>
              <a:rPr lang="en-US" b="1" i="1" dirty="0" smtClean="0">
                <a:solidFill>
                  <a:schemeClr val="tx2">
                    <a:lumMod val="75000"/>
                  </a:schemeClr>
                </a:solidFill>
              </a:rPr>
              <a:t>., Size</a:t>
            </a:r>
            <a:r>
              <a:rPr lang="en-US" b="1" i="1" dirty="0">
                <a:solidFill>
                  <a:schemeClr val="tx2">
                    <a:lumMod val="75000"/>
                  </a:schemeClr>
                </a:solidFill>
              </a:rPr>
              <a:t>, Shape, Morph. ODF, </a:t>
            </a:r>
            <a:r>
              <a:rPr lang="en-US" b="1" i="1" dirty="0" smtClean="0">
                <a:solidFill>
                  <a:schemeClr val="tx2">
                    <a:lumMod val="75000"/>
                  </a:schemeClr>
                </a:solidFill>
              </a:rPr>
              <a:t>RDF, </a:t>
            </a:r>
            <a:r>
              <a:rPr lang="en-US" b="1" i="1" dirty="0">
                <a:solidFill>
                  <a:schemeClr val="tx2">
                    <a:lumMod val="75000"/>
                  </a:schemeClr>
                </a:solidFill>
              </a:rPr>
              <a:t>ODF, </a:t>
            </a:r>
            <a:r>
              <a:rPr lang="en-US" b="1" i="1" dirty="0" smtClean="0">
                <a:solidFill>
                  <a:schemeClr val="tx2">
                    <a:lumMod val="75000"/>
                  </a:schemeClr>
                </a:solidFill>
              </a:rPr>
              <a:t>Non-Contiguous MDF </a:t>
            </a:r>
            <a:r>
              <a:rPr lang="en-US" sz="800" b="1" i="1" dirty="0">
                <a:solidFill>
                  <a:schemeClr val="tx2">
                    <a:lumMod val="75000"/>
                  </a:schemeClr>
                </a:solidFill>
              </a:rPr>
              <a:t>(future</a:t>
            </a:r>
            <a:r>
              <a:rPr lang="en-US" sz="800" b="1" i="1" dirty="0" smtClean="0">
                <a:solidFill>
                  <a:schemeClr val="tx2">
                    <a:lumMod val="75000"/>
                  </a:schemeClr>
                </a:solidFill>
              </a:rPr>
              <a:t>)</a:t>
            </a:r>
            <a:endParaRPr lang="en-US" b="1" i="1" dirty="0">
              <a:solidFill>
                <a:schemeClr val="tx2">
                  <a:lumMod val="75000"/>
                </a:schemeClr>
              </a:solidFill>
            </a:endParaRPr>
          </a:p>
        </p:txBody>
      </p:sp>
      <p:sp>
        <p:nvSpPr>
          <p:cNvPr id="11" name="TextBox 10"/>
          <p:cNvSpPr txBox="1"/>
          <p:nvPr/>
        </p:nvSpPr>
        <p:spPr>
          <a:xfrm>
            <a:off x="0" y="3247072"/>
            <a:ext cx="4572000" cy="1384995"/>
          </a:xfrm>
          <a:prstGeom prst="rect">
            <a:avLst/>
          </a:prstGeom>
          <a:noFill/>
        </p:spPr>
        <p:txBody>
          <a:bodyPr wrap="square" rtlCol="0">
            <a:spAutoFit/>
          </a:bodyPr>
          <a:lstStyle/>
          <a:p>
            <a:pPr algn="ctr"/>
            <a:r>
              <a:rPr lang="en-US" sz="2400" b="1" i="1" u="sng" dirty="0" smtClean="0">
                <a:solidFill>
                  <a:schemeClr val="tx2">
                    <a:lumMod val="75000"/>
                  </a:schemeClr>
                </a:solidFill>
              </a:rPr>
              <a:t>Matrix Phase</a:t>
            </a:r>
            <a:endParaRPr lang="en-US" sz="600" b="1" i="1" u="sng" dirty="0">
              <a:solidFill>
                <a:schemeClr val="tx2">
                  <a:lumMod val="75000"/>
                </a:schemeClr>
              </a:solidFill>
            </a:endParaRPr>
          </a:p>
          <a:p>
            <a:pPr algn="ctr"/>
            <a:endParaRPr lang="en-US" sz="600" b="1" i="1" dirty="0" smtClean="0">
              <a:solidFill>
                <a:schemeClr val="tx2">
                  <a:lumMod val="75000"/>
                </a:schemeClr>
              </a:solidFill>
            </a:endParaRPr>
          </a:p>
          <a:p>
            <a:pPr algn="ctr"/>
            <a:r>
              <a:rPr lang="en-US" b="1" i="1" dirty="0" smtClean="0">
                <a:solidFill>
                  <a:schemeClr val="tx2">
                    <a:lumMod val="75000"/>
                  </a:schemeClr>
                </a:solidFill>
              </a:rPr>
              <a:t>Examples: Composite Matrix, Epoxy, Mean-Field Structure</a:t>
            </a:r>
          </a:p>
          <a:p>
            <a:pPr algn="ctr"/>
            <a:r>
              <a:rPr lang="en-US" b="1" i="1" dirty="0" smtClean="0">
                <a:solidFill>
                  <a:schemeClr val="tx2">
                    <a:lumMod val="75000"/>
                  </a:schemeClr>
                </a:solidFill>
              </a:rPr>
              <a:t>Stats: </a:t>
            </a:r>
            <a:r>
              <a:rPr lang="en-US" b="1" i="1" dirty="0" err="1">
                <a:solidFill>
                  <a:schemeClr val="tx2">
                    <a:lumMod val="75000"/>
                  </a:schemeClr>
                </a:solidFill>
              </a:rPr>
              <a:t>V</a:t>
            </a:r>
            <a:r>
              <a:rPr lang="en-US" b="1" i="1" baseline="-25000" dirty="0" err="1">
                <a:solidFill>
                  <a:schemeClr val="tx2">
                    <a:lumMod val="75000"/>
                  </a:schemeClr>
                </a:solidFill>
              </a:rPr>
              <a:t>f</a:t>
            </a:r>
            <a:r>
              <a:rPr lang="en-US" b="1" i="1" baseline="-25000" dirty="0">
                <a:solidFill>
                  <a:schemeClr val="tx2">
                    <a:lumMod val="75000"/>
                  </a:schemeClr>
                </a:solidFill>
              </a:rPr>
              <a:t> </a:t>
            </a:r>
            <a:endParaRPr lang="en-US" b="1" i="1" dirty="0" smtClean="0">
              <a:solidFill>
                <a:schemeClr val="tx2">
                  <a:lumMod val="75000"/>
                </a:schemeClr>
              </a:solidFill>
            </a:endParaRPr>
          </a:p>
        </p:txBody>
      </p:sp>
      <p:sp>
        <p:nvSpPr>
          <p:cNvPr id="12" name="TextBox 11"/>
          <p:cNvSpPr txBox="1"/>
          <p:nvPr/>
        </p:nvSpPr>
        <p:spPr>
          <a:xfrm>
            <a:off x="0" y="5027474"/>
            <a:ext cx="4572000" cy="1661993"/>
          </a:xfrm>
          <a:prstGeom prst="rect">
            <a:avLst/>
          </a:prstGeom>
          <a:noFill/>
        </p:spPr>
        <p:txBody>
          <a:bodyPr wrap="square" rtlCol="0">
            <a:spAutoFit/>
          </a:bodyPr>
          <a:lstStyle/>
          <a:p>
            <a:pPr algn="ctr"/>
            <a:r>
              <a:rPr lang="en-US" sz="2400" b="1" i="1" u="sng" dirty="0" smtClean="0">
                <a:solidFill>
                  <a:schemeClr val="tx2">
                    <a:lumMod val="75000"/>
                  </a:schemeClr>
                </a:solidFill>
              </a:rPr>
              <a:t>Boundary Phase</a:t>
            </a:r>
            <a:endParaRPr lang="en-US" sz="700" b="1" i="1" u="sng"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Examples: Fiber Coatings, Chemically-Rich/Depleted Layers</a:t>
            </a:r>
          </a:p>
          <a:p>
            <a:pPr algn="ctr"/>
            <a:r>
              <a:rPr lang="en-US" b="1" i="1" dirty="0" smtClean="0">
                <a:solidFill>
                  <a:schemeClr val="tx2">
                    <a:lumMod val="75000"/>
                  </a:schemeClr>
                </a:solidFill>
              </a:rPr>
              <a:t>Stats: </a:t>
            </a:r>
            <a:r>
              <a:rPr lang="en-US" b="1" i="1" dirty="0" err="1">
                <a:solidFill>
                  <a:schemeClr val="tx2">
                    <a:lumMod val="75000"/>
                  </a:schemeClr>
                </a:solidFill>
              </a:rPr>
              <a:t>V</a:t>
            </a:r>
            <a:r>
              <a:rPr lang="en-US" b="1" i="1" baseline="-25000" dirty="0" err="1">
                <a:solidFill>
                  <a:schemeClr val="tx2">
                    <a:lumMod val="75000"/>
                  </a:schemeClr>
                </a:solidFill>
              </a:rPr>
              <a:t>f</a:t>
            </a:r>
            <a:r>
              <a:rPr lang="en-US" b="1" i="1" baseline="-25000" dirty="0">
                <a:solidFill>
                  <a:schemeClr val="tx2">
                    <a:lumMod val="75000"/>
                  </a:schemeClr>
                </a:solidFill>
              </a:rPr>
              <a:t> </a:t>
            </a:r>
            <a:r>
              <a:rPr lang="en-US" b="1" i="1" dirty="0">
                <a:solidFill>
                  <a:schemeClr val="tx2">
                    <a:lumMod val="75000"/>
                  </a:schemeClr>
                </a:solidFill>
              </a:rPr>
              <a:t>, </a:t>
            </a:r>
            <a:r>
              <a:rPr lang="en-US" b="1" i="1" dirty="0" smtClean="0">
                <a:solidFill>
                  <a:schemeClr val="tx2">
                    <a:lumMod val="75000"/>
                  </a:schemeClr>
                </a:solidFill>
              </a:rPr>
              <a:t>Thickness, </a:t>
            </a:r>
            <a:r>
              <a:rPr lang="en-US" b="1" i="1" dirty="0" err="1" smtClean="0">
                <a:solidFill>
                  <a:schemeClr val="tx2">
                    <a:lumMod val="75000"/>
                  </a:schemeClr>
                </a:solidFill>
              </a:rPr>
              <a:t>Frac</a:t>
            </a:r>
            <a:r>
              <a:rPr lang="en-US" b="1" i="1" dirty="0" smtClean="0">
                <a:solidFill>
                  <a:schemeClr val="tx2">
                    <a:lumMod val="75000"/>
                  </a:schemeClr>
                </a:solidFill>
              </a:rPr>
              <a:t>. Continuous, Relative Phase Preference</a:t>
            </a:r>
          </a:p>
        </p:txBody>
      </p:sp>
      <p:sp>
        <p:nvSpPr>
          <p:cNvPr id="7" name="TextBox 6"/>
          <p:cNvSpPr txBox="1"/>
          <p:nvPr/>
        </p:nvSpPr>
        <p:spPr>
          <a:xfrm>
            <a:off x="4572000" y="3247072"/>
            <a:ext cx="4572000" cy="1384995"/>
          </a:xfrm>
          <a:prstGeom prst="rect">
            <a:avLst/>
          </a:prstGeom>
          <a:noFill/>
        </p:spPr>
        <p:txBody>
          <a:bodyPr wrap="square" rtlCol="0">
            <a:spAutoFit/>
          </a:bodyPr>
          <a:lstStyle/>
          <a:p>
            <a:pPr algn="ctr"/>
            <a:r>
              <a:rPr lang="en-US" sz="2400" b="1" i="1" u="sng" dirty="0" smtClean="0">
                <a:solidFill>
                  <a:schemeClr val="tx2">
                    <a:lumMod val="75000"/>
                  </a:schemeClr>
                </a:solidFill>
              </a:rPr>
              <a:t>Transformation Phase</a:t>
            </a:r>
            <a:endParaRPr lang="en-US" sz="700" b="1" i="1" u="sng"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Examples: Twins, </a:t>
            </a:r>
            <a:r>
              <a:rPr lang="el-GR" b="1" i="1" dirty="0" smtClean="0">
                <a:solidFill>
                  <a:schemeClr val="tx2">
                    <a:lumMod val="75000"/>
                  </a:schemeClr>
                </a:solidFill>
              </a:rPr>
              <a:t>α</a:t>
            </a:r>
            <a:r>
              <a:rPr lang="en-US" b="1" i="1" dirty="0" smtClean="0">
                <a:solidFill>
                  <a:schemeClr val="tx2">
                    <a:lumMod val="75000"/>
                  </a:schemeClr>
                </a:solidFill>
              </a:rPr>
              <a:t>/</a:t>
            </a:r>
            <a:r>
              <a:rPr lang="el-GR" b="1" i="1" dirty="0" smtClean="0">
                <a:solidFill>
                  <a:schemeClr val="tx2">
                    <a:lumMod val="75000"/>
                  </a:schemeClr>
                </a:solidFill>
              </a:rPr>
              <a:t>β</a:t>
            </a:r>
            <a:r>
              <a:rPr lang="en-US" b="1" i="1" dirty="0" smtClean="0">
                <a:solidFill>
                  <a:schemeClr val="tx2">
                    <a:lumMod val="75000"/>
                  </a:schemeClr>
                </a:solidFill>
              </a:rPr>
              <a:t> Colonies, </a:t>
            </a:r>
            <a:r>
              <a:rPr lang="el-GR" b="1" i="1" dirty="0">
                <a:solidFill>
                  <a:schemeClr val="tx2">
                    <a:lumMod val="75000"/>
                  </a:schemeClr>
                </a:solidFill>
              </a:rPr>
              <a:t>γ</a:t>
            </a:r>
            <a:r>
              <a:rPr lang="en-US" b="1" i="1" dirty="0" smtClean="0">
                <a:solidFill>
                  <a:schemeClr val="tx2">
                    <a:lumMod val="75000"/>
                  </a:schemeClr>
                </a:solidFill>
              </a:rPr>
              <a:t>‘ Precipitates</a:t>
            </a:r>
          </a:p>
          <a:p>
            <a:pPr algn="ctr"/>
            <a:r>
              <a:rPr lang="en-US" b="1" i="1" dirty="0" smtClean="0">
                <a:solidFill>
                  <a:schemeClr val="tx2">
                    <a:lumMod val="75000"/>
                  </a:schemeClr>
                </a:solidFill>
              </a:rPr>
              <a:t>Stats: </a:t>
            </a:r>
            <a:r>
              <a:rPr lang="en-US" b="1" i="1" dirty="0" err="1">
                <a:solidFill>
                  <a:schemeClr val="tx2">
                    <a:lumMod val="75000"/>
                  </a:schemeClr>
                </a:solidFill>
              </a:rPr>
              <a:t>V</a:t>
            </a:r>
            <a:r>
              <a:rPr lang="en-US" b="1" i="1" baseline="-25000" dirty="0" err="1">
                <a:solidFill>
                  <a:schemeClr val="tx2">
                    <a:lumMod val="75000"/>
                  </a:schemeClr>
                </a:solidFill>
              </a:rPr>
              <a:t>f</a:t>
            </a:r>
            <a:r>
              <a:rPr lang="en-US" b="1" i="1" baseline="-25000" dirty="0">
                <a:solidFill>
                  <a:schemeClr val="tx2">
                    <a:lumMod val="75000"/>
                  </a:schemeClr>
                </a:solidFill>
              </a:rPr>
              <a:t> </a:t>
            </a:r>
            <a:r>
              <a:rPr lang="en-US" b="1" i="1" dirty="0">
                <a:solidFill>
                  <a:schemeClr val="tx2">
                    <a:lumMod val="75000"/>
                  </a:schemeClr>
                </a:solidFill>
              </a:rPr>
              <a:t>, </a:t>
            </a:r>
            <a:r>
              <a:rPr lang="en-US" b="1" i="1" dirty="0" smtClean="0">
                <a:solidFill>
                  <a:schemeClr val="tx2">
                    <a:lumMod val="75000"/>
                  </a:schemeClr>
                </a:solidFill>
              </a:rPr>
              <a:t>OR, Parent Phase, Size</a:t>
            </a:r>
            <a:r>
              <a:rPr lang="en-US" b="1" i="1" dirty="0">
                <a:solidFill>
                  <a:schemeClr val="tx2">
                    <a:lumMod val="75000"/>
                  </a:schemeClr>
                </a:solidFill>
              </a:rPr>
              <a:t>, Shape, Morph. </a:t>
            </a:r>
            <a:r>
              <a:rPr lang="en-US" b="1" i="1" dirty="0" smtClean="0">
                <a:solidFill>
                  <a:schemeClr val="tx2">
                    <a:lumMod val="75000"/>
                  </a:schemeClr>
                </a:solidFill>
              </a:rPr>
              <a:t>ODF</a:t>
            </a:r>
            <a:endParaRPr lang="en-US" b="1" i="1" dirty="0">
              <a:solidFill>
                <a:schemeClr val="tx2">
                  <a:lumMod val="75000"/>
                </a:schemeClr>
              </a:solidFill>
            </a:endParaRPr>
          </a:p>
        </p:txBody>
      </p:sp>
      <p:sp>
        <p:nvSpPr>
          <p:cNvPr id="8" name="TextBox 7"/>
          <p:cNvSpPr txBox="1"/>
          <p:nvPr/>
        </p:nvSpPr>
        <p:spPr>
          <a:xfrm>
            <a:off x="4572000" y="5027474"/>
            <a:ext cx="4572000" cy="1107996"/>
          </a:xfrm>
          <a:prstGeom prst="rect">
            <a:avLst/>
          </a:prstGeom>
          <a:noFill/>
        </p:spPr>
        <p:txBody>
          <a:bodyPr wrap="square" rtlCol="0">
            <a:spAutoFit/>
          </a:bodyPr>
          <a:lstStyle/>
          <a:p>
            <a:pPr algn="ctr"/>
            <a:r>
              <a:rPr lang="en-US" sz="2400" b="1" i="1" u="sng" dirty="0" smtClean="0">
                <a:solidFill>
                  <a:schemeClr val="tx2">
                    <a:lumMod val="75000"/>
                  </a:schemeClr>
                </a:solidFill>
              </a:rPr>
              <a:t>Others</a:t>
            </a:r>
            <a:endParaRPr lang="en-US" sz="700" b="1" i="1" u="sng"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Boundary-Transformation Phase (G.B. </a:t>
            </a:r>
            <a:r>
              <a:rPr lang="el-GR" b="1" i="1" dirty="0">
                <a:solidFill>
                  <a:schemeClr val="tx2">
                    <a:lumMod val="75000"/>
                  </a:schemeClr>
                </a:solidFill>
              </a:rPr>
              <a:t>α</a:t>
            </a:r>
            <a:r>
              <a:rPr lang="en-US" b="1" i="1" dirty="0" smtClean="0">
                <a:solidFill>
                  <a:schemeClr val="tx2">
                    <a:lumMod val="75000"/>
                  </a:schemeClr>
                </a:solidFill>
              </a:rPr>
              <a:t>)</a:t>
            </a:r>
          </a:p>
          <a:p>
            <a:pPr algn="ctr"/>
            <a:r>
              <a:rPr lang="en-US" b="1" i="1" dirty="0" smtClean="0">
                <a:solidFill>
                  <a:schemeClr val="tx2">
                    <a:lumMod val="75000"/>
                  </a:schemeClr>
                </a:solidFill>
              </a:rPr>
              <a:t>Discontinuous Matrix Phase (Free Si)</a:t>
            </a:r>
          </a:p>
        </p:txBody>
      </p:sp>
    </p:spTree>
    <p:extLst>
      <p:ext uri="{BB962C8B-B14F-4D97-AF65-F5344CB8AC3E}">
        <p14:creationId xmlns:p14="http://schemas.microsoft.com/office/powerpoint/2010/main" val="42438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0" grpId="0"/>
      <p:bldP spid="11" grpId="0"/>
      <p:bldP spid="12"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0" y="1295400"/>
            <a:ext cx="9144000" cy="2308324"/>
          </a:xfrm>
          <a:prstGeom prst="rect">
            <a:avLst/>
          </a:prstGeom>
          <a:noFill/>
        </p:spPr>
        <p:txBody>
          <a:bodyPr wrap="square" rtlCol="0">
            <a:spAutoFit/>
          </a:bodyPr>
          <a:lstStyle/>
          <a:p>
            <a:pPr algn="ctr"/>
            <a:r>
              <a:rPr lang="en-US" sz="2000" b="1" i="1" dirty="0" smtClean="0">
                <a:solidFill>
                  <a:schemeClr val="tx2">
                    <a:lumMod val="75000"/>
                  </a:schemeClr>
                </a:solidFill>
              </a:rPr>
              <a:t>1.  </a:t>
            </a:r>
            <a:r>
              <a:rPr lang="en-US" sz="2400" b="1" i="1" dirty="0" smtClean="0">
                <a:solidFill>
                  <a:schemeClr val="tx2">
                    <a:lumMod val="75000"/>
                  </a:schemeClr>
                </a:solidFill>
              </a:rPr>
              <a:t>From Experimental Data</a:t>
            </a:r>
            <a:endParaRPr lang="en-US" sz="700" b="1" i="1"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 Straight-forward for microstructures that are single-phase Primary or Matrix-Precipitate…if you have 3D data sets that have adequate resolution (WTM) &amp; are large w.r.t. the “Features”</a:t>
            </a:r>
          </a:p>
          <a:p>
            <a:pPr algn="ctr"/>
            <a:r>
              <a:rPr lang="en-US" sz="600" b="1" i="1" dirty="0" smtClean="0">
                <a:solidFill>
                  <a:schemeClr val="tx2">
                    <a:lumMod val="75000"/>
                  </a:schemeClr>
                </a:solidFill>
              </a:rPr>
              <a:t> </a:t>
            </a:r>
          </a:p>
          <a:p>
            <a:pPr algn="ctr"/>
            <a:r>
              <a:rPr lang="en-US" b="1" i="1" dirty="0" smtClean="0">
                <a:solidFill>
                  <a:schemeClr val="tx2">
                    <a:lumMod val="75000"/>
                  </a:schemeClr>
                </a:solidFill>
              </a:rPr>
              <a:t>- Almost all other cases are much more difficult or lacking methods for obtaining them…measuring stats of “snapshots” of structures collected does not measure the “Features” being used in the synthetic process…effectively need analysis/processing tools to run “physics” in reverse.</a:t>
            </a:r>
            <a:endParaRPr lang="en-US" b="1" i="1" dirty="0">
              <a:solidFill>
                <a:schemeClr val="tx2">
                  <a:lumMod val="75000"/>
                </a:schemeClr>
              </a:solidFill>
            </a:endParaRPr>
          </a:p>
        </p:txBody>
      </p:sp>
      <p:sp>
        <p:nvSpPr>
          <p:cNvPr id="9" name="TextBox 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Obtaining Statistics</a:t>
            </a:r>
            <a:endParaRPr lang="en-US" sz="2600" b="1" i="1" dirty="0">
              <a:solidFill>
                <a:schemeClr val="tx2">
                  <a:lumMod val="75000"/>
                </a:schemeClr>
              </a:solidFill>
            </a:endParaRPr>
          </a:p>
        </p:txBody>
      </p:sp>
      <p:sp>
        <p:nvSpPr>
          <p:cNvPr id="10" name="TextBox 9"/>
          <p:cNvSpPr txBox="1"/>
          <p:nvPr/>
        </p:nvSpPr>
        <p:spPr>
          <a:xfrm>
            <a:off x="0" y="4149804"/>
            <a:ext cx="9144000" cy="2077492"/>
          </a:xfrm>
          <a:prstGeom prst="rect">
            <a:avLst/>
          </a:prstGeom>
          <a:noFill/>
        </p:spPr>
        <p:txBody>
          <a:bodyPr wrap="square" rtlCol="0">
            <a:spAutoFit/>
          </a:bodyPr>
          <a:lstStyle/>
          <a:p>
            <a:pPr algn="ctr"/>
            <a:r>
              <a:rPr lang="en-US" sz="2400" b="1" i="1" dirty="0" smtClean="0">
                <a:solidFill>
                  <a:schemeClr val="tx2">
                    <a:lumMod val="75000"/>
                  </a:schemeClr>
                </a:solidFill>
              </a:rPr>
              <a:t>2.  Stats Generator / Other “Design” Tool</a:t>
            </a:r>
            <a:endParaRPr lang="en-US" sz="600" b="1" i="1" dirty="0" smtClean="0">
              <a:solidFill>
                <a:schemeClr val="tx2">
                  <a:lumMod val="75000"/>
                </a:schemeClr>
              </a:solidFill>
            </a:endParaRPr>
          </a:p>
          <a:p>
            <a:pPr algn="ctr"/>
            <a:endParaRPr lang="en-US" sz="600" b="1" i="1" dirty="0">
              <a:solidFill>
                <a:schemeClr val="tx2">
                  <a:lumMod val="75000"/>
                </a:schemeClr>
              </a:solidFill>
            </a:endParaRPr>
          </a:p>
          <a:p>
            <a:pPr algn="ctr"/>
            <a:r>
              <a:rPr lang="en-US" b="1" i="1" dirty="0" smtClean="0">
                <a:solidFill>
                  <a:schemeClr val="tx2">
                    <a:lumMod val="75000"/>
                  </a:schemeClr>
                </a:solidFill>
              </a:rPr>
              <a:t>- Very easy to establish statistics → input anything you want</a:t>
            </a:r>
          </a:p>
          <a:p>
            <a:pPr algn="ctr"/>
            <a:endParaRPr lang="en-US" sz="300" b="1" i="1" dirty="0" smtClean="0">
              <a:solidFill>
                <a:schemeClr val="tx2">
                  <a:lumMod val="75000"/>
                </a:schemeClr>
              </a:solidFill>
            </a:endParaRPr>
          </a:p>
          <a:p>
            <a:pPr algn="ctr"/>
            <a:r>
              <a:rPr lang="en-US" b="1" i="1" dirty="0" smtClean="0">
                <a:solidFill>
                  <a:schemeClr val="tx2">
                    <a:lumMod val="75000"/>
                  </a:schemeClr>
                </a:solidFill>
              </a:rPr>
              <a:t>- Much more difficult to create “realistic” or even “possible” statistics</a:t>
            </a:r>
          </a:p>
          <a:p>
            <a:pPr marL="285750" indent="-285750" algn="ctr">
              <a:buFontTx/>
              <a:buChar char="-"/>
            </a:pPr>
            <a:endParaRPr lang="en-US" sz="300" b="1" i="1" dirty="0">
              <a:solidFill>
                <a:schemeClr val="tx2">
                  <a:lumMod val="75000"/>
                </a:schemeClr>
              </a:solidFill>
            </a:endParaRPr>
          </a:p>
          <a:p>
            <a:pPr algn="ctr"/>
            <a:r>
              <a:rPr lang="en-US" b="1" i="1" dirty="0" smtClean="0">
                <a:solidFill>
                  <a:schemeClr val="tx2">
                    <a:lumMod val="75000"/>
                  </a:schemeClr>
                </a:solidFill>
              </a:rPr>
              <a:t>· no sanity-check to statistics entered (within SG)</a:t>
            </a:r>
          </a:p>
          <a:p>
            <a:pPr algn="ctr"/>
            <a:endParaRPr lang="en-US" sz="300" b="1" i="1" dirty="0">
              <a:solidFill>
                <a:schemeClr val="tx2">
                  <a:lumMod val="75000"/>
                </a:schemeClr>
              </a:solidFill>
            </a:endParaRPr>
          </a:p>
          <a:p>
            <a:pPr algn="ctr"/>
            <a:r>
              <a:rPr lang="en-US" b="1" i="1" dirty="0">
                <a:solidFill>
                  <a:schemeClr val="tx2">
                    <a:lumMod val="75000"/>
                  </a:schemeClr>
                </a:solidFill>
              </a:rPr>
              <a:t>· </a:t>
            </a:r>
            <a:r>
              <a:rPr lang="en-US" b="1" i="1" dirty="0" smtClean="0">
                <a:solidFill>
                  <a:schemeClr val="tx2">
                    <a:lumMod val="75000"/>
                  </a:schemeClr>
                </a:solidFill>
              </a:rPr>
              <a:t>often statistics are not independent, but may not </a:t>
            </a:r>
          </a:p>
          <a:p>
            <a:pPr algn="ctr"/>
            <a:r>
              <a:rPr lang="en-US" b="1" i="1" dirty="0" smtClean="0">
                <a:solidFill>
                  <a:schemeClr val="tx2">
                    <a:lumMod val="75000"/>
                  </a:schemeClr>
                </a:solidFill>
              </a:rPr>
              <a:t>be intuitively linked </a:t>
            </a:r>
          </a:p>
        </p:txBody>
      </p:sp>
    </p:spTree>
    <p:extLst>
      <p:ext uri="{BB962C8B-B14F-4D97-AF65-F5344CB8AC3E}">
        <p14:creationId xmlns:p14="http://schemas.microsoft.com/office/powerpoint/2010/main" val="214755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90600"/>
            <a:ext cx="9144000" cy="461665"/>
          </a:xfrm>
          <a:prstGeom prst="rect">
            <a:avLst/>
          </a:prstGeom>
          <a:noFill/>
        </p:spPr>
        <p:txBody>
          <a:bodyPr wrap="square" rtlCol="0">
            <a:spAutoFit/>
          </a:bodyPr>
          <a:lstStyle/>
          <a:p>
            <a:pPr algn="ctr"/>
            <a:r>
              <a:rPr lang="en-US" sz="2400" b="1" i="1" dirty="0" smtClean="0">
                <a:solidFill>
                  <a:schemeClr val="tx2">
                    <a:lumMod val="75000"/>
                  </a:schemeClr>
                </a:solidFill>
              </a:rPr>
              <a:t>Grain Descriptions (Geometric Shapes)</a:t>
            </a:r>
            <a:endParaRPr lang="en-US" sz="2400" b="1" i="1" dirty="0">
              <a:solidFill>
                <a:schemeClr val="tx2">
                  <a:lumMod val="75000"/>
                </a:schemeClr>
              </a:solidFill>
            </a:endParaRPr>
          </a:p>
        </p:txBody>
      </p:sp>
      <p:grpSp>
        <p:nvGrpSpPr>
          <p:cNvPr id="27" name="Group 26"/>
          <p:cNvGrpSpPr/>
          <p:nvPr/>
        </p:nvGrpSpPr>
        <p:grpSpPr>
          <a:xfrm>
            <a:off x="138299" y="1447799"/>
            <a:ext cx="3062101" cy="2300449"/>
            <a:chOff x="61041" y="3581400"/>
            <a:chExt cx="3291759" cy="2377131"/>
          </a:xfrm>
        </p:grpSpPr>
        <p:pic>
          <p:nvPicPr>
            <p:cNvPr id="28" name="Picture 23" descr="Volume CDF"/>
            <p:cNvPicPr>
              <a:picLocks noChangeAspect="1" noChangeArrowheads="1"/>
            </p:cNvPicPr>
            <p:nvPr/>
          </p:nvPicPr>
          <p:blipFill>
            <a:blip r:embed="rId2" cstate="print"/>
            <a:srcRect/>
            <a:stretch>
              <a:fillRect/>
            </a:stretch>
          </p:blipFill>
          <p:spPr bwMode="auto">
            <a:xfrm>
              <a:off x="447675" y="3657600"/>
              <a:ext cx="2905125" cy="1985963"/>
            </a:xfrm>
            <a:prstGeom prst="rect">
              <a:avLst/>
            </a:prstGeom>
            <a:noFill/>
          </p:spPr>
        </p:pic>
        <p:sp>
          <p:nvSpPr>
            <p:cNvPr id="29" name="Text Box 24"/>
            <p:cNvSpPr txBox="1">
              <a:spLocks noChangeArrowheads="1"/>
            </p:cNvSpPr>
            <p:nvPr/>
          </p:nvSpPr>
          <p:spPr bwMode="auto">
            <a:xfrm>
              <a:off x="1066799" y="5576888"/>
              <a:ext cx="1905000" cy="381643"/>
            </a:xfrm>
            <a:prstGeom prst="rect">
              <a:avLst/>
            </a:prstGeom>
            <a:noFill/>
            <a:ln w="9525" algn="ctr">
              <a:noFill/>
              <a:miter lim="800000"/>
              <a:headEnd/>
              <a:tailEnd/>
            </a:ln>
            <a:effectLst/>
          </p:spPr>
          <p:txBody>
            <a:bodyPr>
              <a:spAutoFit/>
            </a:bodyPr>
            <a:lstStyle/>
            <a:p>
              <a:pPr>
                <a:spcBef>
                  <a:spcPct val="50000"/>
                </a:spcBef>
              </a:pPr>
              <a:r>
                <a:rPr lang="en-US" sz="1800" dirty="0">
                  <a:solidFill>
                    <a:schemeClr val="tx2">
                      <a:lumMod val="75000"/>
                    </a:schemeClr>
                  </a:solidFill>
                </a:rPr>
                <a:t>Grain Volume</a:t>
              </a:r>
            </a:p>
          </p:txBody>
        </p:sp>
        <p:sp>
          <p:nvSpPr>
            <p:cNvPr id="30" name="Text Box 25"/>
            <p:cNvSpPr txBox="1">
              <a:spLocks noChangeArrowheads="1"/>
            </p:cNvSpPr>
            <p:nvPr/>
          </p:nvSpPr>
          <p:spPr bwMode="auto">
            <a:xfrm rot="16200000">
              <a:off x="-692943" y="4335384"/>
              <a:ext cx="1905000" cy="397032"/>
            </a:xfrm>
            <a:prstGeom prst="rect">
              <a:avLst/>
            </a:prstGeom>
            <a:noFill/>
            <a:ln w="9525" algn="ctr">
              <a:noFill/>
              <a:miter lim="800000"/>
              <a:headEnd/>
              <a:tailEnd/>
            </a:ln>
            <a:effectLst/>
          </p:spPr>
          <p:txBody>
            <a:bodyPr>
              <a:spAutoFit/>
            </a:bodyPr>
            <a:lstStyle/>
            <a:p>
              <a:pPr>
                <a:spcBef>
                  <a:spcPct val="50000"/>
                </a:spcBef>
              </a:pPr>
              <a:r>
                <a:rPr lang="en-US" sz="1800" dirty="0">
                  <a:solidFill>
                    <a:schemeClr val="tx2">
                      <a:lumMod val="75000"/>
                    </a:schemeClr>
                  </a:solidFill>
                </a:rPr>
                <a:t>Probability</a:t>
              </a:r>
            </a:p>
          </p:txBody>
        </p:sp>
      </p:grpSp>
      <p:sp>
        <p:nvSpPr>
          <p:cNvPr id="62" name="TextBox 61"/>
          <p:cNvSpPr txBox="1"/>
          <p:nvPr/>
        </p:nvSpPr>
        <p:spPr>
          <a:xfrm>
            <a:off x="0" y="5921514"/>
            <a:ext cx="9144000" cy="707886"/>
          </a:xfrm>
          <a:prstGeom prst="rect">
            <a:avLst/>
          </a:prstGeom>
          <a:noFill/>
        </p:spPr>
        <p:txBody>
          <a:bodyPr wrap="square" rtlCol="0">
            <a:spAutoFit/>
          </a:bodyPr>
          <a:lstStyle/>
          <a:p>
            <a:pPr algn="ctr"/>
            <a:r>
              <a:rPr lang="en-US" sz="2000" b="1" i="1" dirty="0" smtClean="0">
                <a:solidFill>
                  <a:schemeClr val="tx2">
                    <a:lumMod val="75000"/>
                  </a:schemeClr>
                </a:solidFill>
              </a:rPr>
              <a:t>Grains/Features defined by size, shape and orientation (morphological)</a:t>
            </a:r>
          </a:p>
          <a:p>
            <a:pPr algn="ctr">
              <a:buFontTx/>
              <a:buChar char="-"/>
            </a:pPr>
            <a:r>
              <a:rPr lang="en-US" sz="2000" b="1" i="1" dirty="0" smtClean="0">
                <a:solidFill>
                  <a:schemeClr val="tx2">
                    <a:lumMod val="75000"/>
                  </a:schemeClr>
                </a:solidFill>
              </a:rPr>
              <a:t>Shape and orientation can be correlated to size </a:t>
            </a:r>
            <a:endParaRPr lang="en-US" sz="2000" b="1" i="1" dirty="0">
              <a:solidFill>
                <a:schemeClr val="tx2">
                  <a:lumMod val="75000"/>
                </a:schemeClr>
              </a:solidFill>
            </a:endParaRPr>
          </a:p>
        </p:txBody>
      </p:sp>
      <p:sp>
        <p:nvSpPr>
          <p:cNvPr id="9" name="TextBox 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An Example</a:t>
            </a:r>
            <a:endParaRPr lang="en-US" sz="2600" b="1" i="1" dirty="0">
              <a:solidFill>
                <a:schemeClr val="tx2">
                  <a:lumMod val="75000"/>
                </a:schemeClr>
              </a:solidFill>
            </a:endParaRPr>
          </a:p>
        </p:txBody>
      </p:sp>
    </p:spTree>
    <p:extLst>
      <p:ext uri="{BB962C8B-B14F-4D97-AF65-F5344CB8AC3E}">
        <p14:creationId xmlns:p14="http://schemas.microsoft.com/office/powerpoint/2010/main" val="728755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90600"/>
            <a:ext cx="9144000" cy="461665"/>
          </a:xfrm>
          <a:prstGeom prst="rect">
            <a:avLst/>
          </a:prstGeom>
          <a:noFill/>
        </p:spPr>
        <p:txBody>
          <a:bodyPr wrap="square" rtlCol="0">
            <a:spAutoFit/>
          </a:bodyPr>
          <a:lstStyle/>
          <a:p>
            <a:pPr algn="ctr"/>
            <a:r>
              <a:rPr lang="en-US" sz="2400" b="1" i="1" dirty="0" smtClean="0">
                <a:solidFill>
                  <a:schemeClr val="tx2">
                    <a:lumMod val="75000"/>
                  </a:schemeClr>
                </a:solidFill>
              </a:rPr>
              <a:t>Grain Descriptions (Geometric Shapes)</a:t>
            </a:r>
            <a:endParaRPr lang="en-US" sz="2400" b="1" i="1" dirty="0">
              <a:solidFill>
                <a:schemeClr val="tx2">
                  <a:lumMod val="75000"/>
                </a:schemeClr>
              </a:solidFill>
            </a:endParaRPr>
          </a:p>
        </p:txBody>
      </p:sp>
      <p:grpSp>
        <p:nvGrpSpPr>
          <p:cNvPr id="2" name="Group 26"/>
          <p:cNvGrpSpPr/>
          <p:nvPr/>
        </p:nvGrpSpPr>
        <p:grpSpPr>
          <a:xfrm>
            <a:off x="138299" y="1447799"/>
            <a:ext cx="3062101" cy="2300449"/>
            <a:chOff x="61041" y="3581400"/>
            <a:chExt cx="3291759" cy="2377131"/>
          </a:xfrm>
        </p:grpSpPr>
        <p:pic>
          <p:nvPicPr>
            <p:cNvPr id="28" name="Picture 23" descr="Volume CDF"/>
            <p:cNvPicPr>
              <a:picLocks noChangeAspect="1" noChangeArrowheads="1"/>
            </p:cNvPicPr>
            <p:nvPr/>
          </p:nvPicPr>
          <p:blipFill>
            <a:blip r:embed="rId2" cstate="print"/>
            <a:srcRect/>
            <a:stretch>
              <a:fillRect/>
            </a:stretch>
          </p:blipFill>
          <p:spPr bwMode="auto">
            <a:xfrm>
              <a:off x="447675" y="3657600"/>
              <a:ext cx="2905125" cy="1985963"/>
            </a:xfrm>
            <a:prstGeom prst="rect">
              <a:avLst/>
            </a:prstGeom>
            <a:noFill/>
          </p:spPr>
        </p:pic>
        <p:sp>
          <p:nvSpPr>
            <p:cNvPr id="29" name="Text Box 24"/>
            <p:cNvSpPr txBox="1">
              <a:spLocks noChangeArrowheads="1"/>
            </p:cNvSpPr>
            <p:nvPr/>
          </p:nvSpPr>
          <p:spPr bwMode="auto">
            <a:xfrm>
              <a:off x="1066799" y="5576888"/>
              <a:ext cx="1905000" cy="381643"/>
            </a:xfrm>
            <a:prstGeom prst="rect">
              <a:avLst/>
            </a:prstGeom>
            <a:noFill/>
            <a:ln w="9525" algn="ctr">
              <a:noFill/>
              <a:miter lim="800000"/>
              <a:headEnd/>
              <a:tailEnd/>
            </a:ln>
            <a:effectLst/>
          </p:spPr>
          <p:txBody>
            <a:bodyPr>
              <a:spAutoFit/>
            </a:bodyPr>
            <a:lstStyle/>
            <a:p>
              <a:pPr>
                <a:spcBef>
                  <a:spcPct val="50000"/>
                </a:spcBef>
              </a:pPr>
              <a:r>
                <a:rPr lang="en-US" sz="1800" dirty="0">
                  <a:solidFill>
                    <a:schemeClr val="tx2">
                      <a:lumMod val="75000"/>
                    </a:schemeClr>
                  </a:solidFill>
                </a:rPr>
                <a:t>Grain Volume</a:t>
              </a:r>
            </a:p>
          </p:txBody>
        </p:sp>
        <p:sp>
          <p:nvSpPr>
            <p:cNvPr id="30" name="Text Box 25"/>
            <p:cNvSpPr txBox="1">
              <a:spLocks noChangeArrowheads="1"/>
            </p:cNvSpPr>
            <p:nvPr/>
          </p:nvSpPr>
          <p:spPr bwMode="auto">
            <a:xfrm rot="16200000">
              <a:off x="-692943" y="4335384"/>
              <a:ext cx="1905000" cy="397032"/>
            </a:xfrm>
            <a:prstGeom prst="rect">
              <a:avLst/>
            </a:prstGeom>
            <a:noFill/>
            <a:ln w="9525" algn="ctr">
              <a:noFill/>
              <a:miter lim="800000"/>
              <a:headEnd/>
              <a:tailEnd/>
            </a:ln>
            <a:effectLst/>
          </p:spPr>
          <p:txBody>
            <a:bodyPr>
              <a:spAutoFit/>
            </a:bodyPr>
            <a:lstStyle/>
            <a:p>
              <a:pPr>
                <a:spcBef>
                  <a:spcPct val="50000"/>
                </a:spcBef>
              </a:pPr>
              <a:r>
                <a:rPr lang="en-US" sz="1800" dirty="0">
                  <a:solidFill>
                    <a:schemeClr val="tx2">
                      <a:lumMod val="75000"/>
                    </a:schemeClr>
                  </a:solidFill>
                </a:rPr>
                <a:t>Probability</a:t>
              </a:r>
            </a:p>
          </p:txBody>
        </p:sp>
      </p:grpSp>
      <p:sp>
        <p:nvSpPr>
          <p:cNvPr id="62" name="TextBox 61"/>
          <p:cNvSpPr txBox="1"/>
          <p:nvPr/>
        </p:nvSpPr>
        <p:spPr>
          <a:xfrm>
            <a:off x="0" y="5921514"/>
            <a:ext cx="9144000" cy="707886"/>
          </a:xfrm>
          <a:prstGeom prst="rect">
            <a:avLst/>
          </a:prstGeom>
          <a:noFill/>
        </p:spPr>
        <p:txBody>
          <a:bodyPr wrap="square" rtlCol="0">
            <a:spAutoFit/>
          </a:bodyPr>
          <a:lstStyle/>
          <a:p>
            <a:pPr algn="ctr"/>
            <a:r>
              <a:rPr lang="en-US" sz="2000" b="1" i="1" dirty="0" smtClean="0">
                <a:solidFill>
                  <a:schemeClr val="tx2">
                    <a:lumMod val="75000"/>
                  </a:schemeClr>
                </a:solidFill>
              </a:rPr>
              <a:t>Grains/Features defined by size, shape and orientation (morphological)</a:t>
            </a:r>
          </a:p>
          <a:p>
            <a:pPr algn="ctr">
              <a:buFontTx/>
              <a:buChar char="-"/>
            </a:pPr>
            <a:r>
              <a:rPr lang="en-US" sz="2000" b="1" i="1" dirty="0" smtClean="0">
                <a:solidFill>
                  <a:schemeClr val="tx2">
                    <a:lumMod val="75000"/>
                  </a:schemeClr>
                </a:solidFill>
              </a:rPr>
              <a:t>Shape and orientation can be correlated to size </a:t>
            </a:r>
            <a:endParaRPr lang="en-US" sz="2000" b="1" i="1" dirty="0">
              <a:solidFill>
                <a:schemeClr val="tx2">
                  <a:lumMod val="75000"/>
                </a:schemeClr>
              </a:solidFill>
            </a:endParaRPr>
          </a:p>
        </p:txBody>
      </p:sp>
      <p:grpSp>
        <p:nvGrpSpPr>
          <p:cNvPr id="4" name="Group 73"/>
          <p:cNvGrpSpPr/>
          <p:nvPr/>
        </p:nvGrpSpPr>
        <p:grpSpPr>
          <a:xfrm>
            <a:off x="2500498" y="3733800"/>
            <a:ext cx="2927916" cy="2045732"/>
            <a:chOff x="2500498" y="3810000"/>
            <a:chExt cx="2927916" cy="2045732"/>
          </a:xfrm>
        </p:grpSpPr>
        <p:pic>
          <p:nvPicPr>
            <p:cNvPr id="67" name="Picture 66" descr="covera v size.bmp"/>
            <p:cNvPicPr>
              <a:picLocks noChangeAspect="1"/>
            </p:cNvPicPr>
            <p:nvPr/>
          </p:nvPicPr>
          <p:blipFill>
            <a:blip r:embed="rId3" cstate="print"/>
            <a:stretch>
              <a:fillRect/>
            </a:stretch>
          </p:blipFill>
          <p:spPr>
            <a:xfrm>
              <a:off x="2743200" y="3810000"/>
              <a:ext cx="2685214" cy="1828800"/>
            </a:xfrm>
            <a:prstGeom prst="rect">
              <a:avLst/>
            </a:prstGeom>
          </p:spPr>
        </p:pic>
        <p:sp>
          <p:nvSpPr>
            <p:cNvPr id="70" name="Text Box 24"/>
            <p:cNvSpPr txBox="1">
              <a:spLocks noChangeArrowheads="1"/>
            </p:cNvSpPr>
            <p:nvPr/>
          </p:nvSpPr>
          <p:spPr bwMode="auto">
            <a:xfrm>
              <a:off x="3733800" y="5486400"/>
              <a:ext cx="678712" cy="369332"/>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US" sz="1800" dirty="0" smtClean="0">
                  <a:solidFill>
                    <a:schemeClr val="tx2">
                      <a:lumMod val="75000"/>
                    </a:schemeClr>
                  </a:solidFill>
                </a:rPr>
                <a:t>c/a</a:t>
              </a:r>
              <a:endParaRPr lang="en-US" sz="1800" dirty="0">
                <a:solidFill>
                  <a:schemeClr val="tx2">
                    <a:lumMod val="75000"/>
                  </a:schemeClr>
                </a:solidFill>
              </a:endParaRPr>
            </a:p>
          </p:txBody>
        </p:sp>
        <p:sp>
          <p:nvSpPr>
            <p:cNvPr id="71" name="Text Box 25"/>
            <p:cNvSpPr txBox="1">
              <a:spLocks noChangeArrowheads="1"/>
            </p:cNvSpPr>
            <p:nvPr/>
          </p:nvSpPr>
          <p:spPr bwMode="auto">
            <a:xfrm rot="16200000">
              <a:off x="2030090" y="4509008"/>
              <a:ext cx="1310148" cy="369332"/>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US" sz="1800" dirty="0">
                  <a:solidFill>
                    <a:schemeClr val="tx2">
                      <a:lumMod val="75000"/>
                    </a:schemeClr>
                  </a:solidFill>
                </a:rPr>
                <a:t>Probability</a:t>
              </a:r>
            </a:p>
          </p:txBody>
        </p:sp>
      </p:grpSp>
      <p:grpSp>
        <p:nvGrpSpPr>
          <p:cNvPr id="5" name="Group 74"/>
          <p:cNvGrpSpPr/>
          <p:nvPr/>
        </p:nvGrpSpPr>
        <p:grpSpPr>
          <a:xfrm>
            <a:off x="4027311" y="1600200"/>
            <a:ext cx="2906889" cy="2045732"/>
            <a:chOff x="4027311" y="1676400"/>
            <a:chExt cx="2906889" cy="2045732"/>
          </a:xfrm>
        </p:grpSpPr>
        <p:pic>
          <p:nvPicPr>
            <p:cNvPr id="64" name="Picture 63" descr="bovera v size.bmp"/>
            <p:cNvPicPr>
              <a:picLocks noChangeAspect="1"/>
            </p:cNvPicPr>
            <p:nvPr/>
          </p:nvPicPr>
          <p:blipFill>
            <a:blip r:embed="rId4" cstate="print"/>
            <a:stretch>
              <a:fillRect/>
            </a:stretch>
          </p:blipFill>
          <p:spPr>
            <a:xfrm>
              <a:off x="4248986" y="1676400"/>
              <a:ext cx="2685214" cy="1828800"/>
            </a:xfrm>
            <a:prstGeom prst="rect">
              <a:avLst/>
            </a:prstGeom>
          </p:spPr>
        </p:pic>
        <p:sp>
          <p:nvSpPr>
            <p:cNvPr id="72" name="Text Box 24"/>
            <p:cNvSpPr txBox="1">
              <a:spLocks noChangeArrowheads="1"/>
            </p:cNvSpPr>
            <p:nvPr/>
          </p:nvSpPr>
          <p:spPr bwMode="auto">
            <a:xfrm>
              <a:off x="5264888" y="3352800"/>
              <a:ext cx="678712" cy="369332"/>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US" sz="1800" dirty="0" smtClean="0">
                  <a:solidFill>
                    <a:schemeClr val="tx2">
                      <a:lumMod val="75000"/>
                    </a:schemeClr>
                  </a:solidFill>
                </a:rPr>
                <a:t>b/a</a:t>
              </a:r>
              <a:endParaRPr lang="en-US" sz="1800" dirty="0">
                <a:solidFill>
                  <a:schemeClr val="tx2">
                    <a:lumMod val="75000"/>
                  </a:schemeClr>
                </a:solidFill>
              </a:endParaRPr>
            </a:p>
          </p:txBody>
        </p:sp>
        <p:sp>
          <p:nvSpPr>
            <p:cNvPr id="73" name="Text Box 25"/>
            <p:cNvSpPr txBox="1">
              <a:spLocks noChangeArrowheads="1"/>
            </p:cNvSpPr>
            <p:nvPr/>
          </p:nvSpPr>
          <p:spPr bwMode="auto">
            <a:xfrm rot="16200000">
              <a:off x="3556903" y="2273807"/>
              <a:ext cx="1310148" cy="369332"/>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US" sz="1800" dirty="0">
                  <a:solidFill>
                    <a:schemeClr val="tx2">
                      <a:lumMod val="75000"/>
                    </a:schemeClr>
                  </a:solidFill>
                </a:rPr>
                <a:t>Probability</a:t>
              </a:r>
            </a:p>
          </p:txBody>
        </p:sp>
      </p:grpSp>
      <p:sp>
        <p:nvSpPr>
          <p:cNvPr id="17" name="TextBox 16"/>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An Example</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90600"/>
            <a:ext cx="9144000" cy="461665"/>
          </a:xfrm>
          <a:prstGeom prst="rect">
            <a:avLst/>
          </a:prstGeom>
          <a:noFill/>
        </p:spPr>
        <p:txBody>
          <a:bodyPr wrap="square" rtlCol="0">
            <a:spAutoFit/>
          </a:bodyPr>
          <a:lstStyle/>
          <a:p>
            <a:pPr algn="ctr"/>
            <a:r>
              <a:rPr lang="en-US" sz="2400" b="1" i="1" dirty="0" smtClean="0">
                <a:solidFill>
                  <a:schemeClr val="tx2">
                    <a:lumMod val="75000"/>
                  </a:schemeClr>
                </a:solidFill>
              </a:rPr>
              <a:t>Grain Descriptions (Geometric Shapes)</a:t>
            </a:r>
            <a:endParaRPr lang="en-US" sz="2400" b="1" i="1" dirty="0">
              <a:solidFill>
                <a:schemeClr val="tx2">
                  <a:lumMod val="75000"/>
                </a:schemeClr>
              </a:solidFill>
            </a:endParaRPr>
          </a:p>
        </p:txBody>
      </p:sp>
      <p:grpSp>
        <p:nvGrpSpPr>
          <p:cNvPr id="2" name="Group 26"/>
          <p:cNvGrpSpPr/>
          <p:nvPr/>
        </p:nvGrpSpPr>
        <p:grpSpPr>
          <a:xfrm>
            <a:off x="138299" y="1447799"/>
            <a:ext cx="3062101" cy="2300449"/>
            <a:chOff x="61041" y="3581400"/>
            <a:chExt cx="3291759" cy="2377131"/>
          </a:xfrm>
        </p:grpSpPr>
        <p:pic>
          <p:nvPicPr>
            <p:cNvPr id="28" name="Picture 23" descr="Volume CDF"/>
            <p:cNvPicPr>
              <a:picLocks noChangeAspect="1" noChangeArrowheads="1"/>
            </p:cNvPicPr>
            <p:nvPr/>
          </p:nvPicPr>
          <p:blipFill>
            <a:blip r:embed="rId2" cstate="print"/>
            <a:srcRect/>
            <a:stretch>
              <a:fillRect/>
            </a:stretch>
          </p:blipFill>
          <p:spPr bwMode="auto">
            <a:xfrm>
              <a:off x="447675" y="3657600"/>
              <a:ext cx="2905125" cy="1985963"/>
            </a:xfrm>
            <a:prstGeom prst="rect">
              <a:avLst/>
            </a:prstGeom>
            <a:noFill/>
          </p:spPr>
        </p:pic>
        <p:sp>
          <p:nvSpPr>
            <p:cNvPr id="29" name="Text Box 24"/>
            <p:cNvSpPr txBox="1">
              <a:spLocks noChangeArrowheads="1"/>
            </p:cNvSpPr>
            <p:nvPr/>
          </p:nvSpPr>
          <p:spPr bwMode="auto">
            <a:xfrm>
              <a:off x="1066799" y="5576888"/>
              <a:ext cx="1905000" cy="381643"/>
            </a:xfrm>
            <a:prstGeom prst="rect">
              <a:avLst/>
            </a:prstGeom>
            <a:noFill/>
            <a:ln w="9525" algn="ctr">
              <a:noFill/>
              <a:miter lim="800000"/>
              <a:headEnd/>
              <a:tailEnd/>
            </a:ln>
            <a:effectLst/>
          </p:spPr>
          <p:txBody>
            <a:bodyPr>
              <a:spAutoFit/>
            </a:bodyPr>
            <a:lstStyle/>
            <a:p>
              <a:pPr>
                <a:spcBef>
                  <a:spcPct val="50000"/>
                </a:spcBef>
              </a:pPr>
              <a:r>
                <a:rPr lang="en-US" sz="1800" dirty="0">
                  <a:solidFill>
                    <a:schemeClr val="tx2">
                      <a:lumMod val="75000"/>
                    </a:schemeClr>
                  </a:solidFill>
                </a:rPr>
                <a:t>Grain Volume</a:t>
              </a:r>
            </a:p>
          </p:txBody>
        </p:sp>
        <p:sp>
          <p:nvSpPr>
            <p:cNvPr id="30" name="Text Box 25"/>
            <p:cNvSpPr txBox="1">
              <a:spLocks noChangeArrowheads="1"/>
            </p:cNvSpPr>
            <p:nvPr/>
          </p:nvSpPr>
          <p:spPr bwMode="auto">
            <a:xfrm rot="16200000">
              <a:off x="-692943" y="4335384"/>
              <a:ext cx="1905000" cy="397032"/>
            </a:xfrm>
            <a:prstGeom prst="rect">
              <a:avLst/>
            </a:prstGeom>
            <a:noFill/>
            <a:ln w="9525" algn="ctr">
              <a:noFill/>
              <a:miter lim="800000"/>
              <a:headEnd/>
              <a:tailEnd/>
            </a:ln>
            <a:effectLst/>
          </p:spPr>
          <p:txBody>
            <a:bodyPr>
              <a:spAutoFit/>
            </a:bodyPr>
            <a:lstStyle/>
            <a:p>
              <a:pPr>
                <a:spcBef>
                  <a:spcPct val="50000"/>
                </a:spcBef>
              </a:pPr>
              <a:r>
                <a:rPr lang="en-US" sz="1800" dirty="0">
                  <a:solidFill>
                    <a:schemeClr val="tx2">
                      <a:lumMod val="75000"/>
                    </a:schemeClr>
                  </a:solidFill>
                </a:rPr>
                <a:t>Probability</a:t>
              </a:r>
            </a:p>
          </p:txBody>
        </p:sp>
      </p:grpSp>
      <p:sp>
        <p:nvSpPr>
          <p:cNvPr id="62" name="TextBox 61"/>
          <p:cNvSpPr txBox="1"/>
          <p:nvPr/>
        </p:nvSpPr>
        <p:spPr>
          <a:xfrm>
            <a:off x="0" y="5921514"/>
            <a:ext cx="9144000" cy="707886"/>
          </a:xfrm>
          <a:prstGeom prst="rect">
            <a:avLst/>
          </a:prstGeom>
          <a:noFill/>
        </p:spPr>
        <p:txBody>
          <a:bodyPr wrap="square" rtlCol="0">
            <a:spAutoFit/>
          </a:bodyPr>
          <a:lstStyle/>
          <a:p>
            <a:pPr algn="ctr"/>
            <a:r>
              <a:rPr lang="en-US" sz="2000" b="1" i="1" dirty="0" smtClean="0">
                <a:solidFill>
                  <a:schemeClr val="tx2">
                    <a:lumMod val="75000"/>
                  </a:schemeClr>
                </a:solidFill>
              </a:rPr>
              <a:t>Grains/Features defined by size, shape and orientation (morphological)</a:t>
            </a:r>
          </a:p>
          <a:p>
            <a:pPr algn="ctr">
              <a:buFontTx/>
              <a:buChar char="-"/>
            </a:pPr>
            <a:r>
              <a:rPr lang="en-US" sz="2000" b="1" i="1" dirty="0" smtClean="0">
                <a:solidFill>
                  <a:schemeClr val="tx2">
                    <a:lumMod val="75000"/>
                  </a:schemeClr>
                </a:solidFill>
              </a:rPr>
              <a:t>Shape and orientation can be correlated to size </a:t>
            </a:r>
            <a:endParaRPr lang="en-US" sz="2000" b="1" i="1" dirty="0">
              <a:solidFill>
                <a:schemeClr val="tx2">
                  <a:lumMod val="75000"/>
                </a:schemeClr>
              </a:solidFill>
            </a:endParaRPr>
          </a:p>
        </p:txBody>
      </p:sp>
      <p:grpSp>
        <p:nvGrpSpPr>
          <p:cNvPr id="4" name="Group 73"/>
          <p:cNvGrpSpPr/>
          <p:nvPr/>
        </p:nvGrpSpPr>
        <p:grpSpPr>
          <a:xfrm>
            <a:off x="2500498" y="3733800"/>
            <a:ext cx="2927916" cy="2045732"/>
            <a:chOff x="2500498" y="3810000"/>
            <a:chExt cx="2927916" cy="2045732"/>
          </a:xfrm>
        </p:grpSpPr>
        <p:pic>
          <p:nvPicPr>
            <p:cNvPr id="67" name="Picture 66" descr="covera v size.bmp"/>
            <p:cNvPicPr>
              <a:picLocks noChangeAspect="1"/>
            </p:cNvPicPr>
            <p:nvPr/>
          </p:nvPicPr>
          <p:blipFill>
            <a:blip r:embed="rId3" cstate="print"/>
            <a:stretch>
              <a:fillRect/>
            </a:stretch>
          </p:blipFill>
          <p:spPr>
            <a:xfrm>
              <a:off x="2743200" y="3810000"/>
              <a:ext cx="2685214" cy="1828800"/>
            </a:xfrm>
            <a:prstGeom prst="rect">
              <a:avLst/>
            </a:prstGeom>
          </p:spPr>
        </p:pic>
        <p:sp>
          <p:nvSpPr>
            <p:cNvPr id="70" name="Text Box 24"/>
            <p:cNvSpPr txBox="1">
              <a:spLocks noChangeArrowheads="1"/>
            </p:cNvSpPr>
            <p:nvPr/>
          </p:nvSpPr>
          <p:spPr bwMode="auto">
            <a:xfrm>
              <a:off x="3733800" y="5486400"/>
              <a:ext cx="678712" cy="369332"/>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US" sz="1800" dirty="0" smtClean="0">
                  <a:solidFill>
                    <a:schemeClr val="tx2">
                      <a:lumMod val="75000"/>
                    </a:schemeClr>
                  </a:solidFill>
                </a:rPr>
                <a:t>c/a</a:t>
              </a:r>
              <a:endParaRPr lang="en-US" sz="1800" dirty="0">
                <a:solidFill>
                  <a:schemeClr val="tx2">
                    <a:lumMod val="75000"/>
                  </a:schemeClr>
                </a:solidFill>
              </a:endParaRPr>
            </a:p>
          </p:txBody>
        </p:sp>
        <p:sp>
          <p:nvSpPr>
            <p:cNvPr id="71" name="Text Box 25"/>
            <p:cNvSpPr txBox="1">
              <a:spLocks noChangeArrowheads="1"/>
            </p:cNvSpPr>
            <p:nvPr/>
          </p:nvSpPr>
          <p:spPr bwMode="auto">
            <a:xfrm rot="16200000">
              <a:off x="2030090" y="4509008"/>
              <a:ext cx="1310148" cy="369332"/>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US" sz="1800" dirty="0">
                  <a:solidFill>
                    <a:schemeClr val="tx2">
                      <a:lumMod val="75000"/>
                    </a:schemeClr>
                  </a:solidFill>
                </a:rPr>
                <a:t>Probability</a:t>
              </a:r>
            </a:p>
          </p:txBody>
        </p:sp>
      </p:grpSp>
      <p:grpSp>
        <p:nvGrpSpPr>
          <p:cNvPr id="5" name="Group 74"/>
          <p:cNvGrpSpPr/>
          <p:nvPr/>
        </p:nvGrpSpPr>
        <p:grpSpPr>
          <a:xfrm>
            <a:off x="4027311" y="1600200"/>
            <a:ext cx="2906889" cy="2045732"/>
            <a:chOff x="4027311" y="1676400"/>
            <a:chExt cx="2906889" cy="2045732"/>
          </a:xfrm>
        </p:grpSpPr>
        <p:pic>
          <p:nvPicPr>
            <p:cNvPr id="64" name="Picture 63" descr="bovera v size.bmp"/>
            <p:cNvPicPr>
              <a:picLocks noChangeAspect="1"/>
            </p:cNvPicPr>
            <p:nvPr/>
          </p:nvPicPr>
          <p:blipFill>
            <a:blip r:embed="rId4" cstate="print"/>
            <a:stretch>
              <a:fillRect/>
            </a:stretch>
          </p:blipFill>
          <p:spPr>
            <a:xfrm>
              <a:off x="4248986" y="1676400"/>
              <a:ext cx="2685214" cy="1828800"/>
            </a:xfrm>
            <a:prstGeom prst="rect">
              <a:avLst/>
            </a:prstGeom>
          </p:spPr>
        </p:pic>
        <p:sp>
          <p:nvSpPr>
            <p:cNvPr id="72" name="Text Box 24"/>
            <p:cNvSpPr txBox="1">
              <a:spLocks noChangeArrowheads="1"/>
            </p:cNvSpPr>
            <p:nvPr/>
          </p:nvSpPr>
          <p:spPr bwMode="auto">
            <a:xfrm>
              <a:off x="5264888" y="3352800"/>
              <a:ext cx="678712" cy="369332"/>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US" sz="1800" dirty="0" smtClean="0">
                  <a:solidFill>
                    <a:schemeClr val="tx2">
                      <a:lumMod val="75000"/>
                    </a:schemeClr>
                  </a:solidFill>
                </a:rPr>
                <a:t>b/a</a:t>
              </a:r>
              <a:endParaRPr lang="en-US" sz="1800" dirty="0">
                <a:solidFill>
                  <a:schemeClr val="tx2">
                    <a:lumMod val="75000"/>
                  </a:schemeClr>
                </a:solidFill>
              </a:endParaRPr>
            </a:p>
          </p:txBody>
        </p:sp>
        <p:sp>
          <p:nvSpPr>
            <p:cNvPr id="73" name="Text Box 25"/>
            <p:cNvSpPr txBox="1">
              <a:spLocks noChangeArrowheads="1"/>
            </p:cNvSpPr>
            <p:nvPr/>
          </p:nvSpPr>
          <p:spPr bwMode="auto">
            <a:xfrm rot="16200000">
              <a:off x="3556903" y="2273807"/>
              <a:ext cx="1310148" cy="369332"/>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US" sz="1800" dirty="0">
                  <a:solidFill>
                    <a:schemeClr val="tx2">
                      <a:lumMod val="75000"/>
                    </a:schemeClr>
                  </a:solidFill>
                </a:rPr>
                <a:t>Probability</a:t>
              </a:r>
            </a:p>
          </p:txBody>
        </p:sp>
      </p:grpSp>
      <p:grpSp>
        <p:nvGrpSpPr>
          <p:cNvPr id="34" name="Group 33"/>
          <p:cNvGrpSpPr/>
          <p:nvPr/>
        </p:nvGrpSpPr>
        <p:grpSpPr>
          <a:xfrm>
            <a:off x="6301154" y="3595328"/>
            <a:ext cx="2230650" cy="2195872"/>
            <a:chOff x="6301154" y="3595328"/>
            <a:chExt cx="2230650" cy="2195872"/>
          </a:xfrm>
        </p:grpSpPr>
        <p:pic>
          <p:nvPicPr>
            <p:cNvPr id="17" name="Picture 16" descr="odf.png"/>
            <p:cNvPicPr>
              <a:picLocks noChangeAspect="1"/>
            </p:cNvPicPr>
            <p:nvPr/>
          </p:nvPicPr>
          <p:blipFill>
            <a:blip r:embed="rId5" cstate="print"/>
            <a:stretch>
              <a:fillRect/>
            </a:stretch>
          </p:blipFill>
          <p:spPr>
            <a:xfrm>
              <a:off x="6323756" y="3595328"/>
              <a:ext cx="2208048" cy="2195872"/>
            </a:xfrm>
            <a:prstGeom prst="rect">
              <a:avLst/>
            </a:prstGeom>
          </p:spPr>
        </p:pic>
        <p:grpSp>
          <p:nvGrpSpPr>
            <p:cNvPr id="26" name="Group 25"/>
            <p:cNvGrpSpPr/>
            <p:nvPr/>
          </p:nvGrpSpPr>
          <p:grpSpPr>
            <a:xfrm>
              <a:off x="6324600" y="4343400"/>
              <a:ext cx="457200" cy="762000"/>
              <a:chOff x="6324600" y="4343400"/>
              <a:chExt cx="457200" cy="762000"/>
            </a:xfrm>
          </p:grpSpPr>
          <p:cxnSp>
            <p:nvCxnSpPr>
              <p:cNvPr id="19" name="Straight Arrow Connector 18"/>
              <p:cNvCxnSpPr/>
              <p:nvPr/>
            </p:nvCxnSpPr>
            <p:spPr>
              <a:xfrm>
                <a:off x="6324600" y="4724400"/>
                <a:ext cx="304800" cy="381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324600" y="4343400"/>
                <a:ext cx="304800" cy="3810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324600" y="4648200"/>
                <a:ext cx="457200" cy="762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6670431" y="4402015"/>
              <a:ext cx="533400" cy="369332"/>
            </a:xfrm>
            <a:prstGeom prst="rect">
              <a:avLst/>
            </a:prstGeom>
            <a:noFill/>
          </p:spPr>
          <p:txBody>
            <a:bodyPr wrap="square" rtlCol="0">
              <a:spAutoFit/>
            </a:bodyPr>
            <a:lstStyle/>
            <a:p>
              <a:r>
                <a:rPr lang="el-GR" b="1" dirty="0" smtClean="0">
                  <a:latin typeface="Times New Roman"/>
                  <a:cs typeface="Times New Roman"/>
                </a:rPr>
                <a:t>Φ</a:t>
              </a:r>
              <a:endParaRPr lang="en-US" b="1" dirty="0"/>
            </a:p>
          </p:txBody>
        </p:sp>
        <p:sp>
          <p:nvSpPr>
            <p:cNvPr id="32" name="TextBox 31"/>
            <p:cNvSpPr txBox="1"/>
            <p:nvPr/>
          </p:nvSpPr>
          <p:spPr>
            <a:xfrm>
              <a:off x="6324600" y="4999893"/>
              <a:ext cx="533400" cy="369332"/>
            </a:xfrm>
            <a:prstGeom prst="rect">
              <a:avLst/>
            </a:prstGeom>
            <a:noFill/>
          </p:spPr>
          <p:txBody>
            <a:bodyPr wrap="square" rtlCol="0">
              <a:spAutoFit/>
            </a:bodyPr>
            <a:lstStyle/>
            <a:p>
              <a:r>
                <a:rPr lang="el-GR" b="1" dirty="0" smtClean="0">
                  <a:latin typeface="Arial"/>
                  <a:cs typeface="Arial"/>
                </a:rPr>
                <a:t>φ</a:t>
              </a:r>
              <a:r>
                <a:rPr lang="en-US" b="1" baseline="-25000" dirty="0" smtClean="0">
                  <a:latin typeface="Arial"/>
                  <a:cs typeface="Arial"/>
                </a:rPr>
                <a:t>2</a:t>
              </a:r>
              <a:endParaRPr lang="en-US" b="1" baseline="-25000" dirty="0"/>
            </a:p>
          </p:txBody>
        </p:sp>
        <p:sp>
          <p:nvSpPr>
            <p:cNvPr id="33" name="TextBox 32"/>
            <p:cNvSpPr txBox="1"/>
            <p:nvPr/>
          </p:nvSpPr>
          <p:spPr>
            <a:xfrm>
              <a:off x="6301154" y="3997569"/>
              <a:ext cx="533400" cy="369332"/>
            </a:xfrm>
            <a:prstGeom prst="rect">
              <a:avLst/>
            </a:prstGeom>
            <a:noFill/>
          </p:spPr>
          <p:txBody>
            <a:bodyPr wrap="square" rtlCol="0">
              <a:spAutoFit/>
            </a:bodyPr>
            <a:lstStyle/>
            <a:p>
              <a:r>
                <a:rPr lang="el-GR" b="1" dirty="0" smtClean="0">
                  <a:latin typeface="Arial"/>
                  <a:cs typeface="Arial"/>
                </a:rPr>
                <a:t>φ</a:t>
              </a:r>
              <a:r>
                <a:rPr lang="en-US" b="1" baseline="-25000" dirty="0" smtClean="0">
                  <a:latin typeface="Arial"/>
                  <a:cs typeface="Arial"/>
                </a:rPr>
                <a:t>1</a:t>
              </a:r>
              <a:endParaRPr lang="en-US" b="1" baseline="-25000" dirty="0"/>
            </a:p>
          </p:txBody>
        </p:sp>
      </p:grpSp>
      <p:sp>
        <p:nvSpPr>
          <p:cNvPr id="27" name="TextBox 26"/>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An Example</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90600"/>
            <a:ext cx="9144000" cy="461665"/>
          </a:xfrm>
          <a:prstGeom prst="rect">
            <a:avLst/>
          </a:prstGeom>
          <a:noFill/>
        </p:spPr>
        <p:txBody>
          <a:bodyPr wrap="square" rtlCol="0">
            <a:spAutoFit/>
          </a:bodyPr>
          <a:lstStyle/>
          <a:p>
            <a:pPr algn="ctr"/>
            <a:r>
              <a:rPr lang="en-US" sz="2400" b="1" i="1" dirty="0" smtClean="0">
                <a:solidFill>
                  <a:schemeClr val="tx2">
                    <a:lumMod val="75000"/>
                  </a:schemeClr>
                </a:solidFill>
              </a:rPr>
              <a:t>Grain Descriptions (Geometric Shapes)</a:t>
            </a:r>
            <a:endParaRPr lang="en-US" sz="2400" b="1" i="1" dirty="0">
              <a:solidFill>
                <a:schemeClr val="tx2">
                  <a:lumMod val="75000"/>
                </a:schemeClr>
              </a:solidFill>
            </a:endParaRPr>
          </a:p>
        </p:txBody>
      </p:sp>
      <p:grpSp>
        <p:nvGrpSpPr>
          <p:cNvPr id="4" name="Group 77"/>
          <p:cNvGrpSpPr>
            <a:grpSpLocks/>
          </p:cNvGrpSpPr>
          <p:nvPr/>
        </p:nvGrpSpPr>
        <p:grpSpPr bwMode="auto">
          <a:xfrm>
            <a:off x="76200" y="1582303"/>
            <a:ext cx="2142320" cy="1758590"/>
            <a:chOff x="3090" y="1175"/>
            <a:chExt cx="2021" cy="1455"/>
          </a:xfrm>
        </p:grpSpPr>
        <p:sp>
          <p:nvSpPr>
            <p:cNvPr id="26" name="Oval 55"/>
            <p:cNvSpPr>
              <a:spLocks noChangeArrowheads="1"/>
            </p:cNvSpPr>
            <p:nvPr/>
          </p:nvSpPr>
          <p:spPr bwMode="auto">
            <a:xfrm>
              <a:off x="3090" y="1479"/>
              <a:ext cx="1857" cy="1151"/>
            </a:xfrm>
            <a:prstGeom prst="ellipse">
              <a:avLst/>
            </a:prstGeom>
            <a:noFill/>
            <a:ln w="9525">
              <a:solidFill>
                <a:schemeClr val="tx1"/>
              </a:solidFill>
              <a:round/>
              <a:headEnd/>
              <a:tailEnd/>
            </a:ln>
            <a:effectLst/>
          </p:spPr>
          <p:txBody>
            <a:bodyPr wrap="none" anchor="ctr"/>
            <a:lstStyle/>
            <a:p>
              <a:endParaRPr lang="en-US"/>
            </a:p>
          </p:txBody>
        </p:sp>
        <p:sp>
          <p:nvSpPr>
            <p:cNvPr id="45" name="Oval 56"/>
            <p:cNvSpPr>
              <a:spLocks noChangeArrowheads="1"/>
            </p:cNvSpPr>
            <p:nvPr/>
          </p:nvSpPr>
          <p:spPr bwMode="auto">
            <a:xfrm>
              <a:off x="3090" y="1732"/>
              <a:ext cx="1857" cy="640"/>
            </a:xfrm>
            <a:prstGeom prst="ellipse">
              <a:avLst/>
            </a:prstGeom>
            <a:noFill/>
            <a:ln w="9525">
              <a:solidFill>
                <a:schemeClr val="tx1"/>
              </a:solidFill>
              <a:round/>
              <a:headEnd/>
              <a:tailEnd/>
            </a:ln>
            <a:effectLst/>
          </p:spPr>
          <p:txBody>
            <a:bodyPr wrap="none" anchor="ctr"/>
            <a:lstStyle/>
            <a:p>
              <a:endParaRPr lang="en-US"/>
            </a:p>
          </p:txBody>
        </p:sp>
        <p:sp>
          <p:nvSpPr>
            <p:cNvPr id="46" name="Line 57"/>
            <p:cNvSpPr>
              <a:spLocks noChangeShapeType="1"/>
            </p:cNvSpPr>
            <p:nvPr/>
          </p:nvSpPr>
          <p:spPr bwMode="auto">
            <a:xfrm flipV="1">
              <a:off x="4057" y="1479"/>
              <a:ext cx="0" cy="560"/>
            </a:xfrm>
            <a:prstGeom prst="line">
              <a:avLst/>
            </a:prstGeom>
            <a:noFill/>
            <a:ln w="9525">
              <a:solidFill>
                <a:schemeClr val="tx1"/>
              </a:solidFill>
              <a:round/>
              <a:headEnd/>
              <a:tailEnd type="triangle" w="med" len="med"/>
            </a:ln>
            <a:effectLst/>
          </p:spPr>
          <p:txBody>
            <a:bodyPr/>
            <a:lstStyle/>
            <a:p>
              <a:endParaRPr lang="en-US"/>
            </a:p>
          </p:txBody>
        </p:sp>
        <p:sp>
          <p:nvSpPr>
            <p:cNvPr id="47" name="Line 58"/>
            <p:cNvSpPr>
              <a:spLocks noChangeShapeType="1"/>
            </p:cNvSpPr>
            <p:nvPr/>
          </p:nvSpPr>
          <p:spPr bwMode="auto">
            <a:xfrm>
              <a:off x="4057" y="2039"/>
              <a:ext cx="902" cy="0"/>
            </a:xfrm>
            <a:prstGeom prst="line">
              <a:avLst/>
            </a:prstGeom>
            <a:noFill/>
            <a:ln w="9525">
              <a:solidFill>
                <a:schemeClr val="tx1"/>
              </a:solidFill>
              <a:round/>
              <a:headEnd/>
              <a:tailEnd type="triangle" w="med" len="med"/>
            </a:ln>
            <a:effectLst/>
          </p:spPr>
          <p:txBody>
            <a:bodyPr/>
            <a:lstStyle/>
            <a:p>
              <a:endParaRPr lang="en-US"/>
            </a:p>
          </p:txBody>
        </p:sp>
        <p:sp>
          <p:nvSpPr>
            <p:cNvPr id="48" name="Text Box 59"/>
            <p:cNvSpPr txBox="1">
              <a:spLocks noChangeArrowheads="1"/>
            </p:cNvSpPr>
            <p:nvPr/>
          </p:nvSpPr>
          <p:spPr bwMode="auto">
            <a:xfrm>
              <a:off x="3592" y="2227"/>
              <a:ext cx="212" cy="288"/>
            </a:xfrm>
            <a:prstGeom prst="rect">
              <a:avLst/>
            </a:prstGeom>
            <a:noFill/>
            <a:ln w="9525">
              <a:noFill/>
              <a:miter lim="800000"/>
              <a:headEnd/>
              <a:tailEnd/>
            </a:ln>
            <a:effectLst/>
          </p:spPr>
          <p:txBody>
            <a:bodyPr wrap="none">
              <a:spAutoFit/>
            </a:bodyPr>
            <a:lstStyle/>
            <a:p>
              <a:r>
                <a:rPr lang="en-US" sz="2400" b="0" dirty="0">
                  <a:latin typeface="Times New Roman" pitchFamily="18" charset="0"/>
                </a:rPr>
                <a:t>x</a:t>
              </a:r>
            </a:p>
          </p:txBody>
        </p:sp>
        <p:sp>
          <p:nvSpPr>
            <p:cNvPr id="49" name="Text Box 60"/>
            <p:cNvSpPr txBox="1">
              <a:spLocks noChangeArrowheads="1"/>
            </p:cNvSpPr>
            <p:nvPr/>
          </p:nvSpPr>
          <p:spPr bwMode="auto">
            <a:xfrm>
              <a:off x="4899" y="1822"/>
              <a:ext cx="212" cy="288"/>
            </a:xfrm>
            <a:prstGeom prst="rect">
              <a:avLst/>
            </a:prstGeom>
            <a:noFill/>
            <a:ln w="9525">
              <a:noFill/>
              <a:miter lim="800000"/>
              <a:headEnd/>
              <a:tailEnd/>
            </a:ln>
            <a:effectLst/>
          </p:spPr>
          <p:txBody>
            <a:bodyPr wrap="none">
              <a:spAutoFit/>
            </a:bodyPr>
            <a:lstStyle/>
            <a:p>
              <a:r>
                <a:rPr lang="en-US" sz="2400" b="0" dirty="0">
                  <a:latin typeface="Times New Roman" pitchFamily="18" charset="0"/>
                </a:rPr>
                <a:t>y</a:t>
              </a:r>
            </a:p>
          </p:txBody>
        </p:sp>
        <p:sp>
          <p:nvSpPr>
            <p:cNvPr id="50" name="Text Box 61"/>
            <p:cNvSpPr txBox="1">
              <a:spLocks noChangeArrowheads="1"/>
            </p:cNvSpPr>
            <p:nvPr/>
          </p:nvSpPr>
          <p:spPr bwMode="auto">
            <a:xfrm>
              <a:off x="3918" y="1175"/>
              <a:ext cx="201" cy="288"/>
            </a:xfrm>
            <a:prstGeom prst="rect">
              <a:avLst/>
            </a:prstGeom>
            <a:noFill/>
            <a:ln w="9525">
              <a:noFill/>
              <a:miter lim="800000"/>
              <a:headEnd/>
              <a:tailEnd/>
            </a:ln>
            <a:effectLst/>
          </p:spPr>
          <p:txBody>
            <a:bodyPr wrap="none">
              <a:spAutoFit/>
            </a:bodyPr>
            <a:lstStyle/>
            <a:p>
              <a:r>
                <a:rPr lang="en-US" sz="2400" b="0" dirty="0">
                  <a:latin typeface="Times New Roman" pitchFamily="18" charset="0"/>
                </a:rPr>
                <a:t>z</a:t>
              </a:r>
            </a:p>
          </p:txBody>
        </p:sp>
        <p:sp>
          <p:nvSpPr>
            <p:cNvPr id="51" name="Line 62"/>
            <p:cNvSpPr>
              <a:spLocks noChangeShapeType="1"/>
            </p:cNvSpPr>
            <p:nvPr/>
          </p:nvSpPr>
          <p:spPr bwMode="auto">
            <a:xfrm flipH="1">
              <a:off x="3799" y="2039"/>
              <a:ext cx="258" cy="319"/>
            </a:xfrm>
            <a:prstGeom prst="line">
              <a:avLst/>
            </a:prstGeom>
            <a:noFill/>
            <a:ln w="9525">
              <a:solidFill>
                <a:schemeClr val="tx1"/>
              </a:solidFill>
              <a:round/>
              <a:headEnd/>
              <a:tailEnd type="triangle" w="med" len="med"/>
            </a:ln>
            <a:effectLst/>
          </p:spPr>
          <p:txBody>
            <a:bodyPr/>
            <a:lstStyle/>
            <a:p>
              <a:endParaRPr lang="en-US"/>
            </a:p>
          </p:txBody>
        </p:sp>
        <p:sp>
          <p:nvSpPr>
            <p:cNvPr id="52" name="Text Box 63"/>
            <p:cNvSpPr txBox="1">
              <a:spLocks noChangeArrowheads="1"/>
            </p:cNvSpPr>
            <p:nvPr/>
          </p:nvSpPr>
          <p:spPr bwMode="auto">
            <a:xfrm>
              <a:off x="4332" y="1975"/>
              <a:ext cx="196" cy="250"/>
            </a:xfrm>
            <a:prstGeom prst="rect">
              <a:avLst/>
            </a:prstGeom>
            <a:noFill/>
            <a:ln w="9525">
              <a:noFill/>
              <a:miter lim="800000"/>
              <a:headEnd/>
              <a:tailEnd/>
            </a:ln>
            <a:effectLst/>
          </p:spPr>
          <p:txBody>
            <a:bodyPr wrap="none">
              <a:spAutoFit/>
            </a:bodyPr>
            <a:lstStyle/>
            <a:p>
              <a:r>
                <a:rPr lang="en-US" sz="2000" b="0" dirty="0">
                  <a:solidFill>
                    <a:srgbClr val="FF0000"/>
                  </a:solidFill>
                  <a:latin typeface="Times New Roman" pitchFamily="18" charset="0"/>
                </a:rPr>
                <a:t>b</a:t>
              </a:r>
            </a:p>
          </p:txBody>
        </p:sp>
        <p:sp>
          <p:nvSpPr>
            <p:cNvPr id="53" name="Text Box 64"/>
            <p:cNvSpPr txBox="1">
              <a:spLocks noChangeArrowheads="1"/>
            </p:cNvSpPr>
            <p:nvPr/>
          </p:nvSpPr>
          <p:spPr bwMode="auto">
            <a:xfrm>
              <a:off x="3981" y="1648"/>
              <a:ext cx="187" cy="250"/>
            </a:xfrm>
            <a:prstGeom prst="rect">
              <a:avLst/>
            </a:prstGeom>
            <a:noFill/>
            <a:ln w="9525">
              <a:noFill/>
              <a:miter lim="800000"/>
              <a:headEnd/>
              <a:tailEnd/>
            </a:ln>
            <a:effectLst/>
          </p:spPr>
          <p:txBody>
            <a:bodyPr wrap="none">
              <a:spAutoFit/>
            </a:bodyPr>
            <a:lstStyle/>
            <a:p>
              <a:r>
                <a:rPr lang="en-US" sz="2000" b="0" dirty="0">
                  <a:solidFill>
                    <a:srgbClr val="FF0000"/>
                  </a:solidFill>
                  <a:latin typeface="Times New Roman" pitchFamily="18" charset="0"/>
                </a:rPr>
                <a:t>c</a:t>
              </a:r>
            </a:p>
          </p:txBody>
        </p:sp>
        <p:sp>
          <p:nvSpPr>
            <p:cNvPr id="54" name="Text Box 65"/>
            <p:cNvSpPr txBox="1">
              <a:spLocks noChangeArrowheads="1"/>
            </p:cNvSpPr>
            <p:nvPr/>
          </p:nvSpPr>
          <p:spPr bwMode="auto">
            <a:xfrm>
              <a:off x="3897" y="2038"/>
              <a:ext cx="187" cy="250"/>
            </a:xfrm>
            <a:prstGeom prst="rect">
              <a:avLst/>
            </a:prstGeom>
            <a:noFill/>
            <a:ln w="9525">
              <a:noFill/>
              <a:miter lim="800000"/>
              <a:headEnd/>
              <a:tailEnd/>
            </a:ln>
            <a:effectLst/>
          </p:spPr>
          <p:txBody>
            <a:bodyPr wrap="none">
              <a:spAutoFit/>
            </a:bodyPr>
            <a:lstStyle/>
            <a:p>
              <a:r>
                <a:rPr lang="en-US" sz="2000" b="0" dirty="0">
                  <a:solidFill>
                    <a:srgbClr val="FF0000"/>
                  </a:solidFill>
                  <a:latin typeface="Times New Roman" pitchFamily="18" charset="0"/>
                </a:rPr>
                <a:t>a</a:t>
              </a:r>
            </a:p>
          </p:txBody>
        </p:sp>
      </p:grpSp>
      <p:pic>
        <p:nvPicPr>
          <p:cNvPr id="55" name="Picture 54" descr="Figure5.tif"/>
          <p:cNvPicPr>
            <a:picLocks noChangeAspect="1"/>
          </p:cNvPicPr>
          <p:nvPr/>
        </p:nvPicPr>
        <p:blipFill>
          <a:blip r:embed="rId2" cstate="print"/>
          <a:stretch>
            <a:fillRect/>
          </a:stretch>
        </p:blipFill>
        <p:spPr>
          <a:xfrm>
            <a:off x="2496312" y="1674040"/>
            <a:ext cx="2685288" cy="1965663"/>
          </a:xfrm>
          <a:prstGeom prst="rect">
            <a:avLst/>
          </a:prstGeom>
        </p:spPr>
      </p:pic>
      <p:grpSp>
        <p:nvGrpSpPr>
          <p:cNvPr id="5" name="Group 65"/>
          <p:cNvGrpSpPr/>
          <p:nvPr/>
        </p:nvGrpSpPr>
        <p:grpSpPr>
          <a:xfrm>
            <a:off x="5334000" y="1564719"/>
            <a:ext cx="3841678" cy="2209800"/>
            <a:chOff x="5334000" y="1676400"/>
            <a:chExt cx="3841678" cy="2209800"/>
          </a:xfrm>
        </p:grpSpPr>
        <p:grpSp>
          <p:nvGrpSpPr>
            <p:cNvPr id="6" name="Group 60"/>
            <p:cNvGrpSpPr/>
            <p:nvPr/>
          </p:nvGrpSpPr>
          <p:grpSpPr>
            <a:xfrm>
              <a:off x="5334000" y="1905000"/>
              <a:ext cx="3841678" cy="1981200"/>
              <a:chOff x="350507" y="4343400"/>
              <a:chExt cx="3841678" cy="1981200"/>
            </a:xfrm>
          </p:grpSpPr>
          <p:pic>
            <p:nvPicPr>
              <p:cNvPr id="56" name="Picture 55" descr="cuboct1.png"/>
              <p:cNvPicPr>
                <a:picLocks noChangeAspect="1"/>
              </p:cNvPicPr>
              <p:nvPr/>
            </p:nvPicPr>
            <p:blipFill>
              <a:blip r:embed="rId3" cstate="print"/>
              <a:stretch>
                <a:fillRect/>
              </a:stretch>
            </p:blipFill>
            <p:spPr>
              <a:xfrm>
                <a:off x="350507" y="4343400"/>
                <a:ext cx="1208698" cy="1171537"/>
              </a:xfrm>
              <a:prstGeom prst="rect">
                <a:avLst/>
              </a:prstGeom>
            </p:spPr>
          </p:pic>
          <p:pic>
            <p:nvPicPr>
              <p:cNvPr id="57" name="Picture 56" descr="cuboct2.png"/>
              <p:cNvPicPr>
                <a:picLocks noChangeAspect="1"/>
              </p:cNvPicPr>
              <p:nvPr/>
            </p:nvPicPr>
            <p:blipFill>
              <a:blip r:embed="rId4" cstate="print"/>
              <a:stretch>
                <a:fillRect/>
              </a:stretch>
            </p:blipFill>
            <p:spPr>
              <a:xfrm>
                <a:off x="990600" y="4495800"/>
                <a:ext cx="1171537" cy="1173493"/>
              </a:xfrm>
              <a:prstGeom prst="rect">
                <a:avLst/>
              </a:prstGeom>
            </p:spPr>
          </p:pic>
          <p:pic>
            <p:nvPicPr>
              <p:cNvPr id="58" name="Picture 57" descr="cuboct3.png"/>
              <p:cNvPicPr>
                <a:picLocks noChangeAspect="1"/>
              </p:cNvPicPr>
              <p:nvPr/>
            </p:nvPicPr>
            <p:blipFill>
              <a:blip r:embed="rId5" cstate="print"/>
              <a:stretch>
                <a:fillRect/>
              </a:stretch>
            </p:blipFill>
            <p:spPr>
              <a:xfrm>
                <a:off x="1622461" y="4700954"/>
                <a:ext cx="1349517" cy="1171537"/>
              </a:xfrm>
              <a:prstGeom prst="rect">
                <a:avLst/>
              </a:prstGeom>
            </p:spPr>
          </p:pic>
          <p:pic>
            <p:nvPicPr>
              <p:cNvPr id="59" name="Picture 58" descr="cuboct4.png"/>
              <p:cNvPicPr>
                <a:picLocks noChangeAspect="1"/>
              </p:cNvPicPr>
              <p:nvPr/>
            </p:nvPicPr>
            <p:blipFill>
              <a:blip r:embed="rId6" cstate="print"/>
              <a:stretch>
                <a:fillRect/>
              </a:stretch>
            </p:blipFill>
            <p:spPr>
              <a:xfrm>
                <a:off x="2407907" y="4922507"/>
                <a:ext cx="1208698" cy="1173493"/>
              </a:xfrm>
              <a:prstGeom prst="rect">
                <a:avLst/>
              </a:prstGeom>
            </p:spPr>
          </p:pic>
          <p:pic>
            <p:nvPicPr>
              <p:cNvPr id="60" name="Picture 59" descr="cuboct5.png"/>
              <p:cNvPicPr>
                <a:picLocks noChangeAspect="1"/>
              </p:cNvPicPr>
              <p:nvPr/>
            </p:nvPicPr>
            <p:blipFill>
              <a:blip r:embed="rId7" cstate="print"/>
              <a:stretch>
                <a:fillRect/>
              </a:stretch>
            </p:blipFill>
            <p:spPr>
              <a:xfrm>
                <a:off x="3018692" y="5151107"/>
                <a:ext cx="1173493" cy="1173493"/>
              </a:xfrm>
              <a:prstGeom prst="rect">
                <a:avLst/>
              </a:prstGeom>
            </p:spPr>
          </p:pic>
        </p:grpSp>
        <p:cxnSp>
          <p:nvCxnSpPr>
            <p:cNvPr id="63" name="Straight Arrow Connector 62"/>
            <p:cNvCxnSpPr/>
            <p:nvPr/>
          </p:nvCxnSpPr>
          <p:spPr>
            <a:xfrm>
              <a:off x="6629400" y="1933537"/>
              <a:ext cx="1757851" cy="5048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391400" y="1676400"/>
              <a:ext cx="685800" cy="461665"/>
            </a:xfrm>
            <a:prstGeom prst="rect">
              <a:avLst/>
            </a:prstGeom>
            <a:noFill/>
          </p:spPr>
          <p:txBody>
            <a:bodyPr wrap="square" rtlCol="0">
              <a:spAutoFit/>
            </a:bodyPr>
            <a:lstStyle/>
            <a:p>
              <a:r>
                <a:rPr lang="el-GR" sz="2400" dirty="0" smtClean="0">
                  <a:latin typeface="Times New Roman"/>
                  <a:cs typeface="Times New Roman"/>
                </a:rPr>
                <a:t>↑</a:t>
              </a:r>
              <a:r>
                <a:rPr lang="en-US" sz="2400" dirty="0" smtClean="0">
                  <a:latin typeface="Times New Roman"/>
                  <a:cs typeface="Times New Roman"/>
                </a:rPr>
                <a:t> </a:t>
              </a:r>
              <a:r>
                <a:rPr lang="el-GR" sz="2400" dirty="0" smtClean="0">
                  <a:latin typeface="Times New Roman"/>
                  <a:cs typeface="Times New Roman"/>
                </a:rPr>
                <a:t>γ</a:t>
              </a:r>
              <a:endParaRPr lang="en-US" sz="2400" dirty="0"/>
            </a:p>
          </p:txBody>
        </p:sp>
      </p:grpSp>
      <p:sp>
        <p:nvSpPr>
          <p:cNvPr id="31" name="TextBox 30"/>
          <p:cNvSpPr txBox="1"/>
          <p:nvPr/>
        </p:nvSpPr>
        <p:spPr>
          <a:xfrm>
            <a:off x="0" y="5921514"/>
            <a:ext cx="9144000" cy="707886"/>
          </a:xfrm>
          <a:prstGeom prst="rect">
            <a:avLst/>
          </a:prstGeom>
          <a:noFill/>
        </p:spPr>
        <p:txBody>
          <a:bodyPr wrap="square" rtlCol="0">
            <a:spAutoFit/>
          </a:bodyPr>
          <a:lstStyle/>
          <a:p>
            <a:pPr algn="ctr"/>
            <a:r>
              <a:rPr lang="en-US" sz="2000" b="1" i="1" dirty="0" smtClean="0">
                <a:solidFill>
                  <a:schemeClr val="tx2">
                    <a:lumMod val="75000"/>
                  </a:schemeClr>
                </a:solidFill>
              </a:rPr>
              <a:t>Shape is difficult to describe and in the limit requires infinite details</a:t>
            </a:r>
          </a:p>
          <a:p>
            <a:pPr algn="ctr">
              <a:buFontTx/>
              <a:buChar char="-"/>
            </a:pPr>
            <a:r>
              <a:rPr lang="en-US" sz="2000" b="1" i="1" dirty="0" smtClean="0">
                <a:solidFill>
                  <a:schemeClr val="tx2">
                    <a:lumMod val="75000"/>
                  </a:schemeClr>
                </a:solidFill>
              </a:rPr>
              <a:t>Shape classes or bases allow for lower order descriptors to fully define shapes</a:t>
            </a:r>
            <a:endParaRPr lang="en-US" sz="2000" b="1" i="1" dirty="0">
              <a:solidFill>
                <a:schemeClr val="tx2">
                  <a:lumMod val="75000"/>
                </a:schemeClr>
              </a:solidFill>
            </a:endParaRPr>
          </a:p>
        </p:txBody>
      </p:sp>
      <p:sp>
        <p:nvSpPr>
          <p:cNvPr id="27" name="TextBox 26"/>
          <p:cNvSpPr txBox="1"/>
          <p:nvPr/>
        </p:nvSpPr>
        <p:spPr>
          <a:xfrm>
            <a:off x="0" y="3774519"/>
            <a:ext cx="2286000" cy="1815882"/>
          </a:xfrm>
          <a:prstGeom prst="rect">
            <a:avLst/>
          </a:prstGeom>
          <a:noFill/>
        </p:spPr>
        <p:txBody>
          <a:bodyPr wrap="square" rtlCol="0">
            <a:spAutoFit/>
          </a:bodyPr>
          <a:lstStyle/>
          <a:p>
            <a:pPr algn="ctr"/>
            <a:r>
              <a:rPr lang="en-US" sz="2000" b="1" i="1" u="sng" dirty="0" smtClean="0">
                <a:solidFill>
                  <a:schemeClr val="tx2">
                    <a:lumMod val="75000"/>
                  </a:schemeClr>
                </a:solidFill>
              </a:rPr>
              <a:t>Ellipsoids</a:t>
            </a:r>
          </a:p>
          <a:p>
            <a:pPr algn="ctr">
              <a:buFontTx/>
              <a:buChar char="-"/>
            </a:pPr>
            <a:r>
              <a:rPr lang="en-US" sz="2000" b="1" i="1" dirty="0" smtClean="0">
                <a:solidFill>
                  <a:schemeClr val="tx2">
                    <a:lumMod val="75000"/>
                  </a:schemeClr>
                </a:solidFill>
              </a:rPr>
              <a:t> </a:t>
            </a:r>
            <a:r>
              <a:rPr lang="en-US" b="1" i="1" dirty="0" smtClean="0">
                <a:solidFill>
                  <a:schemeClr val="tx2">
                    <a:lumMod val="75000"/>
                  </a:schemeClr>
                </a:solidFill>
              </a:rPr>
              <a:t>Curved boundary</a:t>
            </a:r>
          </a:p>
          <a:p>
            <a:pPr algn="ctr">
              <a:buFontTx/>
              <a:buChar char="-"/>
            </a:pPr>
            <a:r>
              <a:rPr lang="en-US" b="1" i="1" dirty="0" smtClean="0">
                <a:solidFill>
                  <a:schemeClr val="tx2">
                    <a:lumMod val="75000"/>
                  </a:schemeClr>
                </a:solidFill>
              </a:rPr>
              <a:t> No inherent # of neighbors</a:t>
            </a:r>
          </a:p>
          <a:p>
            <a:pPr algn="ctr">
              <a:buFontTx/>
              <a:buChar char="-"/>
            </a:pPr>
            <a:r>
              <a:rPr lang="en-US" b="1" i="1" dirty="0" smtClean="0">
                <a:solidFill>
                  <a:schemeClr val="tx2">
                    <a:lumMod val="75000"/>
                  </a:schemeClr>
                </a:solidFill>
              </a:rPr>
              <a:t> Only aspect ratios needed</a:t>
            </a:r>
            <a:endParaRPr lang="en-US" b="1" i="1" dirty="0">
              <a:solidFill>
                <a:schemeClr val="tx2">
                  <a:lumMod val="75000"/>
                </a:schemeClr>
              </a:solidFill>
            </a:endParaRPr>
          </a:p>
        </p:txBody>
      </p:sp>
      <p:sp>
        <p:nvSpPr>
          <p:cNvPr id="28" name="TextBox 27"/>
          <p:cNvSpPr txBox="1"/>
          <p:nvPr/>
        </p:nvSpPr>
        <p:spPr>
          <a:xfrm>
            <a:off x="2667000" y="3774519"/>
            <a:ext cx="2895600" cy="2092881"/>
          </a:xfrm>
          <a:prstGeom prst="rect">
            <a:avLst/>
          </a:prstGeom>
          <a:noFill/>
        </p:spPr>
        <p:txBody>
          <a:bodyPr wrap="square" rtlCol="0">
            <a:spAutoFit/>
          </a:bodyPr>
          <a:lstStyle/>
          <a:p>
            <a:pPr algn="ctr"/>
            <a:r>
              <a:rPr lang="en-US" sz="2000" b="1" i="1" u="sng" dirty="0" smtClean="0">
                <a:solidFill>
                  <a:schemeClr val="tx2">
                    <a:lumMod val="75000"/>
                  </a:schemeClr>
                </a:solidFill>
              </a:rPr>
              <a:t>Super-Ellipsoids</a:t>
            </a:r>
          </a:p>
          <a:p>
            <a:pPr algn="ctr">
              <a:buFontTx/>
              <a:buChar char="-"/>
            </a:pPr>
            <a:r>
              <a:rPr lang="en-US" b="1" i="1" dirty="0" smtClean="0">
                <a:solidFill>
                  <a:schemeClr val="tx2">
                    <a:lumMod val="75000"/>
                  </a:schemeClr>
                </a:solidFill>
              </a:rPr>
              <a:t> </a:t>
            </a:r>
            <a:r>
              <a:rPr lang="en-US" b="1" i="1" dirty="0" err="1" smtClean="0">
                <a:solidFill>
                  <a:schemeClr val="tx2">
                    <a:lumMod val="75000"/>
                  </a:schemeClr>
                </a:solidFill>
              </a:rPr>
              <a:t>Curved+faceted</a:t>
            </a:r>
            <a:r>
              <a:rPr lang="en-US" b="1" i="1" dirty="0" smtClean="0">
                <a:solidFill>
                  <a:schemeClr val="tx2">
                    <a:lumMod val="75000"/>
                  </a:schemeClr>
                </a:solidFill>
              </a:rPr>
              <a:t> boundaries</a:t>
            </a:r>
          </a:p>
          <a:p>
            <a:pPr algn="ctr">
              <a:buFontTx/>
              <a:buChar char="-"/>
            </a:pPr>
            <a:r>
              <a:rPr lang="en-US" b="1" i="1" dirty="0" smtClean="0">
                <a:solidFill>
                  <a:schemeClr val="tx2">
                    <a:lumMod val="75000"/>
                  </a:schemeClr>
                </a:solidFill>
              </a:rPr>
              <a:t> 6, 8 or no inherent # of neighbors</a:t>
            </a:r>
          </a:p>
          <a:p>
            <a:pPr algn="ctr">
              <a:buFontTx/>
              <a:buChar char="-"/>
            </a:pPr>
            <a:r>
              <a:rPr lang="en-US" b="1" i="1" dirty="0" smtClean="0">
                <a:solidFill>
                  <a:schemeClr val="tx2">
                    <a:lumMod val="75000"/>
                  </a:schemeClr>
                </a:solidFill>
              </a:rPr>
              <a:t> </a:t>
            </a:r>
            <a:r>
              <a:rPr lang="el-GR" b="1" i="1" dirty="0" smtClean="0">
                <a:solidFill>
                  <a:schemeClr val="tx2">
                    <a:lumMod val="75000"/>
                  </a:schemeClr>
                </a:solidFill>
                <a:latin typeface="Times New Roman"/>
                <a:cs typeface="Times New Roman"/>
              </a:rPr>
              <a:t>Ω</a:t>
            </a:r>
            <a:r>
              <a:rPr lang="en-US" b="1" i="1" baseline="-25000" dirty="0" smtClean="0">
                <a:solidFill>
                  <a:schemeClr val="tx2">
                    <a:lumMod val="75000"/>
                  </a:schemeClr>
                </a:solidFill>
                <a:latin typeface="Times New Roman"/>
                <a:cs typeface="Times New Roman"/>
              </a:rPr>
              <a:t>3</a:t>
            </a:r>
            <a:r>
              <a:rPr lang="en-US" b="1" i="1" dirty="0" smtClean="0">
                <a:solidFill>
                  <a:schemeClr val="tx2">
                    <a:lumMod val="75000"/>
                  </a:schemeClr>
                </a:solidFill>
                <a:latin typeface="Times New Roman"/>
                <a:cs typeface="Times New Roman"/>
              </a:rPr>
              <a:t> </a:t>
            </a:r>
            <a:r>
              <a:rPr lang="en-US" b="1" i="1" dirty="0" smtClean="0">
                <a:solidFill>
                  <a:schemeClr val="tx2">
                    <a:lumMod val="75000"/>
                  </a:schemeClr>
                </a:solidFill>
              </a:rPr>
              <a:t>linked to exponent, n</a:t>
            </a:r>
          </a:p>
          <a:p>
            <a:pPr algn="ctr">
              <a:buFontTx/>
              <a:buChar char="-"/>
            </a:pPr>
            <a:endParaRPr lang="en-US" sz="2000" b="1" i="1" dirty="0">
              <a:solidFill>
                <a:schemeClr val="tx2">
                  <a:lumMod val="75000"/>
                </a:schemeClr>
              </a:solidFill>
            </a:endParaRPr>
          </a:p>
        </p:txBody>
      </p:sp>
      <p:sp>
        <p:nvSpPr>
          <p:cNvPr id="29" name="TextBox 28"/>
          <p:cNvSpPr txBox="1"/>
          <p:nvPr/>
        </p:nvSpPr>
        <p:spPr>
          <a:xfrm>
            <a:off x="6096000" y="3774519"/>
            <a:ext cx="2514600" cy="1815882"/>
          </a:xfrm>
          <a:prstGeom prst="rect">
            <a:avLst/>
          </a:prstGeom>
          <a:noFill/>
        </p:spPr>
        <p:txBody>
          <a:bodyPr wrap="square" rtlCol="0">
            <a:spAutoFit/>
          </a:bodyPr>
          <a:lstStyle/>
          <a:p>
            <a:pPr algn="ctr"/>
            <a:r>
              <a:rPr lang="en-US" sz="2000" b="1" i="1" u="sng" dirty="0" smtClean="0">
                <a:solidFill>
                  <a:schemeClr val="tx2">
                    <a:lumMod val="75000"/>
                  </a:schemeClr>
                </a:solidFill>
              </a:rPr>
              <a:t>Cube-</a:t>
            </a:r>
            <a:r>
              <a:rPr lang="en-US" sz="2000" b="1" i="1" u="sng" dirty="0" err="1" smtClean="0">
                <a:solidFill>
                  <a:schemeClr val="tx2">
                    <a:lumMod val="75000"/>
                  </a:schemeClr>
                </a:solidFill>
              </a:rPr>
              <a:t>Octahedra</a:t>
            </a:r>
            <a:endParaRPr lang="en-US" sz="2000" b="1" i="1" u="sng" dirty="0" smtClean="0">
              <a:solidFill>
                <a:schemeClr val="tx2">
                  <a:lumMod val="75000"/>
                </a:schemeClr>
              </a:solidFill>
            </a:endParaRPr>
          </a:p>
          <a:p>
            <a:pPr algn="ctr">
              <a:buFontTx/>
              <a:buChar char="-"/>
            </a:pPr>
            <a:r>
              <a:rPr lang="en-US" b="1" i="1" dirty="0" smtClean="0">
                <a:solidFill>
                  <a:schemeClr val="tx2">
                    <a:lumMod val="75000"/>
                  </a:schemeClr>
                </a:solidFill>
              </a:rPr>
              <a:t> Faceted boundaries</a:t>
            </a:r>
          </a:p>
          <a:p>
            <a:pPr algn="ctr">
              <a:buFontTx/>
              <a:buChar char="-"/>
            </a:pPr>
            <a:r>
              <a:rPr lang="en-US" b="1" i="1" dirty="0" smtClean="0">
                <a:solidFill>
                  <a:schemeClr val="tx2">
                    <a:lumMod val="75000"/>
                  </a:schemeClr>
                </a:solidFill>
              </a:rPr>
              <a:t> 6, 8 or 14 neighbors</a:t>
            </a:r>
          </a:p>
          <a:p>
            <a:pPr algn="ctr">
              <a:buFontTx/>
              <a:buChar char="-"/>
            </a:pPr>
            <a:r>
              <a:rPr lang="en-US" b="1" i="1" dirty="0" smtClean="0">
                <a:solidFill>
                  <a:schemeClr val="tx2">
                    <a:lumMod val="75000"/>
                  </a:schemeClr>
                </a:solidFill>
              </a:rPr>
              <a:t>  </a:t>
            </a:r>
            <a:r>
              <a:rPr lang="el-GR" b="1" i="1" dirty="0" smtClean="0">
                <a:solidFill>
                  <a:schemeClr val="tx2">
                    <a:lumMod val="75000"/>
                  </a:schemeClr>
                </a:solidFill>
                <a:latin typeface="Times New Roman"/>
                <a:cs typeface="Times New Roman"/>
              </a:rPr>
              <a:t>Ω</a:t>
            </a:r>
            <a:r>
              <a:rPr lang="en-US" b="1" i="1" baseline="-25000" dirty="0" smtClean="0">
                <a:solidFill>
                  <a:schemeClr val="tx2">
                    <a:lumMod val="75000"/>
                  </a:schemeClr>
                </a:solidFill>
                <a:latin typeface="Times New Roman"/>
                <a:cs typeface="Times New Roman"/>
              </a:rPr>
              <a:t>3</a:t>
            </a:r>
            <a:r>
              <a:rPr lang="en-US" b="1" i="1" dirty="0" smtClean="0">
                <a:solidFill>
                  <a:schemeClr val="tx2">
                    <a:lumMod val="75000"/>
                  </a:schemeClr>
                </a:solidFill>
                <a:latin typeface="Times New Roman"/>
                <a:cs typeface="Times New Roman"/>
              </a:rPr>
              <a:t> </a:t>
            </a:r>
            <a:r>
              <a:rPr lang="en-US" b="1" i="1" dirty="0" smtClean="0">
                <a:solidFill>
                  <a:schemeClr val="tx2">
                    <a:lumMod val="75000"/>
                  </a:schemeClr>
                </a:solidFill>
              </a:rPr>
              <a:t>linked to clipping depth, </a:t>
            </a:r>
            <a:r>
              <a:rPr lang="el-GR" b="1" i="1" dirty="0" smtClean="0">
                <a:solidFill>
                  <a:schemeClr val="tx2">
                    <a:lumMod val="75000"/>
                  </a:schemeClr>
                </a:solidFill>
                <a:latin typeface="Times New Roman"/>
                <a:cs typeface="Times New Roman"/>
              </a:rPr>
              <a:t>γ</a:t>
            </a:r>
            <a:endParaRPr lang="en-US" b="1" i="1" dirty="0" smtClean="0">
              <a:solidFill>
                <a:schemeClr val="tx2">
                  <a:lumMod val="75000"/>
                </a:schemeClr>
              </a:solidFill>
            </a:endParaRPr>
          </a:p>
          <a:p>
            <a:pPr algn="ctr">
              <a:buFontTx/>
              <a:buChar char="-"/>
            </a:pPr>
            <a:endParaRPr lang="en-US" sz="2000" b="1" i="1" dirty="0">
              <a:solidFill>
                <a:schemeClr val="tx2">
                  <a:lumMod val="75000"/>
                </a:schemeClr>
              </a:solidFill>
            </a:endParaRPr>
          </a:p>
        </p:txBody>
      </p:sp>
      <p:sp>
        <p:nvSpPr>
          <p:cNvPr id="30" name="TextBox 29"/>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An Example</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90600"/>
            <a:ext cx="9144000" cy="461665"/>
          </a:xfrm>
          <a:prstGeom prst="rect">
            <a:avLst/>
          </a:prstGeom>
          <a:noFill/>
        </p:spPr>
        <p:txBody>
          <a:bodyPr wrap="square" rtlCol="0">
            <a:spAutoFit/>
          </a:bodyPr>
          <a:lstStyle/>
          <a:p>
            <a:pPr algn="ctr"/>
            <a:r>
              <a:rPr lang="en-US" sz="2400" b="1" i="1" dirty="0" smtClean="0">
                <a:solidFill>
                  <a:schemeClr val="tx2">
                    <a:lumMod val="75000"/>
                  </a:schemeClr>
                </a:solidFill>
              </a:rPr>
              <a:t>Packing Techniques and Neighborhood Quantification</a:t>
            </a:r>
            <a:endParaRPr lang="en-US" sz="2400" b="1" i="1" dirty="0">
              <a:solidFill>
                <a:schemeClr val="tx2">
                  <a:lumMod val="75000"/>
                </a:schemeClr>
              </a:solidFill>
            </a:endParaRPr>
          </a:p>
        </p:txBody>
      </p:sp>
      <p:sp>
        <p:nvSpPr>
          <p:cNvPr id="26" name="TextBox 25"/>
          <p:cNvSpPr txBox="1"/>
          <p:nvPr/>
        </p:nvSpPr>
        <p:spPr>
          <a:xfrm>
            <a:off x="0" y="5867400"/>
            <a:ext cx="9144000" cy="1015663"/>
          </a:xfrm>
          <a:prstGeom prst="rect">
            <a:avLst/>
          </a:prstGeom>
          <a:noFill/>
        </p:spPr>
        <p:txBody>
          <a:bodyPr wrap="square" rtlCol="0">
            <a:spAutoFit/>
          </a:bodyPr>
          <a:lstStyle/>
          <a:p>
            <a:pPr algn="ctr"/>
            <a:r>
              <a:rPr lang="en-US" sz="2000" b="1" i="1" dirty="0" smtClean="0">
                <a:solidFill>
                  <a:schemeClr val="tx2">
                    <a:lumMod val="75000"/>
                  </a:schemeClr>
                </a:solidFill>
              </a:rPr>
              <a:t>Geometric features are placed and moved in a Monte Carlo fashion while attempting to optimize space filling and local feature arrangement (neighborhoods)</a:t>
            </a:r>
          </a:p>
          <a:p>
            <a:pPr algn="ctr">
              <a:buFontTx/>
              <a:buChar char="-"/>
            </a:pPr>
            <a:r>
              <a:rPr lang="en-US" sz="2000" b="1" i="1" dirty="0" smtClean="0">
                <a:solidFill>
                  <a:schemeClr val="tx2">
                    <a:lumMod val="75000"/>
                  </a:schemeClr>
                </a:solidFill>
              </a:rPr>
              <a:t> During packing care must be taken to limit biases </a:t>
            </a:r>
            <a:endParaRPr lang="en-US" sz="2000" b="1" i="1" dirty="0">
              <a:solidFill>
                <a:schemeClr val="tx2">
                  <a:lumMod val="75000"/>
                </a:schemeClr>
              </a:solidFill>
            </a:endParaRPr>
          </a:p>
        </p:txBody>
      </p:sp>
      <p:grpSp>
        <p:nvGrpSpPr>
          <p:cNvPr id="50" name="Group 49"/>
          <p:cNvGrpSpPr/>
          <p:nvPr/>
        </p:nvGrpSpPr>
        <p:grpSpPr>
          <a:xfrm>
            <a:off x="228600" y="1535723"/>
            <a:ext cx="1981200" cy="1905000"/>
            <a:chOff x="609600" y="1752600"/>
            <a:chExt cx="2617225" cy="2346883"/>
          </a:xfrm>
        </p:grpSpPr>
        <p:pic>
          <p:nvPicPr>
            <p:cNvPr id="51" name="Picture 32" descr="grid1"/>
            <p:cNvPicPr>
              <a:picLocks noChangeAspect="1" noChangeArrowheads="1"/>
            </p:cNvPicPr>
            <p:nvPr/>
          </p:nvPicPr>
          <p:blipFill>
            <a:blip r:embed="rId2" cstate="print"/>
            <a:srcRect l="8665" t="29827" r="48595" b="27062"/>
            <a:stretch>
              <a:fillRect/>
            </a:stretch>
          </p:blipFill>
          <p:spPr bwMode="auto">
            <a:xfrm>
              <a:off x="609600" y="1828800"/>
              <a:ext cx="2617225" cy="2270683"/>
            </a:xfrm>
            <a:prstGeom prst="rect">
              <a:avLst/>
            </a:prstGeom>
            <a:noFill/>
          </p:spPr>
        </p:pic>
        <p:sp>
          <p:nvSpPr>
            <p:cNvPr id="52" name="Oval 35"/>
            <p:cNvSpPr>
              <a:spLocks noChangeArrowheads="1"/>
            </p:cNvSpPr>
            <p:nvPr/>
          </p:nvSpPr>
          <p:spPr bwMode="auto">
            <a:xfrm>
              <a:off x="2767584" y="2691384"/>
              <a:ext cx="457200" cy="304800"/>
            </a:xfrm>
            <a:prstGeom prst="ellipse">
              <a:avLst/>
            </a:prstGeom>
            <a:solidFill>
              <a:srgbClr val="990000">
                <a:alpha val="34000"/>
              </a:srgbClr>
            </a:solidFill>
            <a:ln w="9525" algn="ctr">
              <a:solidFill>
                <a:srgbClr val="990000"/>
              </a:solidFill>
              <a:round/>
              <a:headEnd/>
              <a:tailEnd/>
            </a:ln>
            <a:effectLst/>
          </p:spPr>
          <p:txBody>
            <a:bodyPr wrap="none" anchor="ctr">
              <a:spAutoFit/>
            </a:bodyPr>
            <a:lstStyle/>
            <a:p>
              <a:endParaRPr lang="en-US"/>
            </a:p>
          </p:txBody>
        </p:sp>
        <p:sp>
          <p:nvSpPr>
            <p:cNvPr id="53" name="Oval 37"/>
            <p:cNvSpPr>
              <a:spLocks noChangeArrowheads="1"/>
            </p:cNvSpPr>
            <p:nvPr/>
          </p:nvSpPr>
          <p:spPr bwMode="auto">
            <a:xfrm>
              <a:off x="609600" y="2862072"/>
              <a:ext cx="1524000" cy="1188720"/>
            </a:xfrm>
            <a:prstGeom prst="ellipse">
              <a:avLst/>
            </a:prstGeom>
            <a:solidFill>
              <a:srgbClr val="FF00FF">
                <a:alpha val="34000"/>
              </a:srgbClr>
            </a:solidFill>
            <a:ln w="9525" algn="ctr">
              <a:solidFill>
                <a:srgbClr val="FF00FF"/>
              </a:solidFill>
              <a:round/>
              <a:headEnd/>
              <a:tailEnd/>
            </a:ln>
            <a:effectLst/>
          </p:spPr>
          <p:txBody>
            <a:bodyPr wrap="square" anchor="ctr">
              <a:spAutoFit/>
            </a:bodyPr>
            <a:lstStyle/>
            <a:p>
              <a:endParaRPr lang="en-US"/>
            </a:p>
          </p:txBody>
        </p:sp>
        <p:sp>
          <p:nvSpPr>
            <p:cNvPr id="54" name="Oval 39"/>
            <p:cNvSpPr>
              <a:spLocks noChangeArrowheads="1"/>
            </p:cNvSpPr>
            <p:nvPr/>
          </p:nvSpPr>
          <p:spPr bwMode="auto">
            <a:xfrm>
              <a:off x="1371600" y="2354263"/>
              <a:ext cx="914400" cy="617537"/>
            </a:xfrm>
            <a:prstGeom prst="ellipse">
              <a:avLst/>
            </a:prstGeom>
            <a:solidFill>
              <a:srgbClr val="FF0000">
                <a:alpha val="34000"/>
              </a:srgbClr>
            </a:solidFill>
            <a:ln w="9525" algn="ctr">
              <a:solidFill>
                <a:srgbClr val="FF0000"/>
              </a:solidFill>
              <a:round/>
              <a:headEnd/>
              <a:tailEnd/>
            </a:ln>
            <a:effectLst/>
          </p:spPr>
          <p:txBody>
            <a:bodyPr anchor="ctr">
              <a:spAutoFit/>
            </a:bodyPr>
            <a:lstStyle/>
            <a:p>
              <a:endParaRPr lang="en-US"/>
            </a:p>
          </p:txBody>
        </p:sp>
        <p:sp>
          <p:nvSpPr>
            <p:cNvPr id="55" name="Oval 54"/>
            <p:cNvSpPr>
              <a:spLocks noChangeArrowheads="1"/>
            </p:cNvSpPr>
            <p:nvPr/>
          </p:nvSpPr>
          <p:spPr bwMode="auto">
            <a:xfrm>
              <a:off x="1243584" y="2209800"/>
              <a:ext cx="304800" cy="304800"/>
            </a:xfrm>
            <a:prstGeom prst="ellipse">
              <a:avLst/>
            </a:prstGeom>
            <a:solidFill>
              <a:srgbClr val="0066FF">
                <a:alpha val="34000"/>
              </a:srgbClr>
            </a:solidFill>
            <a:ln w="9525" algn="ctr">
              <a:solidFill>
                <a:srgbClr val="0066FF"/>
              </a:solidFill>
              <a:round/>
              <a:headEnd/>
              <a:tailEnd/>
            </a:ln>
            <a:effectLst/>
          </p:spPr>
          <p:txBody>
            <a:bodyPr wrap="none" anchor="ctr">
              <a:spAutoFit/>
            </a:bodyPr>
            <a:lstStyle/>
            <a:p>
              <a:endParaRPr lang="en-US"/>
            </a:p>
          </p:txBody>
        </p:sp>
        <p:sp>
          <p:nvSpPr>
            <p:cNvPr id="56" name="Oval 43"/>
            <p:cNvSpPr>
              <a:spLocks noChangeArrowheads="1"/>
            </p:cNvSpPr>
            <p:nvPr/>
          </p:nvSpPr>
          <p:spPr bwMode="auto">
            <a:xfrm>
              <a:off x="609600" y="1752600"/>
              <a:ext cx="639763" cy="1004888"/>
            </a:xfrm>
            <a:prstGeom prst="ellipse">
              <a:avLst/>
            </a:prstGeom>
            <a:solidFill>
              <a:srgbClr val="008000">
                <a:alpha val="34000"/>
              </a:srgbClr>
            </a:solidFill>
            <a:ln w="9525" algn="ctr">
              <a:solidFill>
                <a:srgbClr val="008000"/>
              </a:solidFill>
              <a:round/>
              <a:headEnd/>
              <a:tailEnd/>
            </a:ln>
            <a:effectLst/>
          </p:spPr>
          <p:txBody>
            <a:bodyPr anchor="ctr"/>
            <a:lstStyle/>
            <a:p>
              <a:endParaRPr lang="en-US"/>
            </a:p>
          </p:txBody>
        </p:sp>
        <p:sp>
          <p:nvSpPr>
            <p:cNvPr id="57" name="Oval 45"/>
            <p:cNvSpPr>
              <a:spLocks noChangeArrowheads="1"/>
            </p:cNvSpPr>
            <p:nvPr/>
          </p:nvSpPr>
          <p:spPr bwMode="auto">
            <a:xfrm>
              <a:off x="1219200" y="1828800"/>
              <a:ext cx="457200" cy="304800"/>
            </a:xfrm>
            <a:prstGeom prst="ellipse">
              <a:avLst/>
            </a:prstGeom>
            <a:solidFill>
              <a:srgbClr val="808000">
                <a:alpha val="34000"/>
              </a:srgbClr>
            </a:solidFill>
            <a:ln w="9525" algn="ctr">
              <a:solidFill>
                <a:srgbClr val="808000"/>
              </a:solidFill>
              <a:round/>
              <a:headEnd/>
              <a:tailEnd/>
            </a:ln>
            <a:effectLst/>
          </p:spPr>
          <p:txBody>
            <a:bodyPr wrap="none" anchor="ctr">
              <a:spAutoFit/>
            </a:bodyPr>
            <a:lstStyle/>
            <a:p>
              <a:endParaRPr lang="en-US"/>
            </a:p>
          </p:txBody>
        </p:sp>
        <p:sp>
          <p:nvSpPr>
            <p:cNvPr id="58" name="Oval 49"/>
            <p:cNvSpPr>
              <a:spLocks noChangeArrowheads="1"/>
            </p:cNvSpPr>
            <p:nvPr/>
          </p:nvSpPr>
          <p:spPr bwMode="auto">
            <a:xfrm>
              <a:off x="2160025" y="2956483"/>
              <a:ext cx="1066800" cy="1143000"/>
            </a:xfrm>
            <a:prstGeom prst="ellipse">
              <a:avLst/>
            </a:prstGeom>
            <a:solidFill>
              <a:srgbClr val="FF6600">
                <a:alpha val="34000"/>
              </a:srgbClr>
            </a:solidFill>
            <a:ln w="9525" algn="ctr">
              <a:solidFill>
                <a:srgbClr val="FF6600"/>
              </a:solidFill>
              <a:round/>
              <a:headEnd/>
              <a:tailEnd/>
            </a:ln>
            <a:effectLst/>
          </p:spPr>
          <p:txBody>
            <a:bodyPr anchor="ctr">
              <a:spAutoFit/>
            </a:bodyPr>
            <a:lstStyle/>
            <a:p>
              <a:endParaRPr lang="en-US"/>
            </a:p>
          </p:txBody>
        </p:sp>
        <p:sp>
          <p:nvSpPr>
            <p:cNvPr id="59" name="Oval 37"/>
            <p:cNvSpPr>
              <a:spLocks noChangeArrowheads="1"/>
            </p:cNvSpPr>
            <p:nvPr/>
          </p:nvSpPr>
          <p:spPr bwMode="auto">
            <a:xfrm>
              <a:off x="609600" y="3886200"/>
              <a:ext cx="1524000" cy="182880"/>
            </a:xfrm>
            <a:prstGeom prst="ellipse">
              <a:avLst/>
            </a:prstGeom>
            <a:solidFill>
              <a:srgbClr val="2121FF">
                <a:alpha val="34000"/>
              </a:srgbClr>
            </a:solidFill>
            <a:ln w="9525" algn="ctr">
              <a:solidFill>
                <a:srgbClr val="2121FF"/>
              </a:solidFill>
              <a:round/>
              <a:headEnd/>
              <a:tailEnd/>
            </a:ln>
            <a:effectLst/>
          </p:spPr>
          <p:txBody>
            <a:bodyPr wrap="square" anchor="ctr">
              <a:spAutoFit/>
            </a:bodyPr>
            <a:lstStyle/>
            <a:p>
              <a:endParaRPr lang="en-US"/>
            </a:p>
          </p:txBody>
        </p:sp>
        <p:sp>
          <p:nvSpPr>
            <p:cNvPr id="60" name="Oval 43"/>
            <p:cNvSpPr>
              <a:spLocks noChangeArrowheads="1"/>
            </p:cNvSpPr>
            <p:nvPr/>
          </p:nvSpPr>
          <p:spPr bwMode="auto">
            <a:xfrm rot="5400000">
              <a:off x="1875152" y="1917724"/>
              <a:ext cx="639763" cy="1004887"/>
            </a:xfrm>
            <a:prstGeom prst="ellipse">
              <a:avLst/>
            </a:prstGeom>
            <a:solidFill>
              <a:schemeClr val="accent4">
                <a:lumMod val="50000"/>
                <a:alpha val="34000"/>
              </a:schemeClr>
            </a:solidFill>
            <a:ln w="9525" algn="ctr">
              <a:solidFill>
                <a:schemeClr val="accent4">
                  <a:lumMod val="50000"/>
                </a:schemeClr>
              </a:solidFill>
              <a:round/>
              <a:headEnd/>
              <a:tailEnd/>
            </a:ln>
            <a:effectLst/>
          </p:spPr>
          <p:txBody>
            <a:bodyPr anchor="ctr"/>
            <a:lstStyle/>
            <a:p>
              <a:endParaRPr lang="en-US"/>
            </a:p>
          </p:txBody>
        </p:sp>
        <p:sp>
          <p:nvSpPr>
            <p:cNvPr id="61" name="Oval 43"/>
            <p:cNvSpPr>
              <a:spLocks noChangeArrowheads="1"/>
            </p:cNvSpPr>
            <p:nvPr/>
          </p:nvSpPr>
          <p:spPr bwMode="auto">
            <a:xfrm>
              <a:off x="2667001" y="1828800"/>
              <a:ext cx="533400" cy="852488"/>
            </a:xfrm>
            <a:prstGeom prst="ellipse">
              <a:avLst/>
            </a:prstGeom>
            <a:solidFill>
              <a:schemeClr val="bg2">
                <a:lumMod val="50000"/>
                <a:alpha val="34000"/>
              </a:schemeClr>
            </a:solidFill>
            <a:ln w="9525" algn="ctr">
              <a:solidFill>
                <a:schemeClr val="bg2">
                  <a:lumMod val="50000"/>
                </a:schemeClr>
              </a:solidFill>
              <a:round/>
              <a:headEnd/>
              <a:tailEnd/>
            </a:ln>
            <a:effectLst/>
          </p:spPr>
          <p:txBody>
            <a:bodyPr anchor="ctr"/>
            <a:lstStyle/>
            <a:p>
              <a:endParaRPr lang="en-US"/>
            </a:p>
          </p:txBody>
        </p:sp>
        <p:sp>
          <p:nvSpPr>
            <p:cNvPr id="62" name="Oval 41"/>
            <p:cNvSpPr>
              <a:spLocks noChangeArrowheads="1"/>
            </p:cNvSpPr>
            <p:nvPr/>
          </p:nvSpPr>
          <p:spPr bwMode="auto">
            <a:xfrm>
              <a:off x="2242180" y="2436103"/>
              <a:ext cx="533400" cy="533400"/>
            </a:xfrm>
            <a:prstGeom prst="ellipse">
              <a:avLst/>
            </a:prstGeom>
            <a:solidFill>
              <a:srgbClr val="FFFF00">
                <a:alpha val="34000"/>
              </a:srgbClr>
            </a:solidFill>
            <a:ln w="9525" algn="ctr">
              <a:solidFill>
                <a:srgbClr val="FFFF00"/>
              </a:solidFill>
              <a:round/>
              <a:headEnd/>
              <a:tailEnd/>
            </a:ln>
            <a:effectLst/>
          </p:spPr>
          <p:txBody>
            <a:bodyPr wrap="square" anchor="ctr">
              <a:spAutoFit/>
            </a:bodyPr>
            <a:lstStyle/>
            <a:p>
              <a:endParaRPr lang="en-US"/>
            </a:p>
          </p:txBody>
        </p:sp>
      </p:grpSp>
      <p:sp>
        <p:nvSpPr>
          <p:cNvPr id="76" name="TextBox 75"/>
          <p:cNvSpPr txBox="1"/>
          <p:nvPr/>
        </p:nvSpPr>
        <p:spPr>
          <a:xfrm>
            <a:off x="3429000" y="3440723"/>
            <a:ext cx="533400" cy="369332"/>
          </a:xfrm>
          <a:prstGeom prst="rect">
            <a:avLst/>
          </a:prstGeom>
          <a:noFill/>
        </p:spPr>
        <p:txBody>
          <a:bodyPr wrap="square" rtlCol="0">
            <a:spAutoFit/>
          </a:bodyPr>
          <a:lstStyle/>
          <a:p>
            <a:r>
              <a:rPr lang="en-US" dirty="0" smtClean="0">
                <a:solidFill>
                  <a:schemeClr val="tx2">
                    <a:lumMod val="75000"/>
                  </a:schemeClr>
                </a:solidFill>
              </a:rPr>
              <a:t>OR</a:t>
            </a:r>
            <a:endParaRPr lang="en-US" dirty="0">
              <a:solidFill>
                <a:schemeClr val="tx2">
                  <a:lumMod val="75000"/>
                </a:schemeClr>
              </a:solidFill>
            </a:endParaRPr>
          </a:p>
        </p:txBody>
      </p:sp>
      <p:grpSp>
        <p:nvGrpSpPr>
          <p:cNvPr id="82" name="Group 81"/>
          <p:cNvGrpSpPr/>
          <p:nvPr/>
        </p:nvGrpSpPr>
        <p:grpSpPr>
          <a:xfrm>
            <a:off x="3276600" y="1295400"/>
            <a:ext cx="1981200" cy="2186354"/>
            <a:chOff x="4267200" y="1359877"/>
            <a:chExt cx="1981200" cy="2186354"/>
          </a:xfrm>
        </p:grpSpPr>
        <p:grpSp>
          <p:nvGrpSpPr>
            <p:cNvPr id="35" name="Group 34"/>
            <p:cNvGrpSpPr/>
            <p:nvPr/>
          </p:nvGrpSpPr>
          <p:grpSpPr>
            <a:xfrm>
              <a:off x="4267200" y="1641231"/>
              <a:ext cx="1981200" cy="1905000"/>
              <a:chOff x="609600" y="1752600"/>
              <a:chExt cx="2617225" cy="2346883"/>
            </a:xfrm>
          </p:grpSpPr>
          <p:pic>
            <p:nvPicPr>
              <p:cNvPr id="4" name="Picture 32" descr="grid1"/>
              <p:cNvPicPr>
                <a:picLocks noChangeAspect="1" noChangeArrowheads="1"/>
              </p:cNvPicPr>
              <p:nvPr/>
            </p:nvPicPr>
            <p:blipFill>
              <a:blip r:embed="rId2" cstate="print"/>
              <a:srcRect l="8665" t="29827" r="48595" b="27062"/>
              <a:stretch>
                <a:fillRect/>
              </a:stretch>
            </p:blipFill>
            <p:spPr bwMode="auto">
              <a:xfrm>
                <a:off x="609600" y="1828800"/>
                <a:ext cx="2617225" cy="2270683"/>
              </a:xfrm>
              <a:prstGeom prst="rect">
                <a:avLst/>
              </a:prstGeom>
              <a:noFill/>
            </p:spPr>
          </p:pic>
          <p:sp>
            <p:nvSpPr>
              <p:cNvPr id="7" name="Oval 35"/>
              <p:cNvSpPr>
                <a:spLocks noChangeArrowheads="1"/>
              </p:cNvSpPr>
              <p:nvPr/>
            </p:nvSpPr>
            <p:spPr bwMode="auto">
              <a:xfrm>
                <a:off x="2767584" y="2691384"/>
                <a:ext cx="457200" cy="304800"/>
              </a:xfrm>
              <a:prstGeom prst="ellipse">
                <a:avLst/>
              </a:prstGeom>
              <a:solidFill>
                <a:srgbClr val="990000">
                  <a:alpha val="34000"/>
                </a:srgbClr>
              </a:solidFill>
              <a:ln w="9525" algn="ctr">
                <a:solidFill>
                  <a:srgbClr val="990000"/>
                </a:solidFill>
                <a:round/>
                <a:headEnd/>
                <a:tailEnd/>
              </a:ln>
              <a:effectLst/>
            </p:spPr>
            <p:txBody>
              <a:bodyPr wrap="none" anchor="ctr">
                <a:spAutoFit/>
              </a:bodyPr>
              <a:lstStyle/>
              <a:p>
                <a:endParaRPr lang="en-US"/>
              </a:p>
            </p:txBody>
          </p:sp>
          <p:sp>
            <p:nvSpPr>
              <p:cNvPr id="9" name="Oval 37"/>
              <p:cNvSpPr>
                <a:spLocks noChangeArrowheads="1"/>
              </p:cNvSpPr>
              <p:nvPr/>
            </p:nvSpPr>
            <p:spPr bwMode="auto">
              <a:xfrm>
                <a:off x="1676400" y="2862072"/>
                <a:ext cx="1524000" cy="1188720"/>
              </a:xfrm>
              <a:prstGeom prst="ellipse">
                <a:avLst/>
              </a:prstGeom>
              <a:solidFill>
                <a:srgbClr val="FF00FF">
                  <a:alpha val="34000"/>
                </a:srgbClr>
              </a:solidFill>
              <a:ln w="9525" algn="ctr">
                <a:solidFill>
                  <a:srgbClr val="FF00FF"/>
                </a:solidFill>
                <a:round/>
                <a:headEnd/>
                <a:tailEnd/>
              </a:ln>
              <a:effectLst/>
            </p:spPr>
            <p:txBody>
              <a:bodyPr wrap="square" anchor="ctr">
                <a:spAutoFit/>
              </a:bodyPr>
              <a:lstStyle/>
              <a:p>
                <a:endParaRPr lang="en-US"/>
              </a:p>
            </p:txBody>
          </p:sp>
          <p:sp>
            <p:nvSpPr>
              <p:cNvPr id="11" name="Oval 39"/>
              <p:cNvSpPr>
                <a:spLocks noChangeArrowheads="1"/>
              </p:cNvSpPr>
              <p:nvPr/>
            </p:nvSpPr>
            <p:spPr bwMode="auto">
              <a:xfrm>
                <a:off x="1371600" y="2354263"/>
                <a:ext cx="914400" cy="617537"/>
              </a:xfrm>
              <a:prstGeom prst="ellipse">
                <a:avLst/>
              </a:prstGeom>
              <a:solidFill>
                <a:srgbClr val="FF0000">
                  <a:alpha val="34000"/>
                </a:srgbClr>
              </a:solidFill>
              <a:ln w="9525" algn="ctr">
                <a:solidFill>
                  <a:srgbClr val="FF0000"/>
                </a:solidFill>
                <a:round/>
                <a:headEnd/>
                <a:tailEnd/>
              </a:ln>
              <a:effectLst/>
            </p:spPr>
            <p:txBody>
              <a:bodyPr anchor="ctr">
                <a:spAutoFit/>
              </a:bodyPr>
              <a:lstStyle/>
              <a:p>
                <a:endParaRPr lang="en-US"/>
              </a:p>
            </p:txBody>
          </p:sp>
          <p:sp>
            <p:nvSpPr>
              <p:cNvPr id="13" name="Oval 41"/>
              <p:cNvSpPr>
                <a:spLocks noChangeArrowheads="1"/>
              </p:cNvSpPr>
              <p:nvPr/>
            </p:nvSpPr>
            <p:spPr bwMode="auto">
              <a:xfrm>
                <a:off x="1243584" y="2209800"/>
                <a:ext cx="304800" cy="304800"/>
              </a:xfrm>
              <a:prstGeom prst="ellipse">
                <a:avLst/>
              </a:prstGeom>
              <a:solidFill>
                <a:srgbClr val="0066FF">
                  <a:alpha val="34000"/>
                </a:srgbClr>
              </a:solidFill>
              <a:ln w="9525" algn="ctr">
                <a:solidFill>
                  <a:srgbClr val="0066FF"/>
                </a:solidFill>
                <a:round/>
                <a:headEnd/>
                <a:tailEnd/>
              </a:ln>
              <a:effectLst/>
            </p:spPr>
            <p:txBody>
              <a:bodyPr wrap="none" anchor="ctr">
                <a:spAutoFit/>
              </a:bodyPr>
              <a:lstStyle/>
              <a:p>
                <a:endParaRPr lang="en-US"/>
              </a:p>
            </p:txBody>
          </p:sp>
          <p:sp>
            <p:nvSpPr>
              <p:cNvPr id="15" name="Oval 43"/>
              <p:cNvSpPr>
                <a:spLocks noChangeArrowheads="1"/>
              </p:cNvSpPr>
              <p:nvPr/>
            </p:nvSpPr>
            <p:spPr bwMode="auto">
              <a:xfrm>
                <a:off x="609600" y="1752600"/>
                <a:ext cx="639763" cy="1004888"/>
              </a:xfrm>
              <a:prstGeom prst="ellipse">
                <a:avLst/>
              </a:prstGeom>
              <a:solidFill>
                <a:srgbClr val="008000">
                  <a:alpha val="34000"/>
                </a:srgbClr>
              </a:solidFill>
              <a:ln w="9525" algn="ctr">
                <a:solidFill>
                  <a:srgbClr val="008000"/>
                </a:solidFill>
                <a:round/>
                <a:headEnd/>
                <a:tailEnd/>
              </a:ln>
              <a:effectLst/>
            </p:spPr>
            <p:txBody>
              <a:bodyPr anchor="ctr"/>
              <a:lstStyle/>
              <a:p>
                <a:endParaRPr lang="en-US"/>
              </a:p>
            </p:txBody>
          </p:sp>
          <p:sp>
            <p:nvSpPr>
              <p:cNvPr id="17" name="Oval 45"/>
              <p:cNvSpPr>
                <a:spLocks noChangeArrowheads="1"/>
              </p:cNvSpPr>
              <p:nvPr/>
            </p:nvSpPr>
            <p:spPr bwMode="auto">
              <a:xfrm>
                <a:off x="1219200" y="1828800"/>
                <a:ext cx="457200" cy="304800"/>
              </a:xfrm>
              <a:prstGeom prst="ellipse">
                <a:avLst/>
              </a:prstGeom>
              <a:solidFill>
                <a:srgbClr val="808000">
                  <a:alpha val="34000"/>
                </a:srgbClr>
              </a:solidFill>
              <a:ln w="9525" algn="ctr">
                <a:solidFill>
                  <a:srgbClr val="808000"/>
                </a:solidFill>
                <a:round/>
                <a:headEnd/>
                <a:tailEnd/>
              </a:ln>
              <a:effectLst/>
            </p:spPr>
            <p:txBody>
              <a:bodyPr wrap="none" anchor="ctr">
                <a:spAutoFit/>
              </a:bodyPr>
              <a:lstStyle/>
              <a:p>
                <a:endParaRPr lang="en-US"/>
              </a:p>
            </p:txBody>
          </p:sp>
          <p:sp>
            <p:nvSpPr>
              <p:cNvPr id="21" name="Oval 49"/>
              <p:cNvSpPr>
                <a:spLocks noChangeArrowheads="1"/>
              </p:cNvSpPr>
              <p:nvPr/>
            </p:nvSpPr>
            <p:spPr bwMode="auto">
              <a:xfrm>
                <a:off x="609600" y="2743200"/>
                <a:ext cx="1066800" cy="1143000"/>
              </a:xfrm>
              <a:prstGeom prst="ellipse">
                <a:avLst/>
              </a:prstGeom>
              <a:solidFill>
                <a:srgbClr val="FF6600">
                  <a:alpha val="34000"/>
                </a:srgbClr>
              </a:solidFill>
              <a:ln w="9525" algn="ctr">
                <a:solidFill>
                  <a:srgbClr val="FF6600"/>
                </a:solidFill>
                <a:round/>
                <a:headEnd/>
                <a:tailEnd/>
              </a:ln>
              <a:effectLst/>
            </p:spPr>
            <p:txBody>
              <a:bodyPr anchor="ctr">
                <a:spAutoFit/>
              </a:bodyPr>
              <a:lstStyle/>
              <a:p>
                <a:endParaRPr lang="en-US"/>
              </a:p>
            </p:txBody>
          </p:sp>
          <p:sp>
            <p:nvSpPr>
              <p:cNvPr id="31" name="Oval 37"/>
              <p:cNvSpPr>
                <a:spLocks noChangeArrowheads="1"/>
              </p:cNvSpPr>
              <p:nvPr/>
            </p:nvSpPr>
            <p:spPr bwMode="auto">
              <a:xfrm>
                <a:off x="609600" y="3886200"/>
                <a:ext cx="1524000" cy="182880"/>
              </a:xfrm>
              <a:prstGeom prst="ellipse">
                <a:avLst/>
              </a:prstGeom>
              <a:solidFill>
                <a:srgbClr val="2121FF">
                  <a:alpha val="34000"/>
                </a:srgbClr>
              </a:solidFill>
              <a:ln w="9525" algn="ctr">
                <a:solidFill>
                  <a:srgbClr val="2121FF"/>
                </a:solidFill>
                <a:round/>
                <a:headEnd/>
                <a:tailEnd/>
              </a:ln>
              <a:effectLst/>
            </p:spPr>
            <p:txBody>
              <a:bodyPr wrap="square" anchor="ctr">
                <a:spAutoFit/>
              </a:bodyPr>
              <a:lstStyle/>
              <a:p>
                <a:endParaRPr lang="en-US"/>
              </a:p>
            </p:txBody>
          </p:sp>
          <p:sp>
            <p:nvSpPr>
              <p:cNvPr id="32" name="Oval 43"/>
              <p:cNvSpPr>
                <a:spLocks noChangeArrowheads="1"/>
              </p:cNvSpPr>
              <p:nvPr/>
            </p:nvSpPr>
            <p:spPr bwMode="auto">
              <a:xfrm rot="5400000">
                <a:off x="1858962" y="1917704"/>
                <a:ext cx="639763" cy="1004887"/>
              </a:xfrm>
              <a:prstGeom prst="ellipse">
                <a:avLst/>
              </a:prstGeom>
              <a:solidFill>
                <a:schemeClr val="accent4">
                  <a:lumMod val="50000"/>
                  <a:alpha val="34000"/>
                </a:schemeClr>
              </a:solidFill>
              <a:ln w="9525" algn="ctr">
                <a:solidFill>
                  <a:schemeClr val="accent4">
                    <a:lumMod val="50000"/>
                  </a:schemeClr>
                </a:solidFill>
                <a:round/>
                <a:headEnd/>
                <a:tailEnd/>
              </a:ln>
              <a:effectLst/>
            </p:spPr>
            <p:txBody>
              <a:bodyPr anchor="ctr"/>
              <a:lstStyle/>
              <a:p>
                <a:endParaRPr lang="en-US"/>
              </a:p>
            </p:txBody>
          </p:sp>
          <p:sp>
            <p:nvSpPr>
              <p:cNvPr id="33" name="Oval 43"/>
              <p:cNvSpPr>
                <a:spLocks noChangeArrowheads="1"/>
              </p:cNvSpPr>
              <p:nvPr/>
            </p:nvSpPr>
            <p:spPr bwMode="auto">
              <a:xfrm>
                <a:off x="2667001" y="1828800"/>
                <a:ext cx="533400" cy="852488"/>
              </a:xfrm>
              <a:prstGeom prst="ellipse">
                <a:avLst/>
              </a:prstGeom>
              <a:solidFill>
                <a:schemeClr val="bg2">
                  <a:lumMod val="50000"/>
                  <a:alpha val="34000"/>
                </a:schemeClr>
              </a:solidFill>
              <a:ln w="9525" algn="ctr">
                <a:solidFill>
                  <a:schemeClr val="bg2">
                    <a:lumMod val="50000"/>
                  </a:schemeClr>
                </a:solidFill>
                <a:round/>
                <a:headEnd/>
                <a:tailEnd/>
              </a:ln>
              <a:effectLst/>
            </p:spPr>
            <p:txBody>
              <a:bodyPr anchor="ctr"/>
              <a:lstStyle/>
              <a:p>
                <a:endParaRPr lang="en-US"/>
              </a:p>
            </p:txBody>
          </p:sp>
          <p:sp>
            <p:nvSpPr>
              <p:cNvPr id="34" name="Oval 41"/>
              <p:cNvSpPr>
                <a:spLocks noChangeArrowheads="1"/>
              </p:cNvSpPr>
              <p:nvPr/>
            </p:nvSpPr>
            <p:spPr bwMode="auto">
              <a:xfrm>
                <a:off x="2286000" y="2362200"/>
                <a:ext cx="533400" cy="533400"/>
              </a:xfrm>
              <a:prstGeom prst="ellipse">
                <a:avLst/>
              </a:prstGeom>
              <a:solidFill>
                <a:srgbClr val="FFFF00">
                  <a:alpha val="34000"/>
                </a:srgbClr>
              </a:solidFill>
              <a:ln w="9525" algn="ctr">
                <a:solidFill>
                  <a:srgbClr val="FFFF00"/>
                </a:solidFill>
                <a:round/>
                <a:headEnd/>
                <a:tailEnd/>
              </a:ln>
              <a:effectLst/>
            </p:spPr>
            <p:txBody>
              <a:bodyPr wrap="square" anchor="ctr">
                <a:spAutoFit/>
              </a:bodyPr>
              <a:lstStyle/>
              <a:p>
                <a:endParaRPr lang="en-US"/>
              </a:p>
            </p:txBody>
          </p:sp>
        </p:grpSp>
        <p:sp>
          <p:nvSpPr>
            <p:cNvPr id="77" name="TextBox 76"/>
            <p:cNvSpPr txBox="1"/>
            <p:nvPr/>
          </p:nvSpPr>
          <p:spPr>
            <a:xfrm>
              <a:off x="5029200" y="1359877"/>
              <a:ext cx="838200" cy="369332"/>
            </a:xfrm>
            <a:prstGeom prst="rect">
              <a:avLst/>
            </a:prstGeom>
            <a:noFill/>
          </p:spPr>
          <p:txBody>
            <a:bodyPr wrap="square" rtlCol="0">
              <a:spAutoFit/>
            </a:bodyPr>
            <a:lstStyle/>
            <a:p>
              <a:r>
                <a:rPr lang="en-US" dirty="0" smtClean="0">
                  <a:solidFill>
                    <a:schemeClr val="tx2">
                      <a:lumMod val="75000"/>
                    </a:schemeClr>
                  </a:solidFill>
                </a:rPr>
                <a:t>swap</a:t>
              </a:r>
              <a:endParaRPr lang="en-US" dirty="0">
                <a:solidFill>
                  <a:schemeClr val="tx2">
                    <a:lumMod val="75000"/>
                  </a:schemeClr>
                </a:solidFill>
              </a:endParaRPr>
            </a:p>
          </p:txBody>
        </p:sp>
      </p:grpSp>
      <p:grpSp>
        <p:nvGrpSpPr>
          <p:cNvPr id="81" name="Group 80"/>
          <p:cNvGrpSpPr/>
          <p:nvPr/>
        </p:nvGrpSpPr>
        <p:grpSpPr>
          <a:xfrm>
            <a:off x="2133600" y="3710354"/>
            <a:ext cx="1981200" cy="2209855"/>
            <a:chOff x="2971800" y="3774831"/>
            <a:chExt cx="1981200" cy="2209855"/>
          </a:xfrm>
        </p:grpSpPr>
        <p:grpSp>
          <p:nvGrpSpPr>
            <p:cNvPr id="63" name="Group 62"/>
            <p:cNvGrpSpPr/>
            <p:nvPr/>
          </p:nvGrpSpPr>
          <p:grpSpPr>
            <a:xfrm>
              <a:off x="2971800" y="3774831"/>
              <a:ext cx="1981200" cy="1905000"/>
              <a:chOff x="609600" y="1752600"/>
              <a:chExt cx="2617225" cy="2346883"/>
            </a:xfrm>
          </p:grpSpPr>
          <p:pic>
            <p:nvPicPr>
              <p:cNvPr id="64" name="Picture 32" descr="grid1"/>
              <p:cNvPicPr>
                <a:picLocks noChangeAspect="1" noChangeArrowheads="1"/>
              </p:cNvPicPr>
              <p:nvPr/>
            </p:nvPicPr>
            <p:blipFill>
              <a:blip r:embed="rId2" cstate="print"/>
              <a:srcRect l="8665" t="29827" r="48595" b="27062"/>
              <a:stretch>
                <a:fillRect/>
              </a:stretch>
            </p:blipFill>
            <p:spPr bwMode="auto">
              <a:xfrm>
                <a:off x="609600" y="1828800"/>
                <a:ext cx="2617225" cy="2270683"/>
              </a:xfrm>
              <a:prstGeom prst="rect">
                <a:avLst/>
              </a:prstGeom>
              <a:noFill/>
            </p:spPr>
          </p:pic>
          <p:sp>
            <p:nvSpPr>
              <p:cNvPr id="65" name="Oval 35"/>
              <p:cNvSpPr>
                <a:spLocks noChangeArrowheads="1"/>
              </p:cNvSpPr>
              <p:nvPr/>
            </p:nvSpPr>
            <p:spPr bwMode="auto">
              <a:xfrm>
                <a:off x="2767584" y="2691384"/>
                <a:ext cx="457200" cy="304800"/>
              </a:xfrm>
              <a:prstGeom prst="ellipse">
                <a:avLst/>
              </a:prstGeom>
              <a:solidFill>
                <a:srgbClr val="990000">
                  <a:alpha val="34000"/>
                </a:srgbClr>
              </a:solidFill>
              <a:ln w="9525" algn="ctr">
                <a:solidFill>
                  <a:srgbClr val="990000"/>
                </a:solidFill>
                <a:round/>
                <a:headEnd/>
                <a:tailEnd/>
              </a:ln>
              <a:effectLst/>
            </p:spPr>
            <p:txBody>
              <a:bodyPr wrap="none" anchor="ctr">
                <a:spAutoFit/>
              </a:bodyPr>
              <a:lstStyle/>
              <a:p>
                <a:endParaRPr lang="en-US"/>
              </a:p>
            </p:txBody>
          </p:sp>
          <p:sp>
            <p:nvSpPr>
              <p:cNvPr id="66" name="Oval 37"/>
              <p:cNvSpPr>
                <a:spLocks noChangeArrowheads="1"/>
              </p:cNvSpPr>
              <p:nvPr/>
            </p:nvSpPr>
            <p:spPr bwMode="auto">
              <a:xfrm>
                <a:off x="609600" y="2862072"/>
                <a:ext cx="1524000" cy="1188720"/>
              </a:xfrm>
              <a:prstGeom prst="ellipse">
                <a:avLst/>
              </a:prstGeom>
              <a:solidFill>
                <a:srgbClr val="FF00FF">
                  <a:alpha val="34000"/>
                </a:srgbClr>
              </a:solidFill>
              <a:ln w="9525" algn="ctr">
                <a:solidFill>
                  <a:srgbClr val="FF00FF"/>
                </a:solidFill>
                <a:round/>
                <a:headEnd/>
                <a:tailEnd/>
              </a:ln>
              <a:effectLst/>
            </p:spPr>
            <p:txBody>
              <a:bodyPr wrap="square" anchor="ctr">
                <a:spAutoFit/>
              </a:bodyPr>
              <a:lstStyle/>
              <a:p>
                <a:endParaRPr lang="en-US"/>
              </a:p>
            </p:txBody>
          </p:sp>
          <p:sp>
            <p:nvSpPr>
              <p:cNvPr id="67" name="Oval 39"/>
              <p:cNvSpPr>
                <a:spLocks noChangeArrowheads="1"/>
              </p:cNvSpPr>
              <p:nvPr/>
            </p:nvSpPr>
            <p:spPr bwMode="auto">
              <a:xfrm>
                <a:off x="1371600" y="2354263"/>
                <a:ext cx="914400" cy="617537"/>
              </a:xfrm>
              <a:prstGeom prst="ellipse">
                <a:avLst/>
              </a:prstGeom>
              <a:solidFill>
                <a:srgbClr val="FF0000">
                  <a:alpha val="34000"/>
                </a:srgbClr>
              </a:solidFill>
              <a:ln w="9525" algn="ctr">
                <a:solidFill>
                  <a:srgbClr val="FF0000"/>
                </a:solidFill>
                <a:round/>
                <a:headEnd/>
                <a:tailEnd/>
              </a:ln>
              <a:effectLst/>
            </p:spPr>
            <p:txBody>
              <a:bodyPr anchor="ctr">
                <a:spAutoFit/>
              </a:bodyPr>
              <a:lstStyle/>
              <a:p>
                <a:endParaRPr lang="en-US"/>
              </a:p>
            </p:txBody>
          </p:sp>
          <p:sp>
            <p:nvSpPr>
              <p:cNvPr id="68" name="Oval 67"/>
              <p:cNvSpPr>
                <a:spLocks noChangeArrowheads="1"/>
              </p:cNvSpPr>
              <p:nvPr/>
            </p:nvSpPr>
            <p:spPr bwMode="auto">
              <a:xfrm>
                <a:off x="1243584" y="2209800"/>
                <a:ext cx="304800" cy="304800"/>
              </a:xfrm>
              <a:prstGeom prst="ellipse">
                <a:avLst/>
              </a:prstGeom>
              <a:solidFill>
                <a:srgbClr val="0066FF">
                  <a:alpha val="34000"/>
                </a:srgbClr>
              </a:solidFill>
              <a:ln w="9525" algn="ctr">
                <a:solidFill>
                  <a:srgbClr val="0066FF"/>
                </a:solidFill>
                <a:round/>
                <a:headEnd/>
                <a:tailEnd/>
              </a:ln>
              <a:effectLst/>
            </p:spPr>
            <p:txBody>
              <a:bodyPr wrap="none" anchor="ctr">
                <a:spAutoFit/>
              </a:bodyPr>
              <a:lstStyle/>
              <a:p>
                <a:endParaRPr lang="en-US"/>
              </a:p>
            </p:txBody>
          </p:sp>
          <p:sp>
            <p:nvSpPr>
              <p:cNvPr id="69" name="Oval 43"/>
              <p:cNvSpPr>
                <a:spLocks noChangeArrowheads="1"/>
              </p:cNvSpPr>
              <p:nvPr/>
            </p:nvSpPr>
            <p:spPr bwMode="auto">
              <a:xfrm>
                <a:off x="609600" y="1752600"/>
                <a:ext cx="639763" cy="1004888"/>
              </a:xfrm>
              <a:prstGeom prst="ellipse">
                <a:avLst/>
              </a:prstGeom>
              <a:solidFill>
                <a:srgbClr val="008000">
                  <a:alpha val="34000"/>
                </a:srgbClr>
              </a:solidFill>
              <a:ln w="9525" algn="ctr">
                <a:solidFill>
                  <a:srgbClr val="008000"/>
                </a:solidFill>
                <a:round/>
                <a:headEnd/>
                <a:tailEnd/>
              </a:ln>
              <a:effectLst/>
            </p:spPr>
            <p:txBody>
              <a:bodyPr anchor="ctr"/>
              <a:lstStyle/>
              <a:p>
                <a:endParaRPr lang="en-US"/>
              </a:p>
            </p:txBody>
          </p:sp>
          <p:sp>
            <p:nvSpPr>
              <p:cNvPr id="70" name="Oval 45"/>
              <p:cNvSpPr>
                <a:spLocks noChangeArrowheads="1"/>
              </p:cNvSpPr>
              <p:nvPr/>
            </p:nvSpPr>
            <p:spPr bwMode="auto">
              <a:xfrm>
                <a:off x="1219200" y="1828800"/>
                <a:ext cx="457200" cy="304800"/>
              </a:xfrm>
              <a:prstGeom prst="ellipse">
                <a:avLst/>
              </a:prstGeom>
              <a:solidFill>
                <a:srgbClr val="808000">
                  <a:alpha val="34000"/>
                </a:srgbClr>
              </a:solidFill>
              <a:ln w="9525" algn="ctr">
                <a:solidFill>
                  <a:srgbClr val="808000"/>
                </a:solidFill>
                <a:round/>
                <a:headEnd/>
                <a:tailEnd/>
              </a:ln>
              <a:effectLst/>
            </p:spPr>
            <p:txBody>
              <a:bodyPr wrap="none" anchor="ctr">
                <a:spAutoFit/>
              </a:bodyPr>
              <a:lstStyle/>
              <a:p>
                <a:endParaRPr lang="en-US"/>
              </a:p>
            </p:txBody>
          </p:sp>
          <p:sp>
            <p:nvSpPr>
              <p:cNvPr id="71" name="Oval 49"/>
              <p:cNvSpPr>
                <a:spLocks noChangeArrowheads="1"/>
              </p:cNvSpPr>
              <p:nvPr/>
            </p:nvSpPr>
            <p:spPr bwMode="auto">
              <a:xfrm>
                <a:off x="2160025" y="2956483"/>
                <a:ext cx="1066800" cy="1143000"/>
              </a:xfrm>
              <a:prstGeom prst="ellipse">
                <a:avLst/>
              </a:prstGeom>
              <a:solidFill>
                <a:srgbClr val="FF6600">
                  <a:alpha val="34000"/>
                </a:srgbClr>
              </a:solidFill>
              <a:ln w="9525" algn="ctr">
                <a:solidFill>
                  <a:srgbClr val="FF6600"/>
                </a:solidFill>
                <a:round/>
                <a:headEnd/>
                <a:tailEnd/>
              </a:ln>
              <a:effectLst/>
            </p:spPr>
            <p:txBody>
              <a:bodyPr anchor="ctr">
                <a:spAutoFit/>
              </a:bodyPr>
              <a:lstStyle/>
              <a:p>
                <a:endParaRPr lang="en-US"/>
              </a:p>
            </p:txBody>
          </p:sp>
          <p:sp>
            <p:nvSpPr>
              <p:cNvPr id="72" name="Oval 37"/>
              <p:cNvSpPr>
                <a:spLocks noChangeArrowheads="1"/>
              </p:cNvSpPr>
              <p:nvPr/>
            </p:nvSpPr>
            <p:spPr bwMode="auto">
              <a:xfrm>
                <a:off x="609600" y="3886200"/>
                <a:ext cx="1524000" cy="182880"/>
              </a:xfrm>
              <a:prstGeom prst="ellipse">
                <a:avLst/>
              </a:prstGeom>
              <a:solidFill>
                <a:srgbClr val="2121FF">
                  <a:alpha val="34000"/>
                </a:srgbClr>
              </a:solidFill>
              <a:ln w="9525" algn="ctr">
                <a:solidFill>
                  <a:srgbClr val="2121FF"/>
                </a:solidFill>
                <a:round/>
                <a:headEnd/>
                <a:tailEnd/>
              </a:ln>
              <a:effectLst/>
            </p:spPr>
            <p:txBody>
              <a:bodyPr wrap="square" anchor="ctr">
                <a:spAutoFit/>
              </a:bodyPr>
              <a:lstStyle/>
              <a:p>
                <a:endParaRPr lang="en-US"/>
              </a:p>
            </p:txBody>
          </p:sp>
          <p:sp>
            <p:nvSpPr>
              <p:cNvPr id="73" name="Oval 43"/>
              <p:cNvSpPr>
                <a:spLocks noChangeArrowheads="1"/>
              </p:cNvSpPr>
              <p:nvPr/>
            </p:nvSpPr>
            <p:spPr bwMode="auto">
              <a:xfrm rot="5400000">
                <a:off x="1875152" y="1656960"/>
                <a:ext cx="639763" cy="1004887"/>
              </a:xfrm>
              <a:prstGeom prst="ellipse">
                <a:avLst/>
              </a:prstGeom>
              <a:solidFill>
                <a:schemeClr val="accent4">
                  <a:lumMod val="50000"/>
                  <a:alpha val="34000"/>
                </a:schemeClr>
              </a:solidFill>
              <a:ln w="9525" algn="ctr">
                <a:solidFill>
                  <a:schemeClr val="accent4">
                    <a:lumMod val="50000"/>
                  </a:schemeClr>
                </a:solidFill>
                <a:round/>
                <a:headEnd/>
                <a:tailEnd/>
              </a:ln>
              <a:effectLst/>
            </p:spPr>
            <p:txBody>
              <a:bodyPr anchor="ctr"/>
              <a:lstStyle/>
              <a:p>
                <a:endParaRPr lang="en-US"/>
              </a:p>
            </p:txBody>
          </p:sp>
          <p:sp>
            <p:nvSpPr>
              <p:cNvPr id="74" name="Oval 43"/>
              <p:cNvSpPr>
                <a:spLocks noChangeArrowheads="1"/>
              </p:cNvSpPr>
              <p:nvPr/>
            </p:nvSpPr>
            <p:spPr bwMode="auto">
              <a:xfrm>
                <a:off x="2667001" y="1828800"/>
                <a:ext cx="533400" cy="852488"/>
              </a:xfrm>
              <a:prstGeom prst="ellipse">
                <a:avLst/>
              </a:prstGeom>
              <a:solidFill>
                <a:schemeClr val="bg2">
                  <a:lumMod val="50000"/>
                  <a:alpha val="34000"/>
                </a:schemeClr>
              </a:solidFill>
              <a:ln w="9525" algn="ctr">
                <a:solidFill>
                  <a:schemeClr val="bg2">
                    <a:lumMod val="50000"/>
                  </a:schemeClr>
                </a:solidFill>
                <a:round/>
                <a:headEnd/>
                <a:tailEnd/>
              </a:ln>
              <a:effectLst/>
            </p:spPr>
            <p:txBody>
              <a:bodyPr anchor="ctr"/>
              <a:lstStyle/>
              <a:p>
                <a:endParaRPr lang="en-US"/>
              </a:p>
            </p:txBody>
          </p:sp>
          <p:sp>
            <p:nvSpPr>
              <p:cNvPr id="75" name="Oval 41"/>
              <p:cNvSpPr>
                <a:spLocks noChangeArrowheads="1"/>
              </p:cNvSpPr>
              <p:nvPr/>
            </p:nvSpPr>
            <p:spPr bwMode="auto">
              <a:xfrm>
                <a:off x="2242180" y="2436103"/>
                <a:ext cx="533400" cy="533400"/>
              </a:xfrm>
              <a:prstGeom prst="ellipse">
                <a:avLst/>
              </a:prstGeom>
              <a:solidFill>
                <a:srgbClr val="FFFF00">
                  <a:alpha val="34000"/>
                </a:srgbClr>
              </a:solidFill>
              <a:ln w="9525" algn="ctr">
                <a:solidFill>
                  <a:srgbClr val="FFFF00"/>
                </a:solidFill>
                <a:round/>
                <a:headEnd/>
                <a:tailEnd/>
              </a:ln>
              <a:effectLst/>
            </p:spPr>
            <p:txBody>
              <a:bodyPr wrap="square" anchor="ctr">
                <a:spAutoFit/>
              </a:bodyPr>
              <a:lstStyle/>
              <a:p>
                <a:endParaRPr lang="en-US"/>
              </a:p>
            </p:txBody>
          </p:sp>
        </p:grpSp>
        <p:sp>
          <p:nvSpPr>
            <p:cNvPr id="78" name="TextBox 77"/>
            <p:cNvSpPr txBox="1"/>
            <p:nvPr/>
          </p:nvSpPr>
          <p:spPr>
            <a:xfrm>
              <a:off x="3429000" y="5615354"/>
              <a:ext cx="838200" cy="369332"/>
            </a:xfrm>
            <a:prstGeom prst="rect">
              <a:avLst/>
            </a:prstGeom>
            <a:noFill/>
          </p:spPr>
          <p:txBody>
            <a:bodyPr wrap="square" rtlCol="0">
              <a:spAutoFit/>
            </a:bodyPr>
            <a:lstStyle/>
            <a:p>
              <a:r>
                <a:rPr lang="en-US" dirty="0" smtClean="0">
                  <a:solidFill>
                    <a:schemeClr val="tx2">
                      <a:lumMod val="75000"/>
                    </a:schemeClr>
                  </a:solidFill>
                </a:rPr>
                <a:t>switch</a:t>
              </a:r>
              <a:endParaRPr lang="en-US" dirty="0">
                <a:solidFill>
                  <a:schemeClr val="tx2">
                    <a:lumMod val="75000"/>
                  </a:schemeClr>
                </a:solidFill>
              </a:endParaRPr>
            </a:p>
          </p:txBody>
        </p:sp>
      </p:grpSp>
      <p:pic>
        <p:nvPicPr>
          <p:cNvPr id="85" name="Picture 84" descr="neighor size v size.bmp"/>
          <p:cNvPicPr>
            <a:picLocks noChangeAspect="1"/>
          </p:cNvPicPr>
          <p:nvPr/>
        </p:nvPicPr>
        <p:blipFill>
          <a:blip r:embed="rId3" cstate="print"/>
          <a:stretch>
            <a:fillRect/>
          </a:stretch>
        </p:blipFill>
        <p:spPr>
          <a:xfrm>
            <a:off x="5257800" y="3897923"/>
            <a:ext cx="2954406" cy="2012137"/>
          </a:xfrm>
          <a:prstGeom prst="rect">
            <a:avLst/>
          </a:prstGeom>
        </p:spPr>
      </p:pic>
      <p:pic>
        <p:nvPicPr>
          <p:cNvPr id="86" name="Picture 85" descr="neighors v size.bmp"/>
          <p:cNvPicPr>
            <a:picLocks noChangeAspect="1"/>
          </p:cNvPicPr>
          <p:nvPr/>
        </p:nvPicPr>
        <p:blipFill>
          <a:blip r:embed="rId4" cstate="print"/>
          <a:stretch>
            <a:fillRect/>
          </a:stretch>
        </p:blipFill>
        <p:spPr>
          <a:xfrm>
            <a:off x="6172200" y="1885786"/>
            <a:ext cx="2954406" cy="2012137"/>
          </a:xfrm>
          <a:prstGeom prst="rect">
            <a:avLst/>
          </a:prstGeom>
        </p:spPr>
      </p:pic>
      <p:grpSp>
        <p:nvGrpSpPr>
          <p:cNvPr id="87" name="Group 86"/>
          <p:cNvGrpSpPr/>
          <p:nvPr/>
        </p:nvGrpSpPr>
        <p:grpSpPr>
          <a:xfrm>
            <a:off x="5105400" y="1459523"/>
            <a:ext cx="1599358" cy="1086933"/>
            <a:chOff x="7170625" y="2808033"/>
            <a:chExt cx="1599358" cy="1086933"/>
          </a:xfrm>
        </p:grpSpPr>
        <p:pic>
          <p:nvPicPr>
            <p:cNvPr id="88" name="Picture 87" descr="magnifying glass.jpg"/>
            <p:cNvPicPr>
              <a:picLocks noChangeAspect="1"/>
            </p:cNvPicPr>
            <p:nvPr/>
          </p:nvPicPr>
          <p:blipFill>
            <a:blip r:embed="rId5" cstate="print"/>
            <a:stretch>
              <a:fillRect/>
            </a:stretch>
          </p:blipFill>
          <p:spPr>
            <a:xfrm>
              <a:off x="7551625" y="2808033"/>
              <a:ext cx="838200" cy="838200"/>
            </a:xfrm>
            <a:prstGeom prst="rect">
              <a:avLst/>
            </a:prstGeom>
          </p:spPr>
        </p:pic>
        <p:sp>
          <p:nvSpPr>
            <p:cNvPr id="89" name="Curved Right Arrow 88"/>
            <p:cNvSpPr/>
            <p:nvPr/>
          </p:nvSpPr>
          <p:spPr>
            <a:xfrm rot="6200984" flipV="1">
              <a:off x="7720548" y="2845532"/>
              <a:ext cx="499511" cy="1599358"/>
            </a:xfrm>
            <a:prstGeom prst="curvedRight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0" name="Group 89"/>
          <p:cNvGrpSpPr/>
          <p:nvPr/>
        </p:nvGrpSpPr>
        <p:grpSpPr>
          <a:xfrm>
            <a:off x="3865797" y="4964723"/>
            <a:ext cx="1609128" cy="838200"/>
            <a:chOff x="5056001" y="4724400"/>
            <a:chExt cx="1609128" cy="838200"/>
          </a:xfrm>
        </p:grpSpPr>
        <p:pic>
          <p:nvPicPr>
            <p:cNvPr id="91" name="Picture 90" descr="magnifying glass.jpg"/>
            <p:cNvPicPr>
              <a:picLocks noChangeAspect="1"/>
            </p:cNvPicPr>
            <p:nvPr/>
          </p:nvPicPr>
          <p:blipFill>
            <a:blip r:embed="rId5" cstate="print"/>
            <a:stretch>
              <a:fillRect/>
            </a:stretch>
          </p:blipFill>
          <p:spPr>
            <a:xfrm>
              <a:off x="5562600" y="4724400"/>
              <a:ext cx="838200" cy="838200"/>
            </a:xfrm>
            <a:prstGeom prst="rect">
              <a:avLst/>
            </a:prstGeom>
          </p:spPr>
        </p:pic>
        <p:sp>
          <p:nvSpPr>
            <p:cNvPr id="92" name="Curved Right Arrow 91"/>
            <p:cNvSpPr/>
            <p:nvPr/>
          </p:nvSpPr>
          <p:spPr>
            <a:xfrm rot="6533380" flipH="1" flipV="1">
              <a:off x="5602207" y="4265709"/>
              <a:ext cx="516715" cy="1609128"/>
            </a:xfrm>
            <a:prstGeom prst="curvedRight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 name="Freeform 53"/>
          <p:cNvSpPr>
            <a:spLocks/>
          </p:cNvSpPr>
          <p:nvPr/>
        </p:nvSpPr>
        <p:spPr bwMode="auto">
          <a:xfrm rot="2492566">
            <a:off x="3835669" y="2696624"/>
            <a:ext cx="457200" cy="457200"/>
          </a:xfrm>
          <a:custGeom>
            <a:avLst/>
            <a:gdLst>
              <a:gd name="T0" fmla="*/ 2147483647 w 240"/>
              <a:gd name="T1" fmla="*/ 2147483647 h 223"/>
              <a:gd name="T2" fmla="*/ 2147483647 w 240"/>
              <a:gd name="T3" fmla="*/ 2147483647 h 223"/>
              <a:gd name="T4" fmla="*/ 2147483647 w 240"/>
              <a:gd name="T5" fmla="*/ 2147483647 h 223"/>
              <a:gd name="T6" fmla="*/ 2147483647 w 240"/>
              <a:gd name="T7" fmla="*/ 2147483647 h 223"/>
              <a:gd name="T8" fmla="*/ 2147483647 w 240"/>
              <a:gd name="T9" fmla="*/ 2147483647 h 223"/>
              <a:gd name="T10" fmla="*/ 0 w 240"/>
              <a:gd name="T11" fmla="*/ 2147483647 h 223"/>
              <a:gd name="T12" fmla="*/ 0 60000 65536"/>
              <a:gd name="T13" fmla="*/ 0 60000 65536"/>
              <a:gd name="T14" fmla="*/ 0 60000 65536"/>
              <a:gd name="T15" fmla="*/ 0 60000 65536"/>
              <a:gd name="T16" fmla="*/ 0 60000 65536"/>
              <a:gd name="T17" fmla="*/ 0 60000 65536"/>
              <a:gd name="T18" fmla="*/ 0 w 240"/>
              <a:gd name="T19" fmla="*/ 0 h 223"/>
              <a:gd name="T20" fmla="*/ 240 w 240"/>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240" h="223">
                <a:moveTo>
                  <a:pt x="240" y="39"/>
                </a:moveTo>
                <a:cubicBezTo>
                  <a:pt x="228" y="27"/>
                  <a:pt x="216" y="16"/>
                  <a:pt x="196" y="11"/>
                </a:cubicBezTo>
                <a:cubicBezTo>
                  <a:pt x="176" y="6"/>
                  <a:pt x="145" y="0"/>
                  <a:pt x="120" y="7"/>
                </a:cubicBezTo>
                <a:cubicBezTo>
                  <a:pt x="95" y="14"/>
                  <a:pt x="62" y="34"/>
                  <a:pt x="44" y="51"/>
                </a:cubicBezTo>
                <a:cubicBezTo>
                  <a:pt x="26" y="68"/>
                  <a:pt x="19" y="78"/>
                  <a:pt x="12" y="107"/>
                </a:cubicBezTo>
                <a:cubicBezTo>
                  <a:pt x="5" y="136"/>
                  <a:pt x="1" y="203"/>
                  <a:pt x="0" y="223"/>
                </a:cubicBezTo>
              </a:path>
            </a:pathLst>
          </a:custGeom>
          <a:noFill/>
          <a:ln w="63500">
            <a:solidFill>
              <a:srgbClr val="FF0000"/>
            </a:solidFill>
            <a:round/>
            <a:headEnd type="triangle" w="med" len="sm"/>
            <a:tailEnd type="triangle" w="med" len="sm"/>
          </a:ln>
        </p:spPr>
        <p:txBody>
          <a:bodyPr>
            <a:prstTxWarp prst="textNoShape">
              <a:avLst/>
            </a:prstTxWarp>
          </a:bodyPr>
          <a:lstStyle/>
          <a:p>
            <a:endParaRPr lang="en-US"/>
          </a:p>
        </p:txBody>
      </p:sp>
      <p:sp>
        <p:nvSpPr>
          <p:cNvPr id="94" name="Line 37"/>
          <p:cNvSpPr>
            <a:spLocks noChangeShapeType="1"/>
          </p:cNvSpPr>
          <p:nvPr/>
        </p:nvSpPr>
        <p:spPr bwMode="auto">
          <a:xfrm>
            <a:off x="3200400" y="3593123"/>
            <a:ext cx="123825" cy="365760"/>
          </a:xfrm>
          <a:prstGeom prst="line">
            <a:avLst/>
          </a:prstGeom>
          <a:noFill/>
          <a:ln w="63500">
            <a:solidFill>
              <a:srgbClr val="FF0000"/>
            </a:solidFill>
            <a:round/>
            <a:headEnd/>
            <a:tailEnd type="triangle" w="med" len="sm"/>
          </a:ln>
        </p:spPr>
        <p:txBody>
          <a:bodyPr>
            <a:prstTxWarp prst="textNoShape">
              <a:avLst/>
            </a:prstTxWarp>
          </a:bodyPr>
          <a:lstStyle/>
          <a:p>
            <a:endParaRPr lang="en-US"/>
          </a:p>
        </p:txBody>
      </p:sp>
      <p:sp>
        <p:nvSpPr>
          <p:cNvPr id="79" name="TextBox 7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An Example</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90600"/>
            <a:ext cx="9144000" cy="461665"/>
          </a:xfrm>
          <a:prstGeom prst="rect">
            <a:avLst/>
          </a:prstGeom>
          <a:noFill/>
        </p:spPr>
        <p:txBody>
          <a:bodyPr wrap="square" rtlCol="0">
            <a:spAutoFit/>
          </a:bodyPr>
          <a:lstStyle/>
          <a:p>
            <a:pPr algn="ctr"/>
            <a:r>
              <a:rPr lang="en-US" sz="2400" b="1" i="1" dirty="0" smtClean="0">
                <a:solidFill>
                  <a:schemeClr val="tx2">
                    <a:lumMod val="75000"/>
                  </a:schemeClr>
                </a:solidFill>
              </a:rPr>
              <a:t>Texture Matching (ODFs, MDFs, GBCDs)</a:t>
            </a:r>
            <a:endParaRPr lang="en-US" sz="2400" b="1" i="1" dirty="0">
              <a:solidFill>
                <a:schemeClr val="tx2">
                  <a:lumMod val="75000"/>
                </a:schemeClr>
              </a:solidFill>
            </a:endParaRPr>
          </a:p>
        </p:txBody>
      </p:sp>
      <p:grpSp>
        <p:nvGrpSpPr>
          <p:cNvPr id="61" name="Group 60"/>
          <p:cNvGrpSpPr/>
          <p:nvPr/>
        </p:nvGrpSpPr>
        <p:grpSpPr>
          <a:xfrm>
            <a:off x="2438400" y="2425808"/>
            <a:ext cx="2359025" cy="1025525"/>
            <a:chOff x="3403600" y="1946275"/>
            <a:chExt cx="2359025" cy="1025525"/>
          </a:xfrm>
        </p:grpSpPr>
        <p:sp>
          <p:nvSpPr>
            <p:cNvPr id="6" name="Freeform 4"/>
            <p:cNvSpPr>
              <a:spLocks noChangeAspect="1"/>
            </p:cNvSpPr>
            <p:nvPr/>
          </p:nvSpPr>
          <p:spPr bwMode="auto">
            <a:xfrm>
              <a:off x="3711575" y="1946275"/>
              <a:ext cx="649288" cy="409575"/>
            </a:xfrm>
            <a:custGeom>
              <a:avLst/>
              <a:gdLst>
                <a:gd name="T0" fmla="*/ 0 w 912"/>
                <a:gd name="T1" fmla="*/ 2147483647 h 576"/>
                <a:gd name="T2" fmla="*/ 2147483647 w 912"/>
                <a:gd name="T3" fmla="*/ 2147483647 h 576"/>
                <a:gd name="T4" fmla="*/ 2147483647 w 912"/>
                <a:gd name="T5" fmla="*/ 2147483647 h 576"/>
                <a:gd name="T6" fmla="*/ 2147483647 w 912"/>
                <a:gd name="T7" fmla="*/ 0 h 576"/>
                <a:gd name="T8" fmla="*/ 2147483647 w 912"/>
                <a:gd name="T9" fmla="*/ 0 h 576"/>
                <a:gd name="T10" fmla="*/ 0 w 912"/>
                <a:gd name="T11" fmla="*/ 2147483647 h 576"/>
                <a:gd name="T12" fmla="*/ 0 60000 65536"/>
                <a:gd name="T13" fmla="*/ 0 60000 65536"/>
                <a:gd name="T14" fmla="*/ 0 60000 65536"/>
                <a:gd name="T15" fmla="*/ 0 60000 65536"/>
                <a:gd name="T16" fmla="*/ 0 60000 65536"/>
                <a:gd name="T17" fmla="*/ 0 60000 65536"/>
                <a:gd name="T18" fmla="*/ 0 w 912"/>
                <a:gd name="T19" fmla="*/ 0 h 576"/>
                <a:gd name="T20" fmla="*/ 912 w 91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912" h="576">
                  <a:moveTo>
                    <a:pt x="0" y="384"/>
                  </a:moveTo>
                  <a:lnTo>
                    <a:pt x="384" y="576"/>
                  </a:lnTo>
                  <a:lnTo>
                    <a:pt x="912" y="384"/>
                  </a:lnTo>
                  <a:lnTo>
                    <a:pt x="912" y="0"/>
                  </a:lnTo>
                  <a:lnTo>
                    <a:pt x="384" y="0"/>
                  </a:lnTo>
                  <a:lnTo>
                    <a:pt x="0" y="384"/>
                  </a:lnTo>
                  <a:close/>
                </a:path>
              </a:pathLst>
            </a:custGeom>
            <a:solidFill>
              <a:srgbClr val="CC99FF">
                <a:alpha val="50195"/>
              </a:srgbClr>
            </a:solidFill>
            <a:ln w="9525">
              <a:solidFill>
                <a:schemeClr val="tx1"/>
              </a:solidFill>
              <a:round/>
              <a:headEnd/>
              <a:tailEnd/>
            </a:ln>
          </p:spPr>
          <p:txBody>
            <a:bodyPr>
              <a:prstTxWarp prst="textNoShape">
                <a:avLst/>
              </a:prstTxWarp>
            </a:bodyPr>
            <a:lstStyle/>
            <a:p>
              <a:endParaRPr lang="en-US"/>
            </a:p>
          </p:txBody>
        </p:sp>
        <p:sp>
          <p:nvSpPr>
            <p:cNvPr id="7" name="Freeform 5"/>
            <p:cNvSpPr>
              <a:spLocks noChangeAspect="1"/>
            </p:cNvSpPr>
            <p:nvPr/>
          </p:nvSpPr>
          <p:spPr bwMode="auto">
            <a:xfrm>
              <a:off x="3848100" y="2219325"/>
              <a:ext cx="889000" cy="307975"/>
            </a:xfrm>
            <a:custGeom>
              <a:avLst/>
              <a:gdLst>
                <a:gd name="T0" fmla="*/ 2147483647 w 1248"/>
                <a:gd name="T1" fmla="*/ 0 h 432"/>
                <a:gd name="T2" fmla="*/ 2147483647 w 1248"/>
                <a:gd name="T3" fmla="*/ 2147483647 h 432"/>
                <a:gd name="T4" fmla="*/ 2147483647 w 1248"/>
                <a:gd name="T5" fmla="*/ 2147483647 h 432"/>
                <a:gd name="T6" fmla="*/ 0 w 1248"/>
                <a:gd name="T7" fmla="*/ 2147483647 h 432"/>
                <a:gd name="T8" fmla="*/ 2147483647 w 1248"/>
                <a:gd name="T9" fmla="*/ 2147483647 h 432"/>
                <a:gd name="T10" fmla="*/ 2147483647 w 1248"/>
                <a:gd name="T11" fmla="*/ 0 h 432"/>
                <a:gd name="T12" fmla="*/ 0 60000 65536"/>
                <a:gd name="T13" fmla="*/ 0 60000 65536"/>
                <a:gd name="T14" fmla="*/ 0 60000 65536"/>
                <a:gd name="T15" fmla="*/ 0 60000 65536"/>
                <a:gd name="T16" fmla="*/ 0 60000 65536"/>
                <a:gd name="T17" fmla="*/ 0 60000 65536"/>
                <a:gd name="T18" fmla="*/ 0 w 1248"/>
                <a:gd name="T19" fmla="*/ 0 h 432"/>
                <a:gd name="T20" fmla="*/ 1248 w 124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248" h="432">
                  <a:moveTo>
                    <a:pt x="720" y="0"/>
                  </a:moveTo>
                  <a:lnTo>
                    <a:pt x="1104" y="48"/>
                  </a:lnTo>
                  <a:lnTo>
                    <a:pt x="1248" y="432"/>
                  </a:lnTo>
                  <a:lnTo>
                    <a:pt x="0" y="432"/>
                  </a:lnTo>
                  <a:lnTo>
                    <a:pt x="192" y="192"/>
                  </a:lnTo>
                  <a:lnTo>
                    <a:pt x="720" y="0"/>
                  </a:lnTo>
                  <a:close/>
                </a:path>
              </a:pathLst>
            </a:custGeom>
            <a:solidFill>
              <a:srgbClr val="FF0000">
                <a:alpha val="50195"/>
              </a:srgbClr>
            </a:solidFill>
            <a:ln w="9525">
              <a:solidFill>
                <a:schemeClr val="tx1"/>
              </a:solidFill>
              <a:round/>
              <a:headEnd/>
              <a:tailEnd/>
            </a:ln>
          </p:spPr>
          <p:txBody>
            <a:bodyPr>
              <a:prstTxWarp prst="textNoShape">
                <a:avLst/>
              </a:prstTxWarp>
            </a:bodyPr>
            <a:lstStyle/>
            <a:p>
              <a:endParaRPr lang="en-US"/>
            </a:p>
          </p:txBody>
        </p:sp>
        <p:sp>
          <p:nvSpPr>
            <p:cNvPr id="8" name="Freeform 6"/>
            <p:cNvSpPr>
              <a:spLocks noChangeAspect="1"/>
            </p:cNvSpPr>
            <p:nvPr/>
          </p:nvSpPr>
          <p:spPr bwMode="auto">
            <a:xfrm>
              <a:off x="3848100" y="2527300"/>
              <a:ext cx="889000" cy="273050"/>
            </a:xfrm>
            <a:custGeom>
              <a:avLst/>
              <a:gdLst>
                <a:gd name="T0" fmla="*/ 0 w 1248"/>
                <a:gd name="T1" fmla="*/ 0 h 384"/>
                <a:gd name="T2" fmla="*/ 2147483647 w 1248"/>
                <a:gd name="T3" fmla="*/ 2147483647 h 384"/>
                <a:gd name="T4" fmla="*/ 2147483647 w 1248"/>
                <a:gd name="T5" fmla="*/ 2147483647 h 384"/>
                <a:gd name="T6" fmla="*/ 2147483647 w 1248"/>
                <a:gd name="T7" fmla="*/ 0 h 384"/>
                <a:gd name="T8" fmla="*/ 0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0"/>
                  </a:moveTo>
                  <a:lnTo>
                    <a:pt x="288" y="384"/>
                  </a:lnTo>
                  <a:lnTo>
                    <a:pt x="1056" y="384"/>
                  </a:lnTo>
                  <a:lnTo>
                    <a:pt x="1248" y="0"/>
                  </a:lnTo>
                  <a:lnTo>
                    <a:pt x="0" y="0"/>
                  </a:lnTo>
                  <a:close/>
                </a:path>
              </a:pathLst>
            </a:custGeom>
            <a:solidFill>
              <a:srgbClr val="FF0000">
                <a:alpha val="50195"/>
              </a:srgbClr>
            </a:solidFill>
            <a:ln w="9525">
              <a:solidFill>
                <a:schemeClr val="tx1"/>
              </a:solidFill>
              <a:round/>
              <a:headEnd/>
              <a:tailEnd/>
            </a:ln>
          </p:spPr>
          <p:txBody>
            <a:bodyPr>
              <a:prstTxWarp prst="textNoShape">
                <a:avLst/>
              </a:prstTxWarp>
            </a:bodyPr>
            <a:lstStyle/>
            <a:p>
              <a:endParaRPr lang="en-US"/>
            </a:p>
          </p:txBody>
        </p:sp>
        <p:grpSp>
          <p:nvGrpSpPr>
            <p:cNvPr id="9" name="Group 7"/>
            <p:cNvGrpSpPr>
              <a:grpSpLocks noChangeAspect="1"/>
            </p:cNvGrpSpPr>
            <p:nvPr/>
          </p:nvGrpSpPr>
          <p:grpSpPr bwMode="auto">
            <a:xfrm>
              <a:off x="3403600" y="2219325"/>
              <a:ext cx="649288" cy="752475"/>
              <a:chOff x="624" y="1584"/>
              <a:chExt cx="912" cy="1056"/>
            </a:xfrm>
          </p:grpSpPr>
          <p:sp>
            <p:nvSpPr>
              <p:cNvPr id="10" name="Freeform 8"/>
              <p:cNvSpPr>
                <a:spLocks noChangeAspect="1"/>
              </p:cNvSpPr>
              <p:nvPr/>
            </p:nvSpPr>
            <p:spPr bwMode="auto">
              <a:xfrm>
                <a:off x="624" y="2016"/>
                <a:ext cx="912" cy="624"/>
              </a:xfrm>
              <a:custGeom>
                <a:avLst/>
                <a:gdLst>
                  <a:gd name="T0" fmla="*/ 912 w 912"/>
                  <a:gd name="T1" fmla="*/ 384 h 624"/>
                  <a:gd name="T2" fmla="*/ 720 w 912"/>
                  <a:gd name="T3" fmla="*/ 624 h 624"/>
                  <a:gd name="T4" fmla="*/ 0 w 912"/>
                  <a:gd name="T5" fmla="*/ 624 h 624"/>
                  <a:gd name="T6" fmla="*/ 0 w 912"/>
                  <a:gd name="T7" fmla="*/ 0 h 624"/>
                  <a:gd name="T8" fmla="*/ 624 w 912"/>
                  <a:gd name="T9" fmla="*/ 0 h 624"/>
                  <a:gd name="T10" fmla="*/ 912 w 912"/>
                  <a:gd name="T11" fmla="*/ 384 h 624"/>
                  <a:gd name="T12" fmla="*/ 0 60000 65536"/>
                  <a:gd name="T13" fmla="*/ 0 60000 65536"/>
                  <a:gd name="T14" fmla="*/ 0 60000 65536"/>
                  <a:gd name="T15" fmla="*/ 0 60000 65536"/>
                  <a:gd name="T16" fmla="*/ 0 60000 65536"/>
                  <a:gd name="T17" fmla="*/ 0 60000 65536"/>
                  <a:gd name="T18" fmla="*/ 0 w 912"/>
                  <a:gd name="T19" fmla="*/ 0 h 624"/>
                  <a:gd name="T20" fmla="*/ 912 w 91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912" h="624">
                    <a:moveTo>
                      <a:pt x="912" y="384"/>
                    </a:moveTo>
                    <a:lnTo>
                      <a:pt x="720" y="624"/>
                    </a:lnTo>
                    <a:lnTo>
                      <a:pt x="0" y="624"/>
                    </a:lnTo>
                    <a:lnTo>
                      <a:pt x="0" y="0"/>
                    </a:lnTo>
                    <a:lnTo>
                      <a:pt x="624" y="0"/>
                    </a:lnTo>
                    <a:lnTo>
                      <a:pt x="912" y="384"/>
                    </a:lnTo>
                    <a:close/>
                  </a:path>
                </a:pathLst>
              </a:custGeom>
              <a:solidFill>
                <a:srgbClr val="0000FF">
                  <a:alpha val="50195"/>
                </a:srgbClr>
              </a:solidFill>
              <a:ln w="9525">
                <a:solidFill>
                  <a:schemeClr val="tx1"/>
                </a:solidFill>
                <a:round/>
                <a:headEnd/>
                <a:tailEnd/>
              </a:ln>
            </p:spPr>
            <p:txBody>
              <a:bodyPr>
                <a:prstTxWarp prst="textNoShape">
                  <a:avLst/>
                </a:prstTxWarp>
              </a:bodyPr>
              <a:lstStyle/>
              <a:p>
                <a:endParaRPr lang="en-US"/>
              </a:p>
            </p:txBody>
          </p:sp>
          <p:sp>
            <p:nvSpPr>
              <p:cNvPr id="11" name="Freeform 9"/>
              <p:cNvSpPr>
                <a:spLocks noChangeAspect="1"/>
              </p:cNvSpPr>
              <p:nvPr/>
            </p:nvSpPr>
            <p:spPr bwMode="auto">
              <a:xfrm>
                <a:off x="624" y="1584"/>
                <a:ext cx="816" cy="432"/>
              </a:xfrm>
              <a:custGeom>
                <a:avLst/>
                <a:gdLst>
                  <a:gd name="T0" fmla="*/ 0 w 816"/>
                  <a:gd name="T1" fmla="*/ 432 h 432"/>
                  <a:gd name="T2" fmla="*/ 432 w 816"/>
                  <a:gd name="T3" fmla="*/ 0 h 432"/>
                  <a:gd name="T4" fmla="*/ 816 w 816"/>
                  <a:gd name="T5" fmla="*/ 192 h 432"/>
                  <a:gd name="T6" fmla="*/ 624 w 816"/>
                  <a:gd name="T7" fmla="*/ 432 h 432"/>
                  <a:gd name="T8" fmla="*/ 0 w 816"/>
                  <a:gd name="T9" fmla="*/ 432 h 432"/>
                  <a:gd name="T10" fmla="*/ 0 60000 65536"/>
                  <a:gd name="T11" fmla="*/ 0 60000 65536"/>
                  <a:gd name="T12" fmla="*/ 0 60000 65536"/>
                  <a:gd name="T13" fmla="*/ 0 60000 65536"/>
                  <a:gd name="T14" fmla="*/ 0 60000 65536"/>
                  <a:gd name="T15" fmla="*/ 0 w 816"/>
                  <a:gd name="T16" fmla="*/ 0 h 432"/>
                  <a:gd name="T17" fmla="*/ 816 w 816"/>
                  <a:gd name="T18" fmla="*/ 432 h 432"/>
                </a:gdLst>
                <a:ahLst/>
                <a:cxnLst>
                  <a:cxn ang="T10">
                    <a:pos x="T0" y="T1"/>
                  </a:cxn>
                  <a:cxn ang="T11">
                    <a:pos x="T2" y="T3"/>
                  </a:cxn>
                  <a:cxn ang="T12">
                    <a:pos x="T4" y="T5"/>
                  </a:cxn>
                  <a:cxn ang="T13">
                    <a:pos x="T6" y="T7"/>
                  </a:cxn>
                  <a:cxn ang="T14">
                    <a:pos x="T8" y="T9"/>
                  </a:cxn>
                </a:cxnLst>
                <a:rect l="T15" t="T16" r="T17" b="T18"/>
                <a:pathLst>
                  <a:path w="816" h="432">
                    <a:moveTo>
                      <a:pt x="0" y="432"/>
                    </a:moveTo>
                    <a:lnTo>
                      <a:pt x="432" y="0"/>
                    </a:lnTo>
                    <a:lnTo>
                      <a:pt x="816" y="192"/>
                    </a:lnTo>
                    <a:lnTo>
                      <a:pt x="624" y="432"/>
                    </a:lnTo>
                    <a:lnTo>
                      <a:pt x="0" y="432"/>
                    </a:lnTo>
                    <a:close/>
                  </a:path>
                </a:pathLst>
              </a:custGeom>
              <a:solidFill>
                <a:srgbClr val="0000FF">
                  <a:alpha val="50195"/>
                </a:srgbClr>
              </a:solidFill>
              <a:ln w="9525">
                <a:solidFill>
                  <a:schemeClr val="tx1"/>
                </a:solidFill>
                <a:round/>
                <a:headEnd/>
                <a:tailEnd/>
              </a:ln>
            </p:spPr>
            <p:txBody>
              <a:bodyPr>
                <a:prstTxWarp prst="textNoShape">
                  <a:avLst/>
                </a:prstTxWarp>
              </a:bodyPr>
              <a:lstStyle/>
              <a:p>
                <a:endParaRPr lang="en-US"/>
              </a:p>
            </p:txBody>
          </p:sp>
        </p:grpSp>
        <p:grpSp>
          <p:nvGrpSpPr>
            <p:cNvPr id="12" name="Group 10"/>
            <p:cNvGrpSpPr>
              <a:grpSpLocks noChangeAspect="1"/>
            </p:cNvGrpSpPr>
            <p:nvPr/>
          </p:nvGrpSpPr>
          <p:grpSpPr bwMode="auto">
            <a:xfrm>
              <a:off x="4600575" y="2219325"/>
              <a:ext cx="785813" cy="752475"/>
              <a:chOff x="2304" y="1584"/>
              <a:chExt cx="1104" cy="1056"/>
            </a:xfrm>
          </p:grpSpPr>
          <p:sp>
            <p:nvSpPr>
              <p:cNvPr id="13" name="Freeform 11"/>
              <p:cNvSpPr>
                <a:spLocks noChangeAspect="1"/>
              </p:cNvSpPr>
              <p:nvPr/>
            </p:nvSpPr>
            <p:spPr bwMode="auto">
              <a:xfrm>
                <a:off x="2304" y="2016"/>
                <a:ext cx="816" cy="624"/>
              </a:xfrm>
              <a:custGeom>
                <a:avLst/>
                <a:gdLst>
                  <a:gd name="T0" fmla="*/ 0 w 816"/>
                  <a:gd name="T1" fmla="*/ 384 h 624"/>
                  <a:gd name="T2" fmla="*/ 528 w 816"/>
                  <a:gd name="T3" fmla="*/ 624 h 624"/>
                  <a:gd name="T4" fmla="*/ 816 w 816"/>
                  <a:gd name="T5" fmla="*/ 624 h 624"/>
                  <a:gd name="T6" fmla="*/ 816 w 816"/>
                  <a:gd name="T7" fmla="*/ 0 h 624"/>
                  <a:gd name="T8" fmla="*/ 192 w 816"/>
                  <a:gd name="T9" fmla="*/ 0 h 624"/>
                  <a:gd name="T10" fmla="*/ 0 w 816"/>
                  <a:gd name="T11" fmla="*/ 384 h 624"/>
                  <a:gd name="T12" fmla="*/ 0 60000 65536"/>
                  <a:gd name="T13" fmla="*/ 0 60000 65536"/>
                  <a:gd name="T14" fmla="*/ 0 60000 65536"/>
                  <a:gd name="T15" fmla="*/ 0 60000 65536"/>
                  <a:gd name="T16" fmla="*/ 0 60000 65536"/>
                  <a:gd name="T17" fmla="*/ 0 60000 65536"/>
                  <a:gd name="T18" fmla="*/ 0 w 816"/>
                  <a:gd name="T19" fmla="*/ 0 h 624"/>
                  <a:gd name="T20" fmla="*/ 816 w 816"/>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816" h="624">
                    <a:moveTo>
                      <a:pt x="0" y="384"/>
                    </a:moveTo>
                    <a:lnTo>
                      <a:pt x="528" y="624"/>
                    </a:lnTo>
                    <a:lnTo>
                      <a:pt x="816" y="624"/>
                    </a:lnTo>
                    <a:lnTo>
                      <a:pt x="816" y="0"/>
                    </a:lnTo>
                    <a:lnTo>
                      <a:pt x="192" y="0"/>
                    </a:lnTo>
                    <a:lnTo>
                      <a:pt x="0" y="384"/>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sp>
            <p:nvSpPr>
              <p:cNvPr id="14" name="Freeform 12"/>
              <p:cNvSpPr>
                <a:spLocks noChangeAspect="1"/>
              </p:cNvSpPr>
              <p:nvPr/>
            </p:nvSpPr>
            <p:spPr bwMode="auto">
              <a:xfrm>
                <a:off x="3120" y="1824"/>
                <a:ext cx="288" cy="816"/>
              </a:xfrm>
              <a:custGeom>
                <a:avLst/>
                <a:gdLst>
                  <a:gd name="T0" fmla="*/ 288 w 288"/>
                  <a:gd name="T1" fmla="*/ 528 h 816"/>
                  <a:gd name="T2" fmla="*/ 192 w 288"/>
                  <a:gd name="T3" fmla="*/ 240 h 816"/>
                  <a:gd name="T4" fmla="*/ 192 w 288"/>
                  <a:gd name="T5" fmla="*/ 0 h 816"/>
                  <a:gd name="T6" fmla="*/ 0 w 288"/>
                  <a:gd name="T7" fmla="*/ 192 h 816"/>
                  <a:gd name="T8" fmla="*/ 0 w 288"/>
                  <a:gd name="T9" fmla="*/ 816 h 816"/>
                  <a:gd name="T10" fmla="*/ 288 w 288"/>
                  <a:gd name="T11" fmla="*/ 528 h 816"/>
                  <a:gd name="T12" fmla="*/ 0 60000 65536"/>
                  <a:gd name="T13" fmla="*/ 0 60000 65536"/>
                  <a:gd name="T14" fmla="*/ 0 60000 65536"/>
                  <a:gd name="T15" fmla="*/ 0 60000 65536"/>
                  <a:gd name="T16" fmla="*/ 0 60000 65536"/>
                  <a:gd name="T17" fmla="*/ 0 60000 65536"/>
                  <a:gd name="T18" fmla="*/ 0 w 288"/>
                  <a:gd name="T19" fmla="*/ 0 h 816"/>
                  <a:gd name="T20" fmla="*/ 288 w 288"/>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288" h="816">
                    <a:moveTo>
                      <a:pt x="288" y="528"/>
                    </a:moveTo>
                    <a:lnTo>
                      <a:pt x="192" y="240"/>
                    </a:lnTo>
                    <a:lnTo>
                      <a:pt x="192" y="0"/>
                    </a:lnTo>
                    <a:lnTo>
                      <a:pt x="0" y="192"/>
                    </a:lnTo>
                    <a:lnTo>
                      <a:pt x="0" y="816"/>
                    </a:lnTo>
                    <a:lnTo>
                      <a:pt x="288" y="528"/>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sp>
            <p:nvSpPr>
              <p:cNvPr id="15" name="Freeform 13"/>
              <p:cNvSpPr>
                <a:spLocks noChangeAspect="1"/>
              </p:cNvSpPr>
              <p:nvPr/>
            </p:nvSpPr>
            <p:spPr bwMode="auto">
              <a:xfrm>
                <a:off x="2352" y="1584"/>
                <a:ext cx="960" cy="432"/>
              </a:xfrm>
              <a:custGeom>
                <a:avLst/>
                <a:gdLst>
                  <a:gd name="T0" fmla="*/ 0 w 960"/>
                  <a:gd name="T1" fmla="*/ 48 h 432"/>
                  <a:gd name="T2" fmla="*/ 384 w 960"/>
                  <a:gd name="T3" fmla="*/ 0 h 432"/>
                  <a:gd name="T4" fmla="*/ 960 w 960"/>
                  <a:gd name="T5" fmla="*/ 240 h 432"/>
                  <a:gd name="T6" fmla="*/ 768 w 960"/>
                  <a:gd name="T7" fmla="*/ 432 h 432"/>
                  <a:gd name="T8" fmla="*/ 144 w 960"/>
                  <a:gd name="T9" fmla="*/ 432 h 432"/>
                  <a:gd name="T10" fmla="*/ 0 w 960"/>
                  <a:gd name="T11" fmla="*/ 48 h 432"/>
                  <a:gd name="T12" fmla="*/ 0 60000 65536"/>
                  <a:gd name="T13" fmla="*/ 0 60000 65536"/>
                  <a:gd name="T14" fmla="*/ 0 60000 65536"/>
                  <a:gd name="T15" fmla="*/ 0 60000 65536"/>
                  <a:gd name="T16" fmla="*/ 0 60000 65536"/>
                  <a:gd name="T17" fmla="*/ 0 60000 65536"/>
                  <a:gd name="T18" fmla="*/ 0 w 960"/>
                  <a:gd name="T19" fmla="*/ 0 h 432"/>
                  <a:gd name="T20" fmla="*/ 960 w 96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960" h="432">
                    <a:moveTo>
                      <a:pt x="0" y="48"/>
                    </a:moveTo>
                    <a:lnTo>
                      <a:pt x="384" y="0"/>
                    </a:lnTo>
                    <a:lnTo>
                      <a:pt x="960" y="240"/>
                    </a:lnTo>
                    <a:lnTo>
                      <a:pt x="768" y="432"/>
                    </a:lnTo>
                    <a:lnTo>
                      <a:pt x="144" y="432"/>
                    </a:lnTo>
                    <a:lnTo>
                      <a:pt x="0" y="48"/>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grpSp>
        <p:sp>
          <p:nvSpPr>
            <p:cNvPr id="16" name="Freeform 14"/>
            <p:cNvSpPr>
              <a:spLocks noChangeAspect="1"/>
            </p:cNvSpPr>
            <p:nvPr/>
          </p:nvSpPr>
          <p:spPr bwMode="auto">
            <a:xfrm>
              <a:off x="4360863" y="1946275"/>
              <a:ext cx="785812" cy="307975"/>
            </a:xfrm>
            <a:custGeom>
              <a:avLst/>
              <a:gdLst>
                <a:gd name="T0" fmla="*/ 2147483647 w 1104"/>
                <a:gd name="T1" fmla="*/ 2147483647 h 432"/>
                <a:gd name="T2" fmla="*/ 2147483647 w 1104"/>
                <a:gd name="T3" fmla="*/ 0 h 432"/>
                <a:gd name="T4" fmla="*/ 0 w 1104"/>
                <a:gd name="T5" fmla="*/ 0 h 432"/>
                <a:gd name="T6" fmla="*/ 0 w 1104"/>
                <a:gd name="T7" fmla="*/ 2147483647 h 432"/>
                <a:gd name="T8" fmla="*/ 2147483647 w 1104"/>
                <a:gd name="T9" fmla="*/ 2147483647 h 432"/>
                <a:gd name="T10" fmla="*/ 2147483647 w 1104"/>
                <a:gd name="T11" fmla="*/ 2147483647 h 432"/>
                <a:gd name="T12" fmla="*/ 0 60000 65536"/>
                <a:gd name="T13" fmla="*/ 0 60000 65536"/>
                <a:gd name="T14" fmla="*/ 0 60000 65536"/>
                <a:gd name="T15" fmla="*/ 0 60000 65536"/>
                <a:gd name="T16" fmla="*/ 0 60000 65536"/>
                <a:gd name="T17" fmla="*/ 0 60000 65536"/>
                <a:gd name="T18" fmla="*/ 0 w 1104"/>
                <a:gd name="T19" fmla="*/ 0 h 432"/>
                <a:gd name="T20" fmla="*/ 1104 w 1104"/>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104" h="432">
                  <a:moveTo>
                    <a:pt x="768" y="384"/>
                  </a:moveTo>
                  <a:lnTo>
                    <a:pt x="1104" y="0"/>
                  </a:lnTo>
                  <a:lnTo>
                    <a:pt x="0" y="0"/>
                  </a:lnTo>
                  <a:lnTo>
                    <a:pt x="0" y="384"/>
                  </a:lnTo>
                  <a:lnTo>
                    <a:pt x="384" y="432"/>
                  </a:lnTo>
                  <a:lnTo>
                    <a:pt x="768" y="384"/>
                  </a:lnTo>
                  <a:close/>
                </a:path>
              </a:pathLst>
            </a:custGeom>
            <a:solidFill>
              <a:srgbClr val="008000">
                <a:alpha val="50195"/>
              </a:srgbClr>
            </a:solidFill>
            <a:ln w="9525">
              <a:solidFill>
                <a:schemeClr val="tx1"/>
              </a:solidFill>
              <a:round/>
              <a:headEnd/>
              <a:tailEnd/>
            </a:ln>
          </p:spPr>
          <p:txBody>
            <a:bodyPr>
              <a:prstTxWarp prst="textNoShape">
                <a:avLst/>
              </a:prstTxWarp>
            </a:bodyPr>
            <a:lstStyle/>
            <a:p>
              <a:endParaRPr lang="en-US"/>
            </a:p>
          </p:txBody>
        </p:sp>
        <p:sp>
          <p:nvSpPr>
            <p:cNvPr id="17" name="Freeform 15"/>
            <p:cNvSpPr>
              <a:spLocks noChangeAspect="1"/>
            </p:cNvSpPr>
            <p:nvPr/>
          </p:nvSpPr>
          <p:spPr bwMode="auto">
            <a:xfrm>
              <a:off x="3916363" y="2800350"/>
              <a:ext cx="1060450" cy="171450"/>
            </a:xfrm>
            <a:custGeom>
              <a:avLst/>
              <a:gdLst>
                <a:gd name="T0" fmla="*/ 0 w 1488"/>
                <a:gd name="T1" fmla="*/ 2147483647 h 240"/>
                <a:gd name="T2" fmla="*/ 2147483647 w 1488"/>
                <a:gd name="T3" fmla="*/ 2147483647 h 240"/>
                <a:gd name="T4" fmla="*/ 2147483647 w 1488"/>
                <a:gd name="T5" fmla="*/ 0 h 240"/>
                <a:gd name="T6" fmla="*/ 2147483647 w 1488"/>
                <a:gd name="T7" fmla="*/ 0 h 240"/>
                <a:gd name="T8" fmla="*/ 0 w 1488"/>
                <a:gd name="T9" fmla="*/ 2147483647 h 240"/>
                <a:gd name="T10" fmla="*/ 0 60000 65536"/>
                <a:gd name="T11" fmla="*/ 0 60000 65536"/>
                <a:gd name="T12" fmla="*/ 0 60000 65536"/>
                <a:gd name="T13" fmla="*/ 0 60000 65536"/>
                <a:gd name="T14" fmla="*/ 0 60000 65536"/>
                <a:gd name="T15" fmla="*/ 0 w 1488"/>
                <a:gd name="T16" fmla="*/ 0 h 240"/>
                <a:gd name="T17" fmla="*/ 1488 w 1488"/>
                <a:gd name="T18" fmla="*/ 240 h 240"/>
              </a:gdLst>
              <a:ahLst/>
              <a:cxnLst>
                <a:cxn ang="T10">
                  <a:pos x="T0" y="T1"/>
                </a:cxn>
                <a:cxn ang="T11">
                  <a:pos x="T2" y="T3"/>
                </a:cxn>
                <a:cxn ang="T12">
                  <a:pos x="T4" y="T5"/>
                </a:cxn>
                <a:cxn ang="T13">
                  <a:pos x="T6" y="T7"/>
                </a:cxn>
                <a:cxn ang="T14">
                  <a:pos x="T8" y="T9"/>
                </a:cxn>
              </a:cxnLst>
              <a:rect l="T15" t="T16" r="T17" b="T18"/>
              <a:pathLst>
                <a:path w="1488" h="240">
                  <a:moveTo>
                    <a:pt x="0" y="240"/>
                  </a:moveTo>
                  <a:lnTo>
                    <a:pt x="1488" y="240"/>
                  </a:lnTo>
                  <a:lnTo>
                    <a:pt x="960" y="0"/>
                  </a:lnTo>
                  <a:lnTo>
                    <a:pt x="192" y="0"/>
                  </a:lnTo>
                  <a:lnTo>
                    <a:pt x="0" y="240"/>
                  </a:lnTo>
                  <a:close/>
                </a:path>
              </a:pathLst>
            </a:custGeom>
            <a:solidFill>
              <a:schemeClr val="folHlink">
                <a:alpha val="50195"/>
              </a:schemeClr>
            </a:solidFill>
            <a:ln w="9525">
              <a:solidFill>
                <a:schemeClr val="tx1"/>
              </a:solidFill>
              <a:round/>
              <a:headEnd/>
              <a:tailEnd/>
            </a:ln>
          </p:spPr>
          <p:txBody>
            <a:bodyPr>
              <a:prstTxWarp prst="textNoShape">
                <a:avLst/>
              </a:prstTxWarp>
            </a:bodyPr>
            <a:lstStyle/>
            <a:p>
              <a:endParaRPr lang="en-US"/>
            </a:p>
          </p:txBody>
        </p:sp>
        <p:grpSp>
          <p:nvGrpSpPr>
            <p:cNvPr id="18" name="Group 16"/>
            <p:cNvGrpSpPr>
              <a:grpSpLocks noChangeAspect="1"/>
            </p:cNvGrpSpPr>
            <p:nvPr/>
          </p:nvGrpSpPr>
          <p:grpSpPr bwMode="auto">
            <a:xfrm>
              <a:off x="4908550" y="1946275"/>
              <a:ext cx="854075" cy="820737"/>
              <a:chOff x="2736" y="1200"/>
              <a:chExt cx="1200" cy="1152"/>
            </a:xfrm>
          </p:grpSpPr>
          <p:sp>
            <p:nvSpPr>
              <p:cNvPr id="19" name="Freeform 17"/>
              <p:cNvSpPr>
                <a:spLocks noChangeAspect="1"/>
              </p:cNvSpPr>
              <p:nvPr/>
            </p:nvSpPr>
            <p:spPr bwMode="auto">
              <a:xfrm>
                <a:off x="2736" y="1200"/>
                <a:ext cx="1200" cy="624"/>
              </a:xfrm>
              <a:custGeom>
                <a:avLst/>
                <a:gdLst>
                  <a:gd name="T0" fmla="*/ 0 w 1200"/>
                  <a:gd name="T1" fmla="*/ 384 h 624"/>
                  <a:gd name="T2" fmla="*/ 336 w 1200"/>
                  <a:gd name="T3" fmla="*/ 0 h 624"/>
                  <a:gd name="T4" fmla="*/ 1200 w 1200"/>
                  <a:gd name="T5" fmla="*/ 0 h 624"/>
                  <a:gd name="T6" fmla="*/ 576 w 1200"/>
                  <a:gd name="T7" fmla="*/ 624 h 624"/>
                  <a:gd name="T8" fmla="*/ 0 w 1200"/>
                  <a:gd name="T9" fmla="*/ 384 h 624"/>
                  <a:gd name="T10" fmla="*/ 0 60000 65536"/>
                  <a:gd name="T11" fmla="*/ 0 60000 65536"/>
                  <a:gd name="T12" fmla="*/ 0 60000 65536"/>
                  <a:gd name="T13" fmla="*/ 0 60000 65536"/>
                  <a:gd name="T14" fmla="*/ 0 60000 65536"/>
                  <a:gd name="T15" fmla="*/ 0 w 1200"/>
                  <a:gd name="T16" fmla="*/ 0 h 624"/>
                  <a:gd name="T17" fmla="*/ 1200 w 1200"/>
                  <a:gd name="T18" fmla="*/ 624 h 624"/>
                </a:gdLst>
                <a:ahLst/>
                <a:cxnLst>
                  <a:cxn ang="T10">
                    <a:pos x="T0" y="T1"/>
                  </a:cxn>
                  <a:cxn ang="T11">
                    <a:pos x="T2" y="T3"/>
                  </a:cxn>
                  <a:cxn ang="T12">
                    <a:pos x="T4" y="T5"/>
                  </a:cxn>
                  <a:cxn ang="T13">
                    <a:pos x="T6" y="T7"/>
                  </a:cxn>
                  <a:cxn ang="T14">
                    <a:pos x="T8" y="T9"/>
                  </a:cxn>
                </a:cxnLst>
                <a:rect l="T15" t="T16" r="T17" b="T18"/>
                <a:pathLst>
                  <a:path w="1200" h="624">
                    <a:moveTo>
                      <a:pt x="0" y="384"/>
                    </a:moveTo>
                    <a:lnTo>
                      <a:pt x="336" y="0"/>
                    </a:lnTo>
                    <a:lnTo>
                      <a:pt x="1200" y="0"/>
                    </a:lnTo>
                    <a:lnTo>
                      <a:pt x="576" y="624"/>
                    </a:lnTo>
                    <a:lnTo>
                      <a:pt x="0" y="384"/>
                    </a:lnTo>
                    <a:close/>
                  </a:path>
                </a:pathLst>
              </a:custGeom>
              <a:solidFill>
                <a:srgbClr val="00FF00">
                  <a:alpha val="50195"/>
                </a:srgbClr>
              </a:solidFill>
              <a:ln w="9525">
                <a:solidFill>
                  <a:schemeClr val="tx1"/>
                </a:solidFill>
                <a:round/>
                <a:headEnd/>
                <a:tailEnd/>
              </a:ln>
            </p:spPr>
            <p:txBody>
              <a:bodyPr>
                <a:prstTxWarp prst="textNoShape">
                  <a:avLst/>
                </a:prstTxWarp>
              </a:bodyPr>
              <a:lstStyle/>
              <a:p>
                <a:endParaRPr lang="en-US"/>
              </a:p>
            </p:txBody>
          </p:sp>
          <p:sp>
            <p:nvSpPr>
              <p:cNvPr id="20" name="Freeform 18"/>
              <p:cNvSpPr>
                <a:spLocks noChangeAspect="1"/>
              </p:cNvSpPr>
              <p:nvPr/>
            </p:nvSpPr>
            <p:spPr bwMode="auto">
              <a:xfrm>
                <a:off x="3312" y="1200"/>
                <a:ext cx="624" cy="1152"/>
              </a:xfrm>
              <a:custGeom>
                <a:avLst/>
                <a:gdLst>
                  <a:gd name="T0" fmla="*/ 96 w 624"/>
                  <a:gd name="T1" fmla="*/ 1152 h 1152"/>
                  <a:gd name="T2" fmla="*/ 624 w 624"/>
                  <a:gd name="T3" fmla="*/ 624 h 1152"/>
                  <a:gd name="T4" fmla="*/ 624 w 624"/>
                  <a:gd name="T5" fmla="*/ 0 h 1152"/>
                  <a:gd name="T6" fmla="*/ 0 w 624"/>
                  <a:gd name="T7" fmla="*/ 624 h 1152"/>
                  <a:gd name="T8" fmla="*/ 0 w 624"/>
                  <a:gd name="T9" fmla="*/ 872 h 1152"/>
                  <a:gd name="T10" fmla="*/ 96 w 624"/>
                  <a:gd name="T11" fmla="*/ 1152 h 1152"/>
                  <a:gd name="T12" fmla="*/ 0 60000 65536"/>
                  <a:gd name="T13" fmla="*/ 0 60000 65536"/>
                  <a:gd name="T14" fmla="*/ 0 60000 65536"/>
                  <a:gd name="T15" fmla="*/ 0 60000 65536"/>
                  <a:gd name="T16" fmla="*/ 0 60000 65536"/>
                  <a:gd name="T17" fmla="*/ 0 60000 65536"/>
                  <a:gd name="T18" fmla="*/ 0 w 624"/>
                  <a:gd name="T19" fmla="*/ 0 h 1152"/>
                  <a:gd name="T20" fmla="*/ 624 w 624"/>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624" h="1152">
                    <a:moveTo>
                      <a:pt x="96" y="1152"/>
                    </a:moveTo>
                    <a:lnTo>
                      <a:pt x="624" y="624"/>
                    </a:lnTo>
                    <a:lnTo>
                      <a:pt x="624" y="0"/>
                    </a:lnTo>
                    <a:lnTo>
                      <a:pt x="0" y="624"/>
                    </a:lnTo>
                    <a:lnTo>
                      <a:pt x="0" y="872"/>
                    </a:lnTo>
                    <a:lnTo>
                      <a:pt x="96" y="1152"/>
                    </a:lnTo>
                    <a:close/>
                  </a:path>
                </a:pathLst>
              </a:custGeom>
              <a:solidFill>
                <a:srgbClr val="00FF00">
                  <a:alpha val="50195"/>
                </a:srgbClr>
              </a:solidFill>
              <a:ln w="9525">
                <a:solidFill>
                  <a:schemeClr val="tx1"/>
                </a:solidFill>
                <a:round/>
                <a:headEnd/>
                <a:tailEnd/>
              </a:ln>
            </p:spPr>
            <p:txBody>
              <a:bodyPr>
                <a:prstTxWarp prst="textNoShape">
                  <a:avLst/>
                </a:prstTxWarp>
              </a:bodyPr>
              <a:lstStyle/>
              <a:p>
                <a:endParaRPr lang="en-US"/>
              </a:p>
            </p:txBody>
          </p:sp>
        </p:grpSp>
      </p:grpSp>
      <p:grpSp>
        <p:nvGrpSpPr>
          <p:cNvPr id="64" name="Group 63"/>
          <p:cNvGrpSpPr/>
          <p:nvPr/>
        </p:nvGrpSpPr>
        <p:grpSpPr>
          <a:xfrm>
            <a:off x="3352800" y="4032358"/>
            <a:ext cx="2359025" cy="1363554"/>
            <a:chOff x="2011363" y="3754438"/>
            <a:chExt cx="2359025" cy="1363554"/>
          </a:xfrm>
        </p:grpSpPr>
        <p:sp>
          <p:nvSpPr>
            <p:cNvPr id="23" name="Text Box 21"/>
            <p:cNvSpPr txBox="1">
              <a:spLocks noChangeArrowheads="1"/>
            </p:cNvSpPr>
            <p:nvPr/>
          </p:nvSpPr>
          <p:spPr bwMode="auto">
            <a:xfrm>
              <a:off x="2536825" y="4751280"/>
              <a:ext cx="957263" cy="366712"/>
            </a:xfrm>
            <a:prstGeom prst="rect">
              <a:avLst/>
            </a:prstGeom>
            <a:noFill/>
            <a:ln w="9525">
              <a:noFill/>
              <a:miter lim="800000"/>
              <a:headEnd/>
              <a:tailEnd/>
            </a:ln>
          </p:spPr>
          <p:txBody>
            <a:bodyPr wrap="square">
              <a:prstTxWarp prst="textNoShape">
                <a:avLst/>
              </a:prstTxWarp>
              <a:spAutoFit/>
            </a:bodyPr>
            <a:lstStyle/>
            <a:p>
              <a:r>
                <a:rPr lang="en-US" dirty="0">
                  <a:solidFill>
                    <a:schemeClr val="tx2">
                      <a:lumMod val="75000"/>
                    </a:schemeClr>
                  </a:solidFill>
                  <a:ea typeface="Arial" pitchFamily="-97" charset="0"/>
                  <a:cs typeface="Arial" pitchFamily="-97" charset="0"/>
                </a:rPr>
                <a:t>change</a:t>
              </a:r>
            </a:p>
          </p:txBody>
        </p:sp>
        <p:sp>
          <p:nvSpPr>
            <p:cNvPr id="24" name="Freeform 22"/>
            <p:cNvSpPr>
              <a:spLocks noChangeAspect="1"/>
            </p:cNvSpPr>
            <p:nvPr/>
          </p:nvSpPr>
          <p:spPr bwMode="auto">
            <a:xfrm>
              <a:off x="2319338" y="3754438"/>
              <a:ext cx="649287" cy="409575"/>
            </a:xfrm>
            <a:custGeom>
              <a:avLst/>
              <a:gdLst>
                <a:gd name="T0" fmla="*/ 0 w 912"/>
                <a:gd name="T1" fmla="*/ 2147483647 h 576"/>
                <a:gd name="T2" fmla="*/ 2147483647 w 912"/>
                <a:gd name="T3" fmla="*/ 2147483647 h 576"/>
                <a:gd name="T4" fmla="*/ 2147483647 w 912"/>
                <a:gd name="T5" fmla="*/ 2147483647 h 576"/>
                <a:gd name="T6" fmla="*/ 2147483647 w 912"/>
                <a:gd name="T7" fmla="*/ 0 h 576"/>
                <a:gd name="T8" fmla="*/ 2147483647 w 912"/>
                <a:gd name="T9" fmla="*/ 0 h 576"/>
                <a:gd name="T10" fmla="*/ 0 w 912"/>
                <a:gd name="T11" fmla="*/ 2147483647 h 576"/>
                <a:gd name="T12" fmla="*/ 0 60000 65536"/>
                <a:gd name="T13" fmla="*/ 0 60000 65536"/>
                <a:gd name="T14" fmla="*/ 0 60000 65536"/>
                <a:gd name="T15" fmla="*/ 0 60000 65536"/>
                <a:gd name="T16" fmla="*/ 0 60000 65536"/>
                <a:gd name="T17" fmla="*/ 0 60000 65536"/>
                <a:gd name="T18" fmla="*/ 0 w 912"/>
                <a:gd name="T19" fmla="*/ 0 h 576"/>
                <a:gd name="T20" fmla="*/ 912 w 91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912" h="576">
                  <a:moveTo>
                    <a:pt x="0" y="384"/>
                  </a:moveTo>
                  <a:lnTo>
                    <a:pt x="384" y="576"/>
                  </a:lnTo>
                  <a:lnTo>
                    <a:pt x="912" y="384"/>
                  </a:lnTo>
                  <a:lnTo>
                    <a:pt x="912" y="0"/>
                  </a:lnTo>
                  <a:lnTo>
                    <a:pt x="384" y="0"/>
                  </a:lnTo>
                  <a:lnTo>
                    <a:pt x="0" y="384"/>
                  </a:lnTo>
                  <a:close/>
                </a:path>
              </a:pathLst>
            </a:custGeom>
            <a:solidFill>
              <a:srgbClr val="CC99FF">
                <a:alpha val="50195"/>
              </a:srgbClr>
            </a:solidFill>
            <a:ln w="9525">
              <a:solidFill>
                <a:schemeClr val="tx1"/>
              </a:solidFill>
              <a:round/>
              <a:headEnd/>
              <a:tailEnd/>
            </a:ln>
          </p:spPr>
          <p:txBody>
            <a:bodyPr>
              <a:prstTxWarp prst="textNoShape">
                <a:avLst/>
              </a:prstTxWarp>
            </a:bodyPr>
            <a:lstStyle/>
            <a:p>
              <a:endParaRPr lang="en-US"/>
            </a:p>
          </p:txBody>
        </p:sp>
        <p:sp>
          <p:nvSpPr>
            <p:cNvPr id="25" name="Freeform 23"/>
            <p:cNvSpPr>
              <a:spLocks noChangeAspect="1"/>
            </p:cNvSpPr>
            <p:nvPr/>
          </p:nvSpPr>
          <p:spPr bwMode="auto">
            <a:xfrm>
              <a:off x="2455863" y="4027488"/>
              <a:ext cx="889000" cy="307975"/>
            </a:xfrm>
            <a:custGeom>
              <a:avLst/>
              <a:gdLst>
                <a:gd name="T0" fmla="*/ 2147483647 w 1248"/>
                <a:gd name="T1" fmla="*/ 0 h 432"/>
                <a:gd name="T2" fmla="*/ 2147483647 w 1248"/>
                <a:gd name="T3" fmla="*/ 2147483647 h 432"/>
                <a:gd name="T4" fmla="*/ 2147483647 w 1248"/>
                <a:gd name="T5" fmla="*/ 2147483647 h 432"/>
                <a:gd name="T6" fmla="*/ 0 w 1248"/>
                <a:gd name="T7" fmla="*/ 2147483647 h 432"/>
                <a:gd name="T8" fmla="*/ 2147483647 w 1248"/>
                <a:gd name="T9" fmla="*/ 2147483647 h 432"/>
                <a:gd name="T10" fmla="*/ 2147483647 w 1248"/>
                <a:gd name="T11" fmla="*/ 0 h 432"/>
                <a:gd name="T12" fmla="*/ 0 60000 65536"/>
                <a:gd name="T13" fmla="*/ 0 60000 65536"/>
                <a:gd name="T14" fmla="*/ 0 60000 65536"/>
                <a:gd name="T15" fmla="*/ 0 60000 65536"/>
                <a:gd name="T16" fmla="*/ 0 60000 65536"/>
                <a:gd name="T17" fmla="*/ 0 60000 65536"/>
                <a:gd name="T18" fmla="*/ 0 w 1248"/>
                <a:gd name="T19" fmla="*/ 0 h 432"/>
                <a:gd name="T20" fmla="*/ 1248 w 124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248" h="432">
                  <a:moveTo>
                    <a:pt x="720" y="0"/>
                  </a:moveTo>
                  <a:lnTo>
                    <a:pt x="1104" y="48"/>
                  </a:lnTo>
                  <a:lnTo>
                    <a:pt x="1248" y="432"/>
                  </a:lnTo>
                  <a:lnTo>
                    <a:pt x="0" y="432"/>
                  </a:lnTo>
                  <a:lnTo>
                    <a:pt x="192" y="192"/>
                  </a:lnTo>
                  <a:lnTo>
                    <a:pt x="720" y="0"/>
                  </a:lnTo>
                  <a:close/>
                </a:path>
              </a:pathLst>
            </a:custGeom>
            <a:solidFill>
              <a:srgbClr val="00B0F0">
                <a:alpha val="50000"/>
              </a:srgbClr>
            </a:solidFill>
            <a:ln w="9525">
              <a:solidFill>
                <a:schemeClr val="tx1"/>
              </a:solidFill>
              <a:round/>
              <a:headEnd/>
              <a:tailEnd/>
            </a:ln>
          </p:spPr>
          <p:txBody>
            <a:bodyPr>
              <a:prstTxWarp prst="textNoShape">
                <a:avLst/>
              </a:prstTxWarp>
            </a:bodyPr>
            <a:lstStyle/>
            <a:p>
              <a:endParaRPr lang="en-US"/>
            </a:p>
          </p:txBody>
        </p:sp>
        <p:sp>
          <p:nvSpPr>
            <p:cNvPr id="26" name="Freeform 24"/>
            <p:cNvSpPr>
              <a:spLocks noChangeAspect="1"/>
            </p:cNvSpPr>
            <p:nvPr/>
          </p:nvSpPr>
          <p:spPr bwMode="auto">
            <a:xfrm>
              <a:off x="2455863" y="4335463"/>
              <a:ext cx="889000" cy="273050"/>
            </a:xfrm>
            <a:custGeom>
              <a:avLst/>
              <a:gdLst>
                <a:gd name="T0" fmla="*/ 0 w 1248"/>
                <a:gd name="T1" fmla="*/ 0 h 384"/>
                <a:gd name="T2" fmla="*/ 2147483647 w 1248"/>
                <a:gd name="T3" fmla="*/ 2147483647 h 384"/>
                <a:gd name="T4" fmla="*/ 2147483647 w 1248"/>
                <a:gd name="T5" fmla="*/ 2147483647 h 384"/>
                <a:gd name="T6" fmla="*/ 2147483647 w 1248"/>
                <a:gd name="T7" fmla="*/ 0 h 384"/>
                <a:gd name="T8" fmla="*/ 0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0"/>
                  </a:moveTo>
                  <a:lnTo>
                    <a:pt x="288" y="384"/>
                  </a:lnTo>
                  <a:lnTo>
                    <a:pt x="1056" y="384"/>
                  </a:lnTo>
                  <a:lnTo>
                    <a:pt x="1248" y="0"/>
                  </a:lnTo>
                  <a:lnTo>
                    <a:pt x="0" y="0"/>
                  </a:lnTo>
                  <a:close/>
                </a:path>
              </a:pathLst>
            </a:custGeom>
            <a:solidFill>
              <a:srgbClr val="00B0F0">
                <a:alpha val="50000"/>
              </a:srgbClr>
            </a:solidFill>
            <a:ln w="9525">
              <a:solidFill>
                <a:schemeClr val="tx1"/>
              </a:solidFill>
              <a:round/>
              <a:headEnd/>
              <a:tailEnd/>
            </a:ln>
          </p:spPr>
          <p:txBody>
            <a:bodyPr>
              <a:prstTxWarp prst="textNoShape">
                <a:avLst/>
              </a:prstTxWarp>
            </a:bodyPr>
            <a:lstStyle/>
            <a:p>
              <a:endParaRPr lang="en-US"/>
            </a:p>
          </p:txBody>
        </p:sp>
        <p:grpSp>
          <p:nvGrpSpPr>
            <p:cNvPr id="27" name="Group 25"/>
            <p:cNvGrpSpPr>
              <a:grpSpLocks noChangeAspect="1"/>
            </p:cNvGrpSpPr>
            <p:nvPr/>
          </p:nvGrpSpPr>
          <p:grpSpPr bwMode="auto">
            <a:xfrm>
              <a:off x="2011363" y="4027488"/>
              <a:ext cx="649287" cy="752475"/>
              <a:chOff x="624" y="1584"/>
              <a:chExt cx="912" cy="1056"/>
            </a:xfrm>
          </p:grpSpPr>
          <p:sp>
            <p:nvSpPr>
              <p:cNvPr id="28" name="Freeform 26"/>
              <p:cNvSpPr>
                <a:spLocks noChangeAspect="1"/>
              </p:cNvSpPr>
              <p:nvPr/>
            </p:nvSpPr>
            <p:spPr bwMode="auto">
              <a:xfrm>
                <a:off x="624" y="2016"/>
                <a:ext cx="912" cy="624"/>
              </a:xfrm>
              <a:custGeom>
                <a:avLst/>
                <a:gdLst>
                  <a:gd name="T0" fmla="*/ 912 w 912"/>
                  <a:gd name="T1" fmla="*/ 384 h 624"/>
                  <a:gd name="T2" fmla="*/ 720 w 912"/>
                  <a:gd name="T3" fmla="*/ 624 h 624"/>
                  <a:gd name="T4" fmla="*/ 0 w 912"/>
                  <a:gd name="T5" fmla="*/ 624 h 624"/>
                  <a:gd name="T6" fmla="*/ 0 w 912"/>
                  <a:gd name="T7" fmla="*/ 0 h 624"/>
                  <a:gd name="T8" fmla="*/ 624 w 912"/>
                  <a:gd name="T9" fmla="*/ 0 h 624"/>
                  <a:gd name="T10" fmla="*/ 912 w 912"/>
                  <a:gd name="T11" fmla="*/ 384 h 624"/>
                  <a:gd name="T12" fmla="*/ 0 60000 65536"/>
                  <a:gd name="T13" fmla="*/ 0 60000 65536"/>
                  <a:gd name="T14" fmla="*/ 0 60000 65536"/>
                  <a:gd name="T15" fmla="*/ 0 60000 65536"/>
                  <a:gd name="T16" fmla="*/ 0 60000 65536"/>
                  <a:gd name="T17" fmla="*/ 0 60000 65536"/>
                  <a:gd name="T18" fmla="*/ 0 w 912"/>
                  <a:gd name="T19" fmla="*/ 0 h 624"/>
                  <a:gd name="T20" fmla="*/ 912 w 91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912" h="624">
                    <a:moveTo>
                      <a:pt x="912" y="384"/>
                    </a:moveTo>
                    <a:lnTo>
                      <a:pt x="720" y="624"/>
                    </a:lnTo>
                    <a:lnTo>
                      <a:pt x="0" y="624"/>
                    </a:lnTo>
                    <a:lnTo>
                      <a:pt x="0" y="0"/>
                    </a:lnTo>
                    <a:lnTo>
                      <a:pt x="624" y="0"/>
                    </a:lnTo>
                    <a:lnTo>
                      <a:pt x="912" y="384"/>
                    </a:lnTo>
                    <a:close/>
                  </a:path>
                </a:pathLst>
              </a:custGeom>
              <a:solidFill>
                <a:srgbClr val="0000FF">
                  <a:alpha val="50195"/>
                </a:srgbClr>
              </a:solidFill>
              <a:ln w="9525">
                <a:solidFill>
                  <a:schemeClr val="tx1"/>
                </a:solidFill>
                <a:round/>
                <a:headEnd/>
                <a:tailEnd/>
              </a:ln>
            </p:spPr>
            <p:txBody>
              <a:bodyPr>
                <a:prstTxWarp prst="textNoShape">
                  <a:avLst/>
                </a:prstTxWarp>
              </a:bodyPr>
              <a:lstStyle/>
              <a:p>
                <a:endParaRPr lang="en-US"/>
              </a:p>
            </p:txBody>
          </p:sp>
          <p:sp>
            <p:nvSpPr>
              <p:cNvPr id="29" name="Freeform 27"/>
              <p:cNvSpPr>
                <a:spLocks noChangeAspect="1"/>
              </p:cNvSpPr>
              <p:nvPr/>
            </p:nvSpPr>
            <p:spPr bwMode="auto">
              <a:xfrm>
                <a:off x="624" y="1584"/>
                <a:ext cx="816" cy="432"/>
              </a:xfrm>
              <a:custGeom>
                <a:avLst/>
                <a:gdLst>
                  <a:gd name="T0" fmla="*/ 0 w 816"/>
                  <a:gd name="T1" fmla="*/ 432 h 432"/>
                  <a:gd name="T2" fmla="*/ 432 w 816"/>
                  <a:gd name="T3" fmla="*/ 0 h 432"/>
                  <a:gd name="T4" fmla="*/ 816 w 816"/>
                  <a:gd name="T5" fmla="*/ 192 h 432"/>
                  <a:gd name="T6" fmla="*/ 624 w 816"/>
                  <a:gd name="T7" fmla="*/ 432 h 432"/>
                  <a:gd name="T8" fmla="*/ 0 w 816"/>
                  <a:gd name="T9" fmla="*/ 432 h 432"/>
                  <a:gd name="T10" fmla="*/ 0 60000 65536"/>
                  <a:gd name="T11" fmla="*/ 0 60000 65536"/>
                  <a:gd name="T12" fmla="*/ 0 60000 65536"/>
                  <a:gd name="T13" fmla="*/ 0 60000 65536"/>
                  <a:gd name="T14" fmla="*/ 0 60000 65536"/>
                  <a:gd name="T15" fmla="*/ 0 w 816"/>
                  <a:gd name="T16" fmla="*/ 0 h 432"/>
                  <a:gd name="T17" fmla="*/ 816 w 816"/>
                  <a:gd name="T18" fmla="*/ 432 h 432"/>
                </a:gdLst>
                <a:ahLst/>
                <a:cxnLst>
                  <a:cxn ang="T10">
                    <a:pos x="T0" y="T1"/>
                  </a:cxn>
                  <a:cxn ang="T11">
                    <a:pos x="T2" y="T3"/>
                  </a:cxn>
                  <a:cxn ang="T12">
                    <a:pos x="T4" y="T5"/>
                  </a:cxn>
                  <a:cxn ang="T13">
                    <a:pos x="T6" y="T7"/>
                  </a:cxn>
                  <a:cxn ang="T14">
                    <a:pos x="T8" y="T9"/>
                  </a:cxn>
                </a:cxnLst>
                <a:rect l="T15" t="T16" r="T17" b="T18"/>
                <a:pathLst>
                  <a:path w="816" h="432">
                    <a:moveTo>
                      <a:pt x="0" y="432"/>
                    </a:moveTo>
                    <a:lnTo>
                      <a:pt x="432" y="0"/>
                    </a:lnTo>
                    <a:lnTo>
                      <a:pt x="816" y="192"/>
                    </a:lnTo>
                    <a:lnTo>
                      <a:pt x="624" y="432"/>
                    </a:lnTo>
                    <a:lnTo>
                      <a:pt x="0" y="432"/>
                    </a:lnTo>
                    <a:close/>
                  </a:path>
                </a:pathLst>
              </a:custGeom>
              <a:solidFill>
                <a:srgbClr val="0000FF">
                  <a:alpha val="50195"/>
                </a:srgbClr>
              </a:solidFill>
              <a:ln w="9525">
                <a:solidFill>
                  <a:schemeClr val="tx1"/>
                </a:solidFill>
                <a:round/>
                <a:headEnd/>
                <a:tailEnd/>
              </a:ln>
            </p:spPr>
            <p:txBody>
              <a:bodyPr>
                <a:prstTxWarp prst="textNoShape">
                  <a:avLst/>
                </a:prstTxWarp>
              </a:bodyPr>
              <a:lstStyle/>
              <a:p>
                <a:endParaRPr lang="en-US"/>
              </a:p>
            </p:txBody>
          </p:sp>
        </p:grpSp>
        <p:grpSp>
          <p:nvGrpSpPr>
            <p:cNvPr id="30" name="Group 28"/>
            <p:cNvGrpSpPr>
              <a:grpSpLocks noChangeAspect="1"/>
            </p:cNvGrpSpPr>
            <p:nvPr/>
          </p:nvGrpSpPr>
          <p:grpSpPr bwMode="auto">
            <a:xfrm>
              <a:off x="3208338" y="4027488"/>
              <a:ext cx="785812" cy="752475"/>
              <a:chOff x="2304" y="1584"/>
              <a:chExt cx="1104" cy="1056"/>
            </a:xfrm>
          </p:grpSpPr>
          <p:sp>
            <p:nvSpPr>
              <p:cNvPr id="31" name="Freeform 29"/>
              <p:cNvSpPr>
                <a:spLocks noChangeAspect="1"/>
              </p:cNvSpPr>
              <p:nvPr/>
            </p:nvSpPr>
            <p:spPr bwMode="auto">
              <a:xfrm>
                <a:off x="2304" y="2016"/>
                <a:ext cx="816" cy="624"/>
              </a:xfrm>
              <a:custGeom>
                <a:avLst/>
                <a:gdLst>
                  <a:gd name="T0" fmla="*/ 0 w 816"/>
                  <a:gd name="T1" fmla="*/ 384 h 624"/>
                  <a:gd name="T2" fmla="*/ 528 w 816"/>
                  <a:gd name="T3" fmla="*/ 624 h 624"/>
                  <a:gd name="T4" fmla="*/ 816 w 816"/>
                  <a:gd name="T5" fmla="*/ 624 h 624"/>
                  <a:gd name="T6" fmla="*/ 816 w 816"/>
                  <a:gd name="T7" fmla="*/ 0 h 624"/>
                  <a:gd name="T8" fmla="*/ 192 w 816"/>
                  <a:gd name="T9" fmla="*/ 0 h 624"/>
                  <a:gd name="T10" fmla="*/ 0 w 816"/>
                  <a:gd name="T11" fmla="*/ 384 h 624"/>
                  <a:gd name="T12" fmla="*/ 0 60000 65536"/>
                  <a:gd name="T13" fmla="*/ 0 60000 65536"/>
                  <a:gd name="T14" fmla="*/ 0 60000 65536"/>
                  <a:gd name="T15" fmla="*/ 0 60000 65536"/>
                  <a:gd name="T16" fmla="*/ 0 60000 65536"/>
                  <a:gd name="T17" fmla="*/ 0 60000 65536"/>
                  <a:gd name="T18" fmla="*/ 0 w 816"/>
                  <a:gd name="T19" fmla="*/ 0 h 624"/>
                  <a:gd name="T20" fmla="*/ 816 w 816"/>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816" h="624">
                    <a:moveTo>
                      <a:pt x="0" y="384"/>
                    </a:moveTo>
                    <a:lnTo>
                      <a:pt x="528" y="624"/>
                    </a:lnTo>
                    <a:lnTo>
                      <a:pt x="816" y="624"/>
                    </a:lnTo>
                    <a:lnTo>
                      <a:pt x="816" y="0"/>
                    </a:lnTo>
                    <a:lnTo>
                      <a:pt x="192" y="0"/>
                    </a:lnTo>
                    <a:lnTo>
                      <a:pt x="0" y="384"/>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sp>
            <p:nvSpPr>
              <p:cNvPr id="32" name="Freeform 30"/>
              <p:cNvSpPr>
                <a:spLocks noChangeAspect="1"/>
              </p:cNvSpPr>
              <p:nvPr/>
            </p:nvSpPr>
            <p:spPr bwMode="auto">
              <a:xfrm>
                <a:off x="3120" y="1824"/>
                <a:ext cx="288" cy="816"/>
              </a:xfrm>
              <a:custGeom>
                <a:avLst/>
                <a:gdLst>
                  <a:gd name="T0" fmla="*/ 288 w 288"/>
                  <a:gd name="T1" fmla="*/ 528 h 816"/>
                  <a:gd name="T2" fmla="*/ 192 w 288"/>
                  <a:gd name="T3" fmla="*/ 240 h 816"/>
                  <a:gd name="T4" fmla="*/ 192 w 288"/>
                  <a:gd name="T5" fmla="*/ 0 h 816"/>
                  <a:gd name="T6" fmla="*/ 0 w 288"/>
                  <a:gd name="T7" fmla="*/ 192 h 816"/>
                  <a:gd name="T8" fmla="*/ 0 w 288"/>
                  <a:gd name="T9" fmla="*/ 816 h 816"/>
                  <a:gd name="T10" fmla="*/ 288 w 288"/>
                  <a:gd name="T11" fmla="*/ 528 h 816"/>
                  <a:gd name="T12" fmla="*/ 0 60000 65536"/>
                  <a:gd name="T13" fmla="*/ 0 60000 65536"/>
                  <a:gd name="T14" fmla="*/ 0 60000 65536"/>
                  <a:gd name="T15" fmla="*/ 0 60000 65536"/>
                  <a:gd name="T16" fmla="*/ 0 60000 65536"/>
                  <a:gd name="T17" fmla="*/ 0 60000 65536"/>
                  <a:gd name="T18" fmla="*/ 0 w 288"/>
                  <a:gd name="T19" fmla="*/ 0 h 816"/>
                  <a:gd name="T20" fmla="*/ 288 w 288"/>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288" h="816">
                    <a:moveTo>
                      <a:pt x="288" y="528"/>
                    </a:moveTo>
                    <a:lnTo>
                      <a:pt x="192" y="240"/>
                    </a:lnTo>
                    <a:lnTo>
                      <a:pt x="192" y="0"/>
                    </a:lnTo>
                    <a:lnTo>
                      <a:pt x="0" y="192"/>
                    </a:lnTo>
                    <a:lnTo>
                      <a:pt x="0" y="816"/>
                    </a:lnTo>
                    <a:lnTo>
                      <a:pt x="288" y="528"/>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sp>
            <p:nvSpPr>
              <p:cNvPr id="33" name="Freeform 31"/>
              <p:cNvSpPr>
                <a:spLocks noChangeAspect="1"/>
              </p:cNvSpPr>
              <p:nvPr/>
            </p:nvSpPr>
            <p:spPr bwMode="auto">
              <a:xfrm>
                <a:off x="2352" y="1584"/>
                <a:ext cx="960" cy="432"/>
              </a:xfrm>
              <a:custGeom>
                <a:avLst/>
                <a:gdLst>
                  <a:gd name="T0" fmla="*/ 0 w 960"/>
                  <a:gd name="T1" fmla="*/ 48 h 432"/>
                  <a:gd name="T2" fmla="*/ 384 w 960"/>
                  <a:gd name="T3" fmla="*/ 0 h 432"/>
                  <a:gd name="T4" fmla="*/ 960 w 960"/>
                  <a:gd name="T5" fmla="*/ 240 h 432"/>
                  <a:gd name="T6" fmla="*/ 768 w 960"/>
                  <a:gd name="T7" fmla="*/ 432 h 432"/>
                  <a:gd name="T8" fmla="*/ 144 w 960"/>
                  <a:gd name="T9" fmla="*/ 432 h 432"/>
                  <a:gd name="T10" fmla="*/ 0 w 960"/>
                  <a:gd name="T11" fmla="*/ 48 h 432"/>
                  <a:gd name="T12" fmla="*/ 0 60000 65536"/>
                  <a:gd name="T13" fmla="*/ 0 60000 65536"/>
                  <a:gd name="T14" fmla="*/ 0 60000 65536"/>
                  <a:gd name="T15" fmla="*/ 0 60000 65536"/>
                  <a:gd name="T16" fmla="*/ 0 60000 65536"/>
                  <a:gd name="T17" fmla="*/ 0 60000 65536"/>
                  <a:gd name="T18" fmla="*/ 0 w 960"/>
                  <a:gd name="T19" fmla="*/ 0 h 432"/>
                  <a:gd name="T20" fmla="*/ 960 w 96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960" h="432">
                    <a:moveTo>
                      <a:pt x="0" y="48"/>
                    </a:moveTo>
                    <a:lnTo>
                      <a:pt x="384" y="0"/>
                    </a:lnTo>
                    <a:lnTo>
                      <a:pt x="960" y="240"/>
                    </a:lnTo>
                    <a:lnTo>
                      <a:pt x="768" y="432"/>
                    </a:lnTo>
                    <a:lnTo>
                      <a:pt x="144" y="432"/>
                    </a:lnTo>
                    <a:lnTo>
                      <a:pt x="0" y="48"/>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grpSp>
        <p:sp>
          <p:nvSpPr>
            <p:cNvPr id="34" name="Freeform 32"/>
            <p:cNvSpPr>
              <a:spLocks noChangeAspect="1"/>
            </p:cNvSpPr>
            <p:nvPr/>
          </p:nvSpPr>
          <p:spPr bwMode="auto">
            <a:xfrm>
              <a:off x="2968625" y="3754438"/>
              <a:ext cx="785813" cy="307975"/>
            </a:xfrm>
            <a:custGeom>
              <a:avLst/>
              <a:gdLst>
                <a:gd name="T0" fmla="*/ 2147483647 w 1104"/>
                <a:gd name="T1" fmla="*/ 2147483647 h 432"/>
                <a:gd name="T2" fmla="*/ 2147483647 w 1104"/>
                <a:gd name="T3" fmla="*/ 0 h 432"/>
                <a:gd name="T4" fmla="*/ 0 w 1104"/>
                <a:gd name="T5" fmla="*/ 0 h 432"/>
                <a:gd name="T6" fmla="*/ 0 w 1104"/>
                <a:gd name="T7" fmla="*/ 2147483647 h 432"/>
                <a:gd name="T8" fmla="*/ 2147483647 w 1104"/>
                <a:gd name="T9" fmla="*/ 2147483647 h 432"/>
                <a:gd name="T10" fmla="*/ 2147483647 w 1104"/>
                <a:gd name="T11" fmla="*/ 2147483647 h 432"/>
                <a:gd name="T12" fmla="*/ 0 60000 65536"/>
                <a:gd name="T13" fmla="*/ 0 60000 65536"/>
                <a:gd name="T14" fmla="*/ 0 60000 65536"/>
                <a:gd name="T15" fmla="*/ 0 60000 65536"/>
                <a:gd name="T16" fmla="*/ 0 60000 65536"/>
                <a:gd name="T17" fmla="*/ 0 60000 65536"/>
                <a:gd name="T18" fmla="*/ 0 w 1104"/>
                <a:gd name="T19" fmla="*/ 0 h 432"/>
                <a:gd name="T20" fmla="*/ 1104 w 1104"/>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104" h="432">
                  <a:moveTo>
                    <a:pt x="768" y="384"/>
                  </a:moveTo>
                  <a:lnTo>
                    <a:pt x="1104" y="0"/>
                  </a:lnTo>
                  <a:lnTo>
                    <a:pt x="0" y="0"/>
                  </a:lnTo>
                  <a:lnTo>
                    <a:pt x="0" y="384"/>
                  </a:lnTo>
                  <a:lnTo>
                    <a:pt x="384" y="432"/>
                  </a:lnTo>
                  <a:lnTo>
                    <a:pt x="768" y="384"/>
                  </a:lnTo>
                  <a:close/>
                </a:path>
              </a:pathLst>
            </a:custGeom>
            <a:solidFill>
              <a:srgbClr val="008000">
                <a:alpha val="50195"/>
              </a:srgbClr>
            </a:solidFill>
            <a:ln w="9525">
              <a:solidFill>
                <a:schemeClr val="tx1"/>
              </a:solidFill>
              <a:round/>
              <a:headEnd/>
              <a:tailEnd/>
            </a:ln>
          </p:spPr>
          <p:txBody>
            <a:bodyPr>
              <a:prstTxWarp prst="textNoShape">
                <a:avLst/>
              </a:prstTxWarp>
            </a:bodyPr>
            <a:lstStyle/>
            <a:p>
              <a:endParaRPr lang="en-US"/>
            </a:p>
          </p:txBody>
        </p:sp>
        <p:sp>
          <p:nvSpPr>
            <p:cNvPr id="35" name="Freeform 33"/>
            <p:cNvSpPr>
              <a:spLocks noChangeAspect="1"/>
            </p:cNvSpPr>
            <p:nvPr/>
          </p:nvSpPr>
          <p:spPr bwMode="auto">
            <a:xfrm>
              <a:off x="2524125" y="4608513"/>
              <a:ext cx="1060450" cy="171450"/>
            </a:xfrm>
            <a:custGeom>
              <a:avLst/>
              <a:gdLst>
                <a:gd name="T0" fmla="*/ 0 w 1488"/>
                <a:gd name="T1" fmla="*/ 2147483647 h 240"/>
                <a:gd name="T2" fmla="*/ 2147483647 w 1488"/>
                <a:gd name="T3" fmla="*/ 2147483647 h 240"/>
                <a:gd name="T4" fmla="*/ 2147483647 w 1488"/>
                <a:gd name="T5" fmla="*/ 0 h 240"/>
                <a:gd name="T6" fmla="*/ 2147483647 w 1488"/>
                <a:gd name="T7" fmla="*/ 0 h 240"/>
                <a:gd name="T8" fmla="*/ 0 w 1488"/>
                <a:gd name="T9" fmla="*/ 2147483647 h 240"/>
                <a:gd name="T10" fmla="*/ 0 60000 65536"/>
                <a:gd name="T11" fmla="*/ 0 60000 65536"/>
                <a:gd name="T12" fmla="*/ 0 60000 65536"/>
                <a:gd name="T13" fmla="*/ 0 60000 65536"/>
                <a:gd name="T14" fmla="*/ 0 60000 65536"/>
                <a:gd name="T15" fmla="*/ 0 w 1488"/>
                <a:gd name="T16" fmla="*/ 0 h 240"/>
                <a:gd name="T17" fmla="*/ 1488 w 1488"/>
                <a:gd name="T18" fmla="*/ 240 h 240"/>
              </a:gdLst>
              <a:ahLst/>
              <a:cxnLst>
                <a:cxn ang="T10">
                  <a:pos x="T0" y="T1"/>
                </a:cxn>
                <a:cxn ang="T11">
                  <a:pos x="T2" y="T3"/>
                </a:cxn>
                <a:cxn ang="T12">
                  <a:pos x="T4" y="T5"/>
                </a:cxn>
                <a:cxn ang="T13">
                  <a:pos x="T6" y="T7"/>
                </a:cxn>
                <a:cxn ang="T14">
                  <a:pos x="T8" y="T9"/>
                </a:cxn>
              </a:cxnLst>
              <a:rect l="T15" t="T16" r="T17" b="T18"/>
              <a:pathLst>
                <a:path w="1488" h="240">
                  <a:moveTo>
                    <a:pt x="0" y="240"/>
                  </a:moveTo>
                  <a:lnTo>
                    <a:pt x="1488" y="240"/>
                  </a:lnTo>
                  <a:lnTo>
                    <a:pt x="960" y="0"/>
                  </a:lnTo>
                  <a:lnTo>
                    <a:pt x="192" y="0"/>
                  </a:lnTo>
                  <a:lnTo>
                    <a:pt x="0" y="240"/>
                  </a:lnTo>
                  <a:close/>
                </a:path>
              </a:pathLst>
            </a:custGeom>
            <a:solidFill>
              <a:schemeClr val="folHlink">
                <a:alpha val="50195"/>
              </a:schemeClr>
            </a:solidFill>
            <a:ln w="9525">
              <a:solidFill>
                <a:schemeClr val="tx1"/>
              </a:solidFill>
              <a:round/>
              <a:headEnd/>
              <a:tailEnd/>
            </a:ln>
          </p:spPr>
          <p:txBody>
            <a:bodyPr>
              <a:prstTxWarp prst="textNoShape">
                <a:avLst/>
              </a:prstTxWarp>
            </a:bodyPr>
            <a:lstStyle/>
            <a:p>
              <a:endParaRPr lang="en-US"/>
            </a:p>
          </p:txBody>
        </p:sp>
        <p:grpSp>
          <p:nvGrpSpPr>
            <p:cNvPr id="36" name="Group 34"/>
            <p:cNvGrpSpPr>
              <a:grpSpLocks noChangeAspect="1"/>
            </p:cNvGrpSpPr>
            <p:nvPr/>
          </p:nvGrpSpPr>
          <p:grpSpPr bwMode="auto">
            <a:xfrm>
              <a:off x="3516313" y="3754438"/>
              <a:ext cx="854075" cy="820737"/>
              <a:chOff x="2736" y="1200"/>
              <a:chExt cx="1200" cy="1152"/>
            </a:xfrm>
          </p:grpSpPr>
          <p:sp>
            <p:nvSpPr>
              <p:cNvPr id="37" name="Freeform 35"/>
              <p:cNvSpPr>
                <a:spLocks noChangeAspect="1"/>
              </p:cNvSpPr>
              <p:nvPr/>
            </p:nvSpPr>
            <p:spPr bwMode="auto">
              <a:xfrm>
                <a:off x="2736" y="1200"/>
                <a:ext cx="1200" cy="624"/>
              </a:xfrm>
              <a:custGeom>
                <a:avLst/>
                <a:gdLst>
                  <a:gd name="T0" fmla="*/ 0 w 1200"/>
                  <a:gd name="T1" fmla="*/ 384 h 624"/>
                  <a:gd name="T2" fmla="*/ 336 w 1200"/>
                  <a:gd name="T3" fmla="*/ 0 h 624"/>
                  <a:gd name="T4" fmla="*/ 1200 w 1200"/>
                  <a:gd name="T5" fmla="*/ 0 h 624"/>
                  <a:gd name="T6" fmla="*/ 576 w 1200"/>
                  <a:gd name="T7" fmla="*/ 624 h 624"/>
                  <a:gd name="T8" fmla="*/ 0 w 1200"/>
                  <a:gd name="T9" fmla="*/ 384 h 624"/>
                  <a:gd name="T10" fmla="*/ 0 60000 65536"/>
                  <a:gd name="T11" fmla="*/ 0 60000 65536"/>
                  <a:gd name="T12" fmla="*/ 0 60000 65536"/>
                  <a:gd name="T13" fmla="*/ 0 60000 65536"/>
                  <a:gd name="T14" fmla="*/ 0 60000 65536"/>
                  <a:gd name="T15" fmla="*/ 0 w 1200"/>
                  <a:gd name="T16" fmla="*/ 0 h 624"/>
                  <a:gd name="T17" fmla="*/ 1200 w 1200"/>
                  <a:gd name="T18" fmla="*/ 624 h 624"/>
                </a:gdLst>
                <a:ahLst/>
                <a:cxnLst>
                  <a:cxn ang="T10">
                    <a:pos x="T0" y="T1"/>
                  </a:cxn>
                  <a:cxn ang="T11">
                    <a:pos x="T2" y="T3"/>
                  </a:cxn>
                  <a:cxn ang="T12">
                    <a:pos x="T4" y="T5"/>
                  </a:cxn>
                  <a:cxn ang="T13">
                    <a:pos x="T6" y="T7"/>
                  </a:cxn>
                  <a:cxn ang="T14">
                    <a:pos x="T8" y="T9"/>
                  </a:cxn>
                </a:cxnLst>
                <a:rect l="T15" t="T16" r="T17" b="T18"/>
                <a:pathLst>
                  <a:path w="1200" h="624">
                    <a:moveTo>
                      <a:pt x="0" y="384"/>
                    </a:moveTo>
                    <a:lnTo>
                      <a:pt x="336" y="0"/>
                    </a:lnTo>
                    <a:lnTo>
                      <a:pt x="1200" y="0"/>
                    </a:lnTo>
                    <a:lnTo>
                      <a:pt x="576" y="624"/>
                    </a:lnTo>
                    <a:lnTo>
                      <a:pt x="0" y="384"/>
                    </a:lnTo>
                    <a:close/>
                  </a:path>
                </a:pathLst>
              </a:custGeom>
              <a:solidFill>
                <a:srgbClr val="00FF00">
                  <a:alpha val="50195"/>
                </a:srgbClr>
              </a:solidFill>
              <a:ln w="9525">
                <a:solidFill>
                  <a:schemeClr val="tx1"/>
                </a:solidFill>
                <a:round/>
                <a:headEnd/>
                <a:tailEnd/>
              </a:ln>
            </p:spPr>
            <p:txBody>
              <a:bodyPr>
                <a:prstTxWarp prst="textNoShape">
                  <a:avLst/>
                </a:prstTxWarp>
              </a:bodyPr>
              <a:lstStyle/>
              <a:p>
                <a:endParaRPr lang="en-US"/>
              </a:p>
            </p:txBody>
          </p:sp>
          <p:sp>
            <p:nvSpPr>
              <p:cNvPr id="38" name="Freeform 36"/>
              <p:cNvSpPr>
                <a:spLocks noChangeAspect="1"/>
              </p:cNvSpPr>
              <p:nvPr/>
            </p:nvSpPr>
            <p:spPr bwMode="auto">
              <a:xfrm>
                <a:off x="3312" y="1200"/>
                <a:ext cx="624" cy="1152"/>
              </a:xfrm>
              <a:custGeom>
                <a:avLst/>
                <a:gdLst>
                  <a:gd name="T0" fmla="*/ 96 w 624"/>
                  <a:gd name="T1" fmla="*/ 1152 h 1152"/>
                  <a:gd name="T2" fmla="*/ 624 w 624"/>
                  <a:gd name="T3" fmla="*/ 624 h 1152"/>
                  <a:gd name="T4" fmla="*/ 624 w 624"/>
                  <a:gd name="T5" fmla="*/ 0 h 1152"/>
                  <a:gd name="T6" fmla="*/ 0 w 624"/>
                  <a:gd name="T7" fmla="*/ 624 h 1152"/>
                  <a:gd name="T8" fmla="*/ 0 w 624"/>
                  <a:gd name="T9" fmla="*/ 872 h 1152"/>
                  <a:gd name="T10" fmla="*/ 96 w 624"/>
                  <a:gd name="T11" fmla="*/ 1152 h 1152"/>
                  <a:gd name="T12" fmla="*/ 0 60000 65536"/>
                  <a:gd name="T13" fmla="*/ 0 60000 65536"/>
                  <a:gd name="T14" fmla="*/ 0 60000 65536"/>
                  <a:gd name="T15" fmla="*/ 0 60000 65536"/>
                  <a:gd name="T16" fmla="*/ 0 60000 65536"/>
                  <a:gd name="T17" fmla="*/ 0 60000 65536"/>
                  <a:gd name="T18" fmla="*/ 0 w 624"/>
                  <a:gd name="T19" fmla="*/ 0 h 1152"/>
                  <a:gd name="T20" fmla="*/ 624 w 624"/>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624" h="1152">
                    <a:moveTo>
                      <a:pt x="96" y="1152"/>
                    </a:moveTo>
                    <a:lnTo>
                      <a:pt x="624" y="624"/>
                    </a:lnTo>
                    <a:lnTo>
                      <a:pt x="624" y="0"/>
                    </a:lnTo>
                    <a:lnTo>
                      <a:pt x="0" y="624"/>
                    </a:lnTo>
                    <a:lnTo>
                      <a:pt x="0" y="872"/>
                    </a:lnTo>
                    <a:lnTo>
                      <a:pt x="96" y="1152"/>
                    </a:lnTo>
                    <a:close/>
                  </a:path>
                </a:pathLst>
              </a:custGeom>
              <a:solidFill>
                <a:srgbClr val="00FF00">
                  <a:alpha val="50195"/>
                </a:srgbClr>
              </a:solidFill>
              <a:ln w="9525">
                <a:solidFill>
                  <a:schemeClr val="tx1"/>
                </a:solidFill>
                <a:round/>
                <a:headEnd/>
                <a:tailEnd/>
              </a:ln>
            </p:spPr>
            <p:txBody>
              <a:bodyPr>
                <a:prstTxWarp prst="textNoShape">
                  <a:avLst/>
                </a:prstTxWarp>
              </a:bodyPr>
              <a:lstStyle/>
              <a:p>
                <a:endParaRPr lang="en-US"/>
              </a:p>
            </p:txBody>
          </p:sp>
        </p:grpSp>
        <p:sp>
          <p:nvSpPr>
            <p:cNvPr id="40" name="Line 37"/>
            <p:cNvSpPr>
              <a:spLocks noChangeShapeType="1"/>
            </p:cNvSpPr>
            <p:nvPr/>
          </p:nvSpPr>
          <p:spPr bwMode="auto">
            <a:xfrm>
              <a:off x="2795588" y="3925888"/>
              <a:ext cx="123825" cy="292100"/>
            </a:xfrm>
            <a:prstGeom prst="line">
              <a:avLst/>
            </a:prstGeom>
            <a:noFill/>
            <a:ln w="38100">
              <a:solidFill>
                <a:srgbClr val="FF0000"/>
              </a:solidFill>
              <a:round/>
              <a:headEnd/>
              <a:tailEnd type="triangle" w="med" len="sm"/>
            </a:ln>
          </p:spPr>
          <p:txBody>
            <a:bodyPr>
              <a:prstTxWarp prst="textNoShape">
                <a:avLst/>
              </a:prstTxWarp>
            </a:bodyPr>
            <a:lstStyle/>
            <a:p>
              <a:endParaRPr lang="en-US"/>
            </a:p>
          </p:txBody>
        </p:sp>
      </p:grpSp>
      <p:sp>
        <p:nvSpPr>
          <p:cNvPr id="58" name="TextBox 57"/>
          <p:cNvSpPr txBox="1"/>
          <p:nvPr/>
        </p:nvSpPr>
        <p:spPr>
          <a:xfrm>
            <a:off x="0" y="5845314"/>
            <a:ext cx="9144000" cy="1015663"/>
          </a:xfrm>
          <a:prstGeom prst="rect">
            <a:avLst/>
          </a:prstGeom>
          <a:noFill/>
        </p:spPr>
        <p:txBody>
          <a:bodyPr wrap="square" rtlCol="0">
            <a:spAutoFit/>
          </a:bodyPr>
          <a:lstStyle/>
          <a:p>
            <a:pPr algn="ctr"/>
            <a:r>
              <a:rPr lang="en-US" sz="2000" b="1" i="1" dirty="0" smtClean="0">
                <a:solidFill>
                  <a:schemeClr val="tx2">
                    <a:lumMod val="75000"/>
                  </a:schemeClr>
                </a:solidFill>
              </a:rPr>
              <a:t>Similar to feature packing, orientation placement and rearrangement follows a Monte Carlo process while attempting to match both the ODF and MDF</a:t>
            </a:r>
          </a:p>
          <a:p>
            <a:pPr algn="ctr"/>
            <a:r>
              <a:rPr lang="en-US" sz="2000" b="1" i="1" dirty="0" smtClean="0">
                <a:solidFill>
                  <a:schemeClr val="tx2">
                    <a:lumMod val="75000"/>
                  </a:schemeClr>
                </a:solidFill>
              </a:rPr>
              <a:t>- GBCDs have only been matched for random structures with a coherent </a:t>
            </a:r>
            <a:r>
              <a:rPr lang="el-GR" sz="2000" b="1" i="1" dirty="0" smtClean="0">
                <a:solidFill>
                  <a:schemeClr val="tx2">
                    <a:lumMod val="75000"/>
                  </a:schemeClr>
                </a:solidFill>
                <a:latin typeface="Times New Roman"/>
                <a:cs typeface="Times New Roman"/>
              </a:rPr>
              <a:t>Σ</a:t>
            </a:r>
            <a:r>
              <a:rPr lang="en-US" sz="2000" b="1" i="1" dirty="0" smtClean="0">
                <a:solidFill>
                  <a:schemeClr val="tx2">
                    <a:lumMod val="75000"/>
                  </a:schemeClr>
                </a:solidFill>
              </a:rPr>
              <a:t>3 twin peak</a:t>
            </a:r>
            <a:endParaRPr lang="en-US" sz="2000" b="1" i="1" dirty="0">
              <a:solidFill>
                <a:schemeClr val="tx2">
                  <a:lumMod val="75000"/>
                </a:schemeClr>
              </a:solidFill>
            </a:endParaRPr>
          </a:p>
        </p:txBody>
      </p:sp>
      <p:pic>
        <p:nvPicPr>
          <p:cNvPr id="67" name="Picture 66" descr="dawson odf.png"/>
          <p:cNvPicPr>
            <a:picLocks noChangeAspect="1"/>
          </p:cNvPicPr>
          <p:nvPr/>
        </p:nvPicPr>
        <p:blipFill>
          <a:blip r:embed="rId2" cstate="print"/>
          <a:stretch>
            <a:fillRect/>
          </a:stretch>
        </p:blipFill>
        <p:spPr>
          <a:xfrm>
            <a:off x="533400" y="1622533"/>
            <a:ext cx="1819529" cy="1800476"/>
          </a:xfrm>
          <a:prstGeom prst="rect">
            <a:avLst/>
          </a:prstGeom>
        </p:spPr>
      </p:pic>
      <p:sp>
        <p:nvSpPr>
          <p:cNvPr id="68" name="Curved Right Arrow 67"/>
          <p:cNvSpPr/>
          <p:nvPr/>
        </p:nvSpPr>
        <p:spPr>
          <a:xfrm rot="6676421" flipV="1">
            <a:off x="2376373" y="1534487"/>
            <a:ext cx="499511" cy="1353233"/>
          </a:xfrm>
          <a:prstGeom prst="curvedRight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mdf.jpg"/>
          <p:cNvPicPr>
            <a:picLocks noChangeAspect="1"/>
          </p:cNvPicPr>
          <p:nvPr/>
        </p:nvPicPr>
        <p:blipFill>
          <a:blip r:embed="rId3" cstate="print"/>
          <a:stretch>
            <a:fillRect/>
          </a:stretch>
        </p:blipFill>
        <p:spPr>
          <a:xfrm>
            <a:off x="6174308" y="3492608"/>
            <a:ext cx="2318817" cy="1984572"/>
          </a:xfrm>
          <a:prstGeom prst="rect">
            <a:avLst/>
          </a:prstGeom>
        </p:spPr>
      </p:pic>
      <p:pic>
        <p:nvPicPr>
          <p:cNvPr id="62" name="Picture 61" descr="magnifying glass.jpg"/>
          <p:cNvPicPr>
            <a:picLocks noChangeAspect="1"/>
          </p:cNvPicPr>
          <p:nvPr/>
        </p:nvPicPr>
        <p:blipFill>
          <a:blip r:embed="rId4" cstate="print"/>
          <a:stretch>
            <a:fillRect/>
          </a:stretch>
        </p:blipFill>
        <p:spPr>
          <a:xfrm>
            <a:off x="5445125" y="4864208"/>
            <a:ext cx="838200" cy="838200"/>
          </a:xfrm>
          <a:prstGeom prst="rect">
            <a:avLst/>
          </a:prstGeom>
        </p:spPr>
      </p:pic>
      <p:pic>
        <p:nvPicPr>
          <p:cNvPr id="66" name="Picture 65" descr="magnifying glass.jpg"/>
          <p:cNvPicPr>
            <a:picLocks noChangeAspect="1"/>
          </p:cNvPicPr>
          <p:nvPr/>
        </p:nvPicPr>
        <p:blipFill>
          <a:blip r:embed="rId4" cstate="print"/>
          <a:stretch>
            <a:fillRect/>
          </a:stretch>
        </p:blipFill>
        <p:spPr>
          <a:xfrm>
            <a:off x="1752600" y="3908533"/>
            <a:ext cx="838200" cy="838200"/>
          </a:xfrm>
          <a:prstGeom prst="rect">
            <a:avLst/>
          </a:prstGeom>
        </p:spPr>
      </p:pic>
      <p:pic>
        <p:nvPicPr>
          <p:cNvPr id="70" name="Picture 69" descr="magnifying glass.jpg"/>
          <p:cNvPicPr>
            <a:picLocks noChangeAspect="1"/>
          </p:cNvPicPr>
          <p:nvPr/>
        </p:nvPicPr>
        <p:blipFill>
          <a:blip r:embed="rId4" cstate="print"/>
          <a:stretch>
            <a:fillRect/>
          </a:stretch>
        </p:blipFill>
        <p:spPr>
          <a:xfrm>
            <a:off x="7578725" y="2883008"/>
            <a:ext cx="838200" cy="838200"/>
          </a:xfrm>
          <a:prstGeom prst="rect">
            <a:avLst/>
          </a:prstGeom>
        </p:spPr>
      </p:pic>
      <p:sp>
        <p:nvSpPr>
          <p:cNvPr id="72" name="Curved Right Arrow 71"/>
          <p:cNvSpPr/>
          <p:nvPr/>
        </p:nvSpPr>
        <p:spPr>
          <a:xfrm rot="6533380" flipH="1" flipV="1">
            <a:off x="5605788" y="4574887"/>
            <a:ext cx="516715" cy="1353233"/>
          </a:xfrm>
          <a:prstGeom prst="curvedRight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3" name="Group 72"/>
          <p:cNvGrpSpPr/>
          <p:nvPr/>
        </p:nvGrpSpPr>
        <p:grpSpPr>
          <a:xfrm>
            <a:off x="5295900" y="2155933"/>
            <a:ext cx="2359025" cy="1412875"/>
            <a:chOff x="5059363" y="3367088"/>
            <a:chExt cx="2359025" cy="1412875"/>
          </a:xfrm>
        </p:grpSpPr>
        <p:sp>
          <p:nvSpPr>
            <p:cNvPr id="74" name="Freeform 38"/>
            <p:cNvSpPr>
              <a:spLocks noChangeAspect="1"/>
            </p:cNvSpPr>
            <p:nvPr/>
          </p:nvSpPr>
          <p:spPr bwMode="auto">
            <a:xfrm>
              <a:off x="5367338" y="3754438"/>
              <a:ext cx="649287" cy="409575"/>
            </a:xfrm>
            <a:custGeom>
              <a:avLst/>
              <a:gdLst>
                <a:gd name="T0" fmla="*/ 0 w 912"/>
                <a:gd name="T1" fmla="*/ 2147483647 h 576"/>
                <a:gd name="T2" fmla="*/ 2147483647 w 912"/>
                <a:gd name="T3" fmla="*/ 2147483647 h 576"/>
                <a:gd name="T4" fmla="*/ 2147483647 w 912"/>
                <a:gd name="T5" fmla="*/ 2147483647 h 576"/>
                <a:gd name="T6" fmla="*/ 2147483647 w 912"/>
                <a:gd name="T7" fmla="*/ 0 h 576"/>
                <a:gd name="T8" fmla="*/ 2147483647 w 912"/>
                <a:gd name="T9" fmla="*/ 0 h 576"/>
                <a:gd name="T10" fmla="*/ 0 w 912"/>
                <a:gd name="T11" fmla="*/ 2147483647 h 576"/>
                <a:gd name="T12" fmla="*/ 0 60000 65536"/>
                <a:gd name="T13" fmla="*/ 0 60000 65536"/>
                <a:gd name="T14" fmla="*/ 0 60000 65536"/>
                <a:gd name="T15" fmla="*/ 0 60000 65536"/>
                <a:gd name="T16" fmla="*/ 0 60000 65536"/>
                <a:gd name="T17" fmla="*/ 0 60000 65536"/>
                <a:gd name="T18" fmla="*/ 0 w 912"/>
                <a:gd name="T19" fmla="*/ 0 h 576"/>
                <a:gd name="T20" fmla="*/ 912 w 91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912" h="576">
                  <a:moveTo>
                    <a:pt x="0" y="384"/>
                  </a:moveTo>
                  <a:lnTo>
                    <a:pt x="384" y="576"/>
                  </a:lnTo>
                  <a:lnTo>
                    <a:pt x="912" y="384"/>
                  </a:lnTo>
                  <a:lnTo>
                    <a:pt x="912" y="0"/>
                  </a:lnTo>
                  <a:lnTo>
                    <a:pt x="384" y="0"/>
                  </a:lnTo>
                  <a:lnTo>
                    <a:pt x="0" y="384"/>
                  </a:lnTo>
                  <a:close/>
                </a:path>
              </a:pathLst>
            </a:custGeom>
            <a:solidFill>
              <a:srgbClr val="CC99FF">
                <a:alpha val="50195"/>
              </a:srgbClr>
            </a:solidFill>
            <a:ln w="9525">
              <a:solidFill>
                <a:schemeClr val="tx1"/>
              </a:solidFill>
              <a:round/>
              <a:headEnd/>
              <a:tailEnd/>
            </a:ln>
          </p:spPr>
          <p:txBody>
            <a:bodyPr>
              <a:prstTxWarp prst="textNoShape">
                <a:avLst/>
              </a:prstTxWarp>
            </a:bodyPr>
            <a:lstStyle/>
            <a:p>
              <a:endParaRPr lang="en-US"/>
            </a:p>
          </p:txBody>
        </p:sp>
        <p:sp>
          <p:nvSpPr>
            <p:cNvPr id="75" name="Freeform 39"/>
            <p:cNvSpPr>
              <a:spLocks noChangeAspect="1"/>
            </p:cNvSpPr>
            <p:nvPr/>
          </p:nvSpPr>
          <p:spPr bwMode="auto">
            <a:xfrm>
              <a:off x="5503863" y="4027488"/>
              <a:ext cx="889000" cy="307975"/>
            </a:xfrm>
            <a:custGeom>
              <a:avLst/>
              <a:gdLst>
                <a:gd name="T0" fmla="*/ 2147483647 w 1248"/>
                <a:gd name="T1" fmla="*/ 0 h 432"/>
                <a:gd name="T2" fmla="*/ 2147483647 w 1248"/>
                <a:gd name="T3" fmla="*/ 2147483647 h 432"/>
                <a:gd name="T4" fmla="*/ 2147483647 w 1248"/>
                <a:gd name="T5" fmla="*/ 2147483647 h 432"/>
                <a:gd name="T6" fmla="*/ 0 w 1248"/>
                <a:gd name="T7" fmla="*/ 2147483647 h 432"/>
                <a:gd name="T8" fmla="*/ 2147483647 w 1248"/>
                <a:gd name="T9" fmla="*/ 2147483647 h 432"/>
                <a:gd name="T10" fmla="*/ 2147483647 w 1248"/>
                <a:gd name="T11" fmla="*/ 0 h 432"/>
                <a:gd name="T12" fmla="*/ 0 60000 65536"/>
                <a:gd name="T13" fmla="*/ 0 60000 65536"/>
                <a:gd name="T14" fmla="*/ 0 60000 65536"/>
                <a:gd name="T15" fmla="*/ 0 60000 65536"/>
                <a:gd name="T16" fmla="*/ 0 60000 65536"/>
                <a:gd name="T17" fmla="*/ 0 60000 65536"/>
                <a:gd name="T18" fmla="*/ 0 w 1248"/>
                <a:gd name="T19" fmla="*/ 0 h 432"/>
                <a:gd name="T20" fmla="*/ 1248 w 124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248" h="432">
                  <a:moveTo>
                    <a:pt x="720" y="0"/>
                  </a:moveTo>
                  <a:lnTo>
                    <a:pt x="1104" y="48"/>
                  </a:lnTo>
                  <a:lnTo>
                    <a:pt x="1248" y="432"/>
                  </a:lnTo>
                  <a:lnTo>
                    <a:pt x="0" y="432"/>
                  </a:lnTo>
                  <a:lnTo>
                    <a:pt x="192" y="192"/>
                  </a:lnTo>
                  <a:lnTo>
                    <a:pt x="720" y="0"/>
                  </a:lnTo>
                  <a:close/>
                </a:path>
              </a:pathLst>
            </a:custGeom>
            <a:solidFill>
              <a:srgbClr val="008000">
                <a:alpha val="50000"/>
              </a:srgbClr>
            </a:solidFill>
            <a:ln w="9525">
              <a:solidFill>
                <a:schemeClr val="tx1"/>
              </a:solidFill>
              <a:round/>
              <a:headEnd/>
              <a:tailEnd/>
            </a:ln>
          </p:spPr>
          <p:txBody>
            <a:bodyPr>
              <a:prstTxWarp prst="textNoShape">
                <a:avLst/>
              </a:prstTxWarp>
            </a:bodyPr>
            <a:lstStyle/>
            <a:p>
              <a:endParaRPr lang="en-US"/>
            </a:p>
          </p:txBody>
        </p:sp>
        <p:sp>
          <p:nvSpPr>
            <p:cNvPr id="76" name="Freeform 40"/>
            <p:cNvSpPr>
              <a:spLocks noChangeAspect="1"/>
            </p:cNvSpPr>
            <p:nvPr/>
          </p:nvSpPr>
          <p:spPr bwMode="auto">
            <a:xfrm>
              <a:off x="5503863" y="4335463"/>
              <a:ext cx="889000" cy="273050"/>
            </a:xfrm>
            <a:custGeom>
              <a:avLst/>
              <a:gdLst>
                <a:gd name="T0" fmla="*/ 0 w 1248"/>
                <a:gd name="T1" fmla="*/ 0 h 384"/>
                <a:gd name="T2" fmla="*/ 2147483647 w 1248"/>
                <a:gd name="T3" fmla="*/ 2147483647 h 384"/>
                <a:gd name="T4" fmla="*/ 2147483647 w 1248"/>
                <a:gd name="T5" fmla="*/ 2147483647 h 384"/>
                <a:gd name="T6" fmla="*/ 2147483647 w 1248"/>
                <a:gd name="T7" fmla="*/ 0 h 384"/>
                <a:gd name="T8" fmla="*/ 0 w 1248"/>
                <a:gd name="T9" fmla="*/ 0 h 384"/>
                <a:gd name="T10" fmla="*/ 0 60000 65536"/>
                <a:gd name="T11" fmla="*/ 0 60000 65536"/>
                <a:gd name="T12" fmla="*/ 0 60000 65536"/>
                <a:gd name="T13" fmla="*/ 0 60000 65536"/>
                <a:gd name="T14" fmla="*/ 0 60000 65536"/>
                <a:gd name="T15" fmla="*/ 0 w 1248"/>
                <a:gd name="T16" fmla="*/ 0 h 384"/>
                <a:gd name="T17" fmla="*/ 1248 w 1248"/>
                <a:gd name="T18" fmla="*/ 384 h 384"/>
              </a:gdLst>
              <a:ahLst/>
              <a:cxnLst>
                <a:cxn ang="T10">
                  <a:pos x="T0" y="T1"/>
                </a:cxn>
                <a:cxn ang="T11">
                  <a:pos x="T2" y="T3"/>
                </a:cxn>
                <a:cxn ang="T12">
                  <a:pos x="T4" y="T5"/>
                </a:cxn>
                <a:cxn ang="T13">
                  <a:pos x="T6" y="T7"/>
                </a:cxn>
                <a:cxn ang="T14">
                  <a:pos x="T8" y="T9"/>
                </a:cxn>
              </a:cxnLst>
              <a:rect l="T15" t="T16" r="T17" b="T18"/>
              <a:pathLst>
                <a:path w="1248" h="384">
                  <a:moveTo>
                    <a:pt x="0" y="0"/>
                  </a:moveTo>
                  <a:lnTo>
                    <a:pt x="288" y="384"/>
                  </a:lnTo>
                  <a:lnTo>
                    <a:pt x="1056" y="384"/>
                  </a:lnTo>
                  <a:lnTo>
                    <a:pt x="1248" y="0"/>
                  </a:lnTo>
                  <a:lnTo>
                    <a:pt x="0" y="0"/>
                  </a:lnTo>
                  <a:close/>
                </a:path>
              </a:pathLst>
            </a:custGeom>
            <a:solidFill>
              <a:srgbClr val="008000">
                <a:alpha val="50000"/>
              </a:srgbClr>
            </a:solidFill>
            <a:ln w="9525">
              <a:solidFill>
                <a:schemeClr val="tx1"/>
              </a:solidFill>
              <a:round/>
              <a:headEnd/>
              <a:tailEnd/>
            </a:ln>
          </p:spPr>
          <p:txBody>
            <a:bodyPr>
              <a:prstTxWarp prst="textNoShape">
                <a:avLst/>
              </a:prstTxWarp>
            </a:bodyPr>
            <a:lstStyle/>
            <a:p>
              <a:endParaRPr lang="en-US"/>
            </a:p>
          </p:txBody>
        </p:sp>
        <p:grpSp>
          <p:nvGrpSpPr>
            <p:cNvPr id="77" name="Group 41"/>
            <p:cNvGrpSpPr>
              <a:grpSpLocks noChangeAspect="1"/>
            </p:cNvGrpSpPr>
            <p:nvPr/>
          </p:nvGrpSpPr>
          <p:grpSpPr bwMode="auto">
            <a:xfrm>
              <a:off x="5059363" y="4027488"/>
              <a:ext cx="649287" cy="752475"/>
              <a:chOff x="624" y="1584"/>
              <a:chExt cx="912" cy="1056"/>
            </a:xfrm>
          </p:grpSpPr>
          <p:sp>
            <p:nvSpPr>
              <p:cNvPr id="89" name="Freeform 42"/>
              <p:cNvSpPr>
                <a:spLocks noChangeAspect="1"/>
              </p:cNvSpPr>
              <p:nvPr/>
            </p:nvSpPr>
            <p:spPr bwMode="auto">
              <a:xfrm>
                <a:off x="624" y="2016"/>
                <a:ext cx="912" cy="624"/>
              </a:xfrm>
              <a:custGeom>
                <a:avLst/>
                <a:gdLst>
                  <a:gd name="T0" fmla="*/ 912 w 912"/>
                  <a:gd name="T1" fmla="*/ 384 h 624"/>
                  <a:gd name="T2" fmla="*/ 720 w 912"/>
                  <a:gd name="T3" fmla="*/ 624 h 624"/>
                  <a:gd name="T4" fmla="*/ 0 w 912"/>
                  <a:gd name="T5" fmla="*/ 624 h 624"/>
                  <a:gd name="T6" fmla="*/ 0 w 912"/>
                  <a:gd name="T7" fmla="*/ 0 h 624"/>
                  <a:gd name="T8" fmla="*/ 624 w 912"/>
                  <a:gd name="T9" fmla="*/ 0 h 624"/>
                  <a:gd name="T10" fmla="*/ 912 w 912"/>
                  <a:gd name="T11" fmla="*/ 384 h 624"/>
                  <a:gd name="T12" fmla="*/ 0 60000 65536"/>
                  <a:gd name="T13" fmla="*/ 0 60000 65536"/>
                  <a:gd name="T14" fmla="*/ 0 60000 65536"/>
                  <a:gd name="T15" fmla="*/ 0 60000 65536"/>
                  <a:gd name="T16" fmla="*/ 0 60000 65536"/>
                  <a:gd name="T17" fmla="*/ 0 60000 65536"/>
                  <a:gd name="T18" fmla="*/ 0 w 912"/>
                  <a:gd name="T19" fmla="*/ 0 h 624"/>
                  <a:gd name="T20" fmla="*/ 912 w 912"/>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912" h="624">
                    <a:moveTo>
                      <a:pt x="912" y="384"/>
                    </a:moveTo>
                    <a:lnTo>
                      <a:pt x="720" y="624"/>
                    </a:lnTo>
                    <a:lnTo>
                      <a:pt x="0" y="624"/>
                    </a:lnTo>
                    <a:lnTo>
                      <a:pt x="0" y="0"/>
                    </a:lnTo>
                    <a:lnTo>
                      <a:pt x="624" y="0"/>
                    </a:lnTo>
                    <a:lnTo>
                      <a:pt x="912" y="384"/>
                    </a:lnTo>
                    <a:close/>
                  </a:path>
                </a:pathLst>
              </a:custGeom>
              <a:solidFill>
                <a:srgbClr val="0000FF">
                  <a:alpha val="50195"/>
                </a:srgbClr>
              </a:solidFill>
              <a:ln w="9525">
                <a:solidFill>
                  <a:schemeClr val="tx1"/>
                </a:solidFill>
                <a:round/>
                <a:headEnd/>
                <a:tailEnd/>
              </a:ln>
            </p:spPr>
            <p:txBody>
              <a:bodyPr>
                <a:prstTxWarp prst="textNoShape">
                  <a:avLst/>
                </a:prstTxWarp>
              </a:bodyPr>
              <a:lstStyle/>
              <a:p>
                <a:endParaRPr lang="en-US"/>
              </a:p>
            </p:txBody>
          </p:sp>
          <p:sp>
            <p:nvSpPr>
              <p:cNvPr id="90" name="Freeform 43"/>
              <p:cNvSpPr>
                <a:spLocks noChangeAspect="1"/>
              </p:cNvSpPr>
              <p:nvPr/>
            </p:nvSpPr>
            <p:spPr bwMode="auto">
              <a:xfrm>
                <a:off x="624" y="1584"/>
                <a:ext cx="816" cy="432"/>
              </a:xfrm>
              <a:custGeom>
                <a:avLst/>
                <a:gdLst>
                  <a:gd name="T0" fmla="*/ 0 w 816"/>
                  <a:gd name="T1" fmla="*/ 432 h 432"/>
                  <a:gd name="T2" fmla="*/ 432 w 816"/>
                  <a:gd name="T3" fmla="*/ 0 h 432"/>
                  <a:gd name="T4" fmla="*/ 816 w 816"/>
                  <a:gd name="T5" fmla="*/ 192 h 432"/>
                  <a:gd name="T6" fmla="*/ 624 w 816"/>
                  <a:gd name="T7" fmla="*/ 432 h 432"/>
                  <a:gd name="T8" fmla="*/ 0 w 816"/>
                  <a:gd name="T9" fmla="*/ 432 h 432"/>
                  <a:gd name="T10" fmla="*/ 0 60000 65536"/>
                  <a:gd name="T11" fmla="*/ 0 60000 65536"/>
                  <a:gd name="T12" fmla="*/ 0 60000 65536"/>
                  <a:gd name="T13" fmla="*/ 0 60000 65536"/>
                  <a:gd name="T14" fmla="*/ 0 60000 65536"/>
                  <a:gd name="T15" fmla="*/ 0 w 816"/>
                  <a:gd name="T16" fmla="*/ 0 h 432"/>
                  <a:gd name="T17" fmla="*/ 816 w 816"/>
                  <a:gd name="T18" fmla="*/ 432 h 432"/>
                </a:gdLst>
                <a:ahLst/>
                <a:cxnLst>
                  <a:cxn ang="T10">
                    <a:pos x="T0" y="T1"/>
                  </a:cxn>
                  <a:cxn ang="T11">
                    <a:pos x="T2" y="T3"/>
                  </a:cxn>
                  <a:cxn ang="T12">
                    <a:pos x="T4" y="T5"/>
                  </a:cxn>
                  <a:cxn ang="T13">
                    <a:pos x="T6" y="T7"/>
                  </a:cxn>
                  <a:cxn ang="T14">
                    <a:pos x="T8" y="T9"/>
                  </a:cxn>
                </a:cxnLst>
                <a:rect l="T15" t="T16" r="T17" b="T18"/>
                <a:pathLst>
                  <a:path w="816" h="432">
                    <a:moveTo>
                      <a:pt x="0" y="432"/>
                    </a:moveTo>
                    <a:lnTo>
                      <a:pt x="432" y="0"/>
                    </a:lnTo>
                    <a:lnTo>
                      <a:pt x="816" y="192"/>
                    </a:lnTo>
                    <a:lnTo>
                      <a:pt x="624" y="432"/>
                    </a:lnTo>
                    <a:lnTo>
                      <a:pt x="0" y="432"/>
                    </a:lnTo>
                    <a:close/>
                  </a:path>
                </a:pathLst>
              </a:custGeom>
              <a:solidFill>
                <a:srgbClr val="0000FF">
                  <a:alpha val="50195"/>
                </a:srgbClr>
              </a:solidFill>
              <a:ln w="9525">
                <a:solidFill>
                  <a:schemeClr val="tx1"/>
                </a:solidFill>
                <a:round/>
                <a:headEnd/>
                <a:tailEnd/>
              </a:ln>
            </p:spPr>
            <p:txBody>
              <a:bodyPr>
                <a:prstTxWarp prst="textNoShape">
                  <a:avLst/>
                </a:prstTxWarp>
              </a:bodyPr>
              <a:lstStyle/>
              <a:p>
                <a:endParaRPr lang="en-US"/>
              </a:p>
            </p:txBody>
          </p:sp>
        </p:grpSp>
        <p:grpSp>
          <p:nvGrpSpPr>
            <p:cNvPr id="78" name="Group 44"/>
            <p:cNvGrpSpPr>
              <a:grpSpLocks noChangeAspect="1"/>
            </p:cNvGrpSpPr>
            <p:nvPr/>
          </p:nvGrpSpPr>
          <p:grpSpPr bwMode="auto">
            <a:xfrm>
              <a:off x="6256338" y="4027488"/>
              <a:ext cx="785812" cy="752475"/>
              <a:chOff x="2304" y="1584"/>
              <a:chExt cx="1104" cy="1056"/>
            </a:xfrm>
          </p:grpSpPr>
          <p:sp>
            <p:nvSpPr>
              <p:cNvPr id="86" name="Freeform 45"/>
              <p:cNvSpPr>
                <a:spLocks noChangeAspect="1"/>
              </p:cNvSpPr>
              <p:nvPr/>
            </p:nvSpPr>
            <p:spPr bwMode="auto">
              <a:xfrm>
                <a:off x="2304" y="2016"/>
                <a:ext cx="816" cy="624"/>
              </a:xfrm>
              <a:custGeom>
                <a:avLst/>
                <a:gdLst>
                  <a:gd name="T0" fmla="*/ 0 w 816"/>
                  <a:gd name="T1" fmla="*/ 384 h 624"/>
                  <a:gd name="T2" fmla="*/ 528 w 816"/>
                  <a:gd name="T3" fmla="*/ 624 h 624"/>
                  <a:gd name="T4" fmla="*/ 816 w 816"/>
                  <a:gd name="T5" fmla="*/ 624 h 624"/>
                  <a:gd name="T6" fmla="*/ 816 w 816"/>
                  <a:gd name="T7" fmla="*/ 0 h 624"/>
                  <a:gd name="T8" fmla="*/ 192 w 816"/>
                  <a:gd name="T9" fmla="*/ 0 h 624"/>
                  <a:gd name="T10" fmla="*/ 0 w 816"/>
                  <a:gd name="T11" fmla="*/ 384 h 624"/>
                  <a:gd name="T12" fmla="*/ 0 60000 65536"/>
                  <a:gd name="T13" fmla="*/ 0 60000 65536"/>
                  <a:gd name="T14" fmla="*/ 0 60000 65536"/>
                  <a:gd name="T15" fmla="*/ 0 60000 65536"/>
                  <a:gd name="T16" fmla="*/ 0 60000 65536"/>
                  <a:gd name="T17" fmla="*/ 0 60000 65536"/>
                  <a:gd name="T18" fmla="*/ 0 w 816"/>
                  <a:gd name="T19" fmla="*/ 0 h 624"/>
                  <a:gd name="T20" fmla="*/ 816 w 816"/>
                  <a:gd name="T21" fmla="*/ 624 h 624"/>
                </a:gdLst>
                <a:ahLst/>
                <a:cxnLst>
                  <a:cxn ang="T12">
                    <a:pos x="T0" y="T1"/>
                  </a:cxn>
                  <a:cxn ang="T13">
                    <a:pos x="T2" y="T3"/>
                  </a:cxn>
                  <a:cxn ang="T14">
                    <a:pos x="T4" y="T5"/>
                  </a:cxn>
                  <a:cxn ang="T15">
                    <a:pos x="T6" y="T7"/>
                  </a:cxn>
                  <a:cxn ang="T16">
                    <a:pos x="T8" y="T9"/>
                  </a:cxn>
                  <a:cxn ang="T17">
                    <a:pos x="T10" y="T11"/>
                  </a:cxn>
                </a:cxnLst>
                <a:rect l="T18" t="T19" r="T20" b="T21"/>
                <a:pathLst>
                  <a:path w="816" h="624">
                    <a:moveTo>
                      <a:pt x="0" y="384"/>
                    </a:moveTo>
                    <a:lnTo>
                      <a:pt x="528" y="624"/>
                    </a:lnTo>
                    <a:lnTo>
                      <a:pt x="816" y="624"/>
                    </a:lnTo>
                    <a:lnTo>
                      <a:pt x="816" y="0"/>
                    </a:lnTo>
                    <a:lnTo>
                      <a:pt x="192" y="0"/>
                    </a:lnTo>
                    <a:lnTo>
                      <a:pt x="0" y="384"/>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sp>
            <p:nvSpPr>
              <p:cNvPr id="87" name="Freeform 46"/>
              <p:cNvSpPr>
                <a:spLocks noChangeAspect="1"/>
              </p:cNvSpPr>
              <p:nvPr/>
            </p:nvSpPr>
            <p:spPr bwMode="auto">
              <a:xfrm>
                <a:off x="3120" y="1824"/>
                <a:ext cx="288" cy="816"/>
              </a:xfrm>
              <a:custGeom>
                <a:avLst/>
                <a:gdLst>
                  <a:gd name="T0" fmla="*/ 288 w 288"/>
                  <a:gd name="T1" fmla="*/ 528 h 816"/>
                  <a:gd name="T2" fmla="*/ 192 w 288"/>
                  <a:gd name="T3" fmla="*/ 240 h 816"/>
                  <a:gd name="T4" fmla="*/ 192 w 288"/>
                  <a:gd name="T5" fmla="*/ 0 h 816"/>
                  <a:gd name="T6" fmla="*/ 0 w 288"/>
                  <a:gd name="T7" fmla="*/ 192 h 816"/>
                  <a:gd name="T8" fmla="*/ 0 w 288"/>
                  <a:gd name="T9" fmla="*/ 816 h 816"/>
                  <a:gd name="T10" fmla="*/ 288 w 288"/>
                  <a:gd name="T11" fmla="*/ 528 h 816"/>
                  <a:gd name="T12" fmla="*/ 0 60000 65536"/>
                  <a:gd name="T13" fmla="*/ 0 60000 65536"/>
                  <a:gd name="T14" fmla="*/ 0 60000 65536"/>
                  <a:gd name="T15" fmla="*/ 0 60000 65536"/>
                  <a:gd name="T16" fmla="*/ 0 60000 65536"/>
                  <a:gd name="T17" fmla="*/ 0 60000 65536"/>
                  <a:gd name="T18" fmla="*/ 0 w 288"/>
                  <a:gd name="T19" fmla="*/ 0 h 816"/>
                  <a:gd name="T20" fmla="*/ 288 w 288"/>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288" h="816">
                    <a:moveTo>
                      <a:pt x="288" y="528"/>
                    </a:moveTo>
                    <a:lnTo>
                      <a:pt x="192" y="240"/>
                    </a:lnTo>
                    <a:lnTo>
                      <a:pt x="192" y="0"/>
                    </a:lnTo>
                    <a:lnTo>
                      <a:pt x="0" y="192"/>
                    </a:lnTo>
                    <a:lnTo>
                      <a:pt x="0" y="816"/>
                    </a:lnTo>
                    <a:lnTo>
                      <a:pt x="288" y="528"/>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sp>
            <p:nvSpPr>
              <p:cNvPr id="88" name="Freeform 47"/>
              <p:cNvSpPr>
                <a:spLocks noChangeAspect="1"/>
              </p:cNvSpPr>
              <p:nvPr/>
            </p:nvSpPr>
            <p:spPr bwMode="auto">
              <a:xfrm>
                <a:off x="2352" y="1584"/>
                <a:ext cx="960" cy="432"/>
              </a:xfrm>
              <a:custGeom>
                <a:avLst/>
                <a:gdLst>
                  <a:gd name="T0" fmla="*/ 0 w 960"/>
                  <a:gd name="T1" fmla="*/ 48 h 432"/>
                  <a:gd name="T2" fmla="*/ 384 w 960"/>
                  <a:gd name="T3" fmla="*/ 0 h 432"/>
                  <a:gd name="T4" fmla="*/ 960 w 960"/>
                  <a:gd name="T5" fmla="*/ 240 h 432"/>
                  <a:gd name="T6" fmla="*/ 768 w 960"/>
                  <a:gd name="T7" fmla="*/ 432 h 432"/>
                  <a:gd name="T8" fmla="*/ 144 w 960"/>
                  <a:gd name="T9" fmla="*/ 432 h 432"/>
                  <a:gd name="T10" fmla="*/ 0 w 960"/>
                  <a:gd name="T11" fmla="*/ 48 h 432"/>
                  <a:gd name="T12" fmla="*/ 0 60000 65536"/>
                  <a:gd name="T13" fmla="*/ 0 60000 65536"/>
                  <a:gd name="T14" fmla="*/ 0 60000 65536"/>
                  <a:gd name="T15" fmla="*/ 0 60000 65536"/>
                  <a:gd name="T16" fmla="*/ 0 60000 65536"/>
                  <a:gd name="T17" fmla="*/ 0 60000 65536"/>
                  <a:gd name="T18" fmla="*/ 0 w 960"/>
                  <a:gd name="T19" fmla="*/ 0 h 432"/>
                  <a:gd name="T20" fmla="*/ 960 w 96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960" h="432">
                    <a:moveTo>
                      <a:pt x="0" y="48"/>
                    </a:moveTo>
                    <a:lnTo>
                      <a:pt x="384" y="0"/>
                    </a:lnTo>
                    <a:lnTo>
                      <a:pt x="960" y="240"/>
                    </a:lnTo>
                    <a:lnTo>
                      <a:pt x="768" y="432"/>
                    </a:lnTo>
                    <a:lnTo>
                      <a:pt x="144" y="432"/>
                    </a:lnTo>
                    <a:lnTo>
                      <a:pt x="0" y="48"/>
                    </a:lnTo>
                    <a:close/>
                  </a:path>
                </a:pathLst>
              </a:custGeom>
              <a:solidFill>
                <a:srgbClr val="FF9900">
                  <a:alpha val="50195"/>
                </a:srgbClr>
              </a:solidFill>
              <a:ln w="9525">
                <a:solidFill>
                  <a:schemeClr val="tx1"/>
                </a:solidFill>
                <a:round/>
                <a:headEnd/>
                <a:tailEnd/>
              </a:ln>
            </p:spPr>
            <p:txBody>
              <a:bodyPr>
                <a:prstTxWarp prst="textNoShape">
                  <a:avLst/>
                </a:prstTxWarp>
              </a:bodyPr>
              <a:lstStyle/>
              <a:p>
                <a:endParaRPr lang="en-US"/>
              </a:p>
            </p:txBody>
          </p:sp>
        </p:grpSp>
        <p:sp>
          <p:nvSpPr>
            <p:cNvPr id="79" name="Freeform 48"/>
            <p:cNvSpPr>
              <a:spLocks noChangeAspect="1"/>
            </p:cNvSpPr>
            <p:nvPr/>
          </p:nvSpPr>
          <p:spPr bwMode="auto">
            <a:xfrm>
              <a:off x="6016625" y="3754438"/>
              <a:ext cx="785813" cy="307975"/>
            </a:xfrm>
            <a:custGeom>
              <a:avLst/>
              <a:gdLst>
                <a:gd name="T0" fmla="*/ 2147483647 w 1104"/>
                <a:gd name="T1" fmla="*/ 2147483647 h 432"/>
                <a:gd name="T2" fmla="*/ 2147483647 w 1104"/>
                <a:gd name="T3" fmla="*/ 0 h 432"/>
                <a:gd name="T4" fmla="*/ 0 w 1104"/>
                <a:gd name="T5" fmla="*/ 0 h 432"/>
                <a:gd name="T6" fmla="*/ 0 w 1104"/>
                <a:gd name="T7" fmla="*/ 2147483647 h 432"/>
                <a:gd name="T8" fmla="*/ 2147483647 w 1104"/>
                <a:gd name="T9" fmla="*/ 2147483647 h 432"/>
                <a:gd name="T10" fmla="*/ 2147483647 w 1104"/>
                <a:gd name="T11" fmla="*/ 2147483647 h 432"/>
                <a:gd name="T12" fmla="*/ 0 60000 65536"/>
                <a:gd name="T13" fmla="*/ 0 60000 65536"/>
                <a:gd name="T14" fmla="*/ 0 60000 65536"/>
                <a:gd name="T15" fmla="*/ 0 60000 65536"/>
                <a:gd name="T16" fmla="*/ 0 60000 65536"/>
                <a:gd name="T17" fmla="*/ 0 60000 65536"/>
                <a:gd name="T18" fmla="*/ 0 w 1104"/>
                <a:gd name="T19" fmla="*/ 0 h 432"/>
                <a:gd name="T20" fmla="*/ 1104 w 1104"/>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104" h="432">
                  <a:moveTo>
                    <a:pt x="768" y="384"/>
                  </a:moveTo>
                  <a:lnTo>
                    <a:pt x="1104" y="0"/>
                  </a:lnTo>
                  <a:lnTo>
                    <a:pt x="0" y="0"/>
                  </a:lnTo>
                  <a:lnTo>
                    <a:pt x="0" y="384"/>
                  </a:lnTo>
                  <a:lnTo>
                    <a:pt x="384" y="432"/>
                  </a:lnTo>
                  <a:lnTo>
                    <a:pt x="768" y="384"/>
                  </a:lnTo>
                  <a:close/>
                </a:path>
              </a:pathLst>
            </a:custGeom>
            <a:solidFill>
              <a:srgbClr val="FF0000">
                <a:alpha val="50000"/>
              </a:srgbClr>
            </a:solidFill>
            <a:ln w="9525">
              <a:solidFill>
                <a:schemeClr val="tx1"/>
              </a:solidFill>
              <a:round/>
              <a:headEnd/>
              <a:tailEnd/>
            </a:ln>
          </p:spPr>
          <p:txBody>
            <a:bodyPr>
              <a:prstTxWarp prst="textNoShape">
                <a:avLst/>
              </a:prstTxWarp>
            </a:bodyPr>
            <a:lstStyle/>
            <a:p>
              <a:endParaRPr lang="en-US"/>
            </a:p>
          </p:txBody>
        </p:sp>
        <p:sp>
          <p:nvSpPr>
            <p:cNvPr id="80" name="Freeform 49"/>
            <p:cNvSpPr>
              <a:spLocks noChangeAspect="1"/>
            </p:cNvSpPr>
            <p:nvPr/>
          </p:nvSpPr>
          <p:spPr bwMode="auto">
            <a:xfrm>
              <a:off x="5572125" y="4608513"/>
              <a:ext cx="1060450" cy="171450"/>
            </a:xfrm>
            <a:custGeom>
              <a:avLst/>
              <a:gdLst>
                <a:gd name="T0" fmla="*/ 0 w 1488"/>
                <a:gd name="T1" fmla="*/ 2147483647 h 240"/>
                <a:gd name="T2" fmla="*/ 2147483647 w 1488"/>
                <a:gd name="T3" fmla="*/ 2147483647 h 240"/>
                <a:gd name="T4" fmla="*/ 2147483647 w 1488"/>
                <a:gd name="T5" fmla="*/ 0 h 240"/>
                <a:gd name="T6" fmla="*/ 2147483647 w 1488"/>
                <a:gd name="T7" fmla="*/ 0 h 240"/>
                <a:gd name="T8" fmla="*/ 0 w 1488"/>
                <a:gd name="T9" fmla="*/ 2147483647 h 240"/>
                <a:gd name="T10" fmla="*/ 0 60000 65536"/>
                <a:gd name="T11" fmla="*/ 0 60000 65536"/>
                <a:gd name="T12" fmla="*/ 0 60000 65536"/>
                <a:gd name="T13" fmla="*/ 0 60000 65536"/>
                <a:gd name="T14" fmla="*/ 0 60000 65536"/>
                <a:gd name="T15" fmla="*/ 0 w 1488"/>
                <a:gd name="T16" fmla="*/ 0 h 240"/>
                <a:gd name="T17" fmla="*/ 1488 w 1488"/>
                <a:gd name="T18" fmla="*/ 240 h 240"/>
              </a:gdLst>
              <a:ahLst/>
              <a:cxnLst>
                <a:cxn ang="T10">
                  <a:pos x="T0" y="T1"/>
                </a:cxn>
                <a:cxn ang="T11">
                  <a:pos x="T2" y="T3"/>
                </a:cxn>
                <a:cxn ang="T12">
                  <a:pos x="T4" y="T5"/>
                </a:cxn>
                <a:cxn ang="T13">
                  <a:pos x="T6" y="T7"/>
                </a:cxn>
                <a:cxn ang="T14">
                  <a:pos x="T8" y="T9"/>
                </a:cxn>
              </a:cxnLst>
              <a:rect l="T15" t="T16" r="T17" b="T18"/>
              <a:pathLst>
                <a:path w="1488" h="240">
                  <a:moveTo>
                    <a:pt x="0" y="240"/>
                  </a:moveTo>
                  <a:lnTo>
                    <a:pt x="1488" y="240"/>
                  </a:lnTo>
                  <a:lnTo>
                    <a:pt x="960" y="0"/>
                  </a:lnTo>
                  <a:lnTo>
                    <a:pt x="192" y="0"/>
                  </a:lnTo>
                  <a:lnTo>
                    <a:pt x="0" y="240"/>
                  </a:lnTo>
                  <a:close/>
                </a:path>
              </a:pathLst>
            </a:custGeom>
            <a:solidFill>
              <a:schemeClr val="folHlink">
                <a:alpha val="50195"/>
              </a:schemeClr>
            </a:solidFill>
            <a:ln w="9525">
              <a:solidFill>
                <a:schemeClr val="tx1"/>
              </a:solidFill>
              <a:round/>
              <a:headEnd/>
              <a:tailEnd/>
            </a:ln>
          </p:spPr>
          <p:txBody>
            <a:bodyPr>
              <a:prstTxWarp prst="textNoShape">
                <a:avLst/>
              </a:prstTxWarp>
            </a:bodyPr>
            <a:lstStyle/>
            <a:p>
              <a:endParaRPr lang="en-US"/>
            </a:p>
          </p:txBody>
        </p:sp>
        <p:grpSp>
          <p:nvGrpSpPr>
            <p:cNvPr id="81" name="Group 50"/>
            <p:cNvGrpSpPr>
              <a:grpSpLocks noChangeAspect="1"/>
            </p:cNvGrpSpPr>
            <p:nvPr/>
          </p:nvGrpSpPr>
          <p:grpSpPr bwMode="auto">
            <a:xfrm>
              <a:off x="6564313" y="3754438"/>
              <a:ext cx="854075" cy="820737"/>
              <a:chOff x="2736" y="1200"/>
              <a:chExt cx="1200" cy="1152"/>
            </a:xfrm>
          </p:grpSpPr>
          <p:sp>
            <p:nvSpPr>
              <p:cNvPr id="84" name="Freeform 51"/>
              <p:cNvSpPr>
                <a:spLocks noChangeAspect="1"/>
              </p:cNvSpPr>
              <p:nvPr/>
            </p:nvSpPr>
            <p:spPr bwMode="auto">
              <a:xfrm>
                <a:off x="2736" y="1200"/>
                <a:ext cx="1200" cy="624"/>
              </a:xfrm>
              <a:custGeom>
                <a:avLst/>
                <a:gdLst>
                  <a:gd name="T0" fmla="*/ 0 w 1200"/>
                  <a:gd name="T1" fmla="*/ 384 h 624"/>
                  <a:gd name="T2" fmla="*/ 336 w 1200"/>
                  <a:gd name="T3" fmla="*/ 0 h 624"/>
                  <a:gd name="T4" fmla="*/ 1200 w 1200"/>
                  <a:gd name="T5" fmla="*/ 0 h 624"/>
                  <a:gd name="T6" fmla="*/ 576 w 1200"/>
                  <a:gd name="T7" fmla="*/ 624 h 624"/>
                  <a:gd name="T8" fmla="*/ 0 w 1200"/>
                  <a:gd name="T9" fmla="*/ 384 h 624"/>
                  <a:gd name="T10" fmla="*/ 0 60000 65536"/>
                  <a:gd name="T11" fmla="*/ 0 60000 65536"/>
                  <a:gd name="T12" fmla="*/ 0 60000 65536"/>
                  <a:gd name="T13" fmla="*/ 0 60000 65536"/>
                  <a:gd name="T14" fmla="*/ 0 60000 65536"/>
                  <a:gd name="T15" fmla="*/ 0 w 1200"/>
                  <a:gd name="T16" fmla="*/ 0 h 624"/>
                  <a:gd name="T17" fmla="*/ 1200 w 1200"/>
                  <a:gd name="T18" fmla="*/ 624 h 624"/>
                </a:gdLst>
                <a:ahLst/>
                <a:cxnLst>
                  <a:cxn ang="T10">
                    <a:pos x="T0" y="T1"/>
                  </a:cxn>
                  <a:cxn ang="T11">
                    <a:pos x="T2" y="T3"/>
                  </a:cxn>
                  <a:cxn ang="T12">
                    <a:pos x="T4" y="T5"/>
                  </a:cxn>
                  <a:cxn ang="T13">
                    <a:pos x="T6" y="T7"/>
                  </a:cxn>
                  <a:cxn ang="T14">
                    <a:pos x="T8" y="T9"/>
                  </a:cxn>
                </a:cxnLst>
                <a:rect l="T15" t="T16" r="T17" b="T18"/>
                <a:pathLst>
                  <a:path w="1200" h="624">
                    <a:moveTo>
                      <a:pt x="0" y="384"/>
                    </a:moveTo>
                    <a:lnTo>
                      <a:pt x="336" y="0"/>
                    </a:lnTo>
                    <a:lnTo>
                      <a:pt x="1200" y="0"/>
                    </a:lnTo>
                    <a:lnTo>
                      <a:pt x="576" y="624"/>
                    </a:lnTo>
                    <a:lnTo>
                      <a:pt x="0" y="384"/>
                    </a:lnTo>
                    <a:close/>
                  </a:path>
                </a:pathLst>
              </a:custGeom>
              <a:solidFill>
                <a:srgbClr val="00FF00">
                  <a:alpha val="50195"/>
                </a:srgbClr>
              </a:solidFill>
              <a:ln w="9525">
                <a:solidFill>
                  <a:schemeClr val="tx1"/>
                </a:solidFill>
                <a:round/>
                <a:headEnd/>
                <a:tailEnd/>
              </a:ln>
            </p:spPr>
            <p:txBody>
              <a:bodyPr>
                <a:prstTxWarp prst="textNoShape">
                  <a:avLst/>
                </a:prstTxWarp>
              </a:bodyPr>
              <a:lstStyle/>
              <a:p>
                <a:endParaRPr lang="en-US"/>
              </a:p>
            </p:txBody>
          </p:sp>
          <p:sp>
            <p:nvSpPr>
              <p:cNvPr id="85" name="Freeform 52"/>
              <p:cNvSpPr>
                <a:spLocks noChangeAspect="1"/>
              </p:cNvSpPr>
              <p:nvPr/>
            </p:nvSpPr>
            <p:spPr bwMode="auto">
              <a:xfrm>
                <a:off x="3312" y="1200"/>
                <a:ext cx="624" cy="1152"/>
              </a:xfrm>
              <a:custGeom>
                <a:avLst/>
                <a:gdLst>
                  <a:gd name="T0" fmla="*/ 96 w 624"/>
                  <a:gd name="T1" fmla="*/ 1152 h 1152"/>
                  <a:gd name="T2" fmla="*/ 624 w 624"/>
                  <a:gd name="T3" fmla="*/ 624 h 1152"/>
                  <a:gd name="T4" fmla="*/ 624 w 624"/>
                  <a:gd name="T5" fmla="*/ 0 h 1152"/>
                  <a:gd name="T6" fmla="*/ 0 w 624"/>
                  <a:gd name="T7" fmla="*/ 624 h 1152"/>
                  <a:gd name="T8" fmla="*/ 0 w 624"/>
                  <a:gd name="T9" fmla="*/ 872 h 1152"/>
                  <a:gd name="T10" fmla="*/ 96 w 624"/>
                  <a:gd name="T11" fmla="*/ 1152 h 1152"/>
                  <a:gd name="T12" fmla="*/ 0 60000 65536"/>
                  <a:gd name="T13" fmla="*/ 0 60000 65536"/>
                  <a:gd name="T14" fmla="*/ 0 60000 65536"/>
                  <a:gd name="T15" fmla="*/ 0 60000 65536"/>
                  <a:gd name="T16" fmla="*/ 0 60000 65536"/>
                  <a:gd name="T17" fmla="*/ 0 60000 65536"/>
                  <a:gd name="T18" fmla="*/ 0 w 624"/>
                  <a:gd name="T19" fmla="*/ 0 h 1152"/>
                  <a:gd name="T20" fmla="*/ 624 w 624"/>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624" h="1152">
                    <a:moveTo>
                      <a:pt x="96" y="1152"/>
                    </a:moveTo>
                    <a:lnTo>
                      <a:pt x="624" y="624"/>
                    </a:lnTo>
                    <a:lnTo>
                      <a:pt x="624" y="0"/>
                    </a:lnTo>
                    <a:lnTo>
                      <a:pt x="0" y="624"/>
                    </a:lnTo>
                    <a:lnTo>
                      <a:pt x="0" y="872"/>
                    </a:lnTo>
                    <a:lnTo>
                      <a:pt x="96" y="1152"/>
                    </a:lnTo>
                    <a:close/>
                  </a:path>
                </a:pathLst>
              </a:custGeom>
              <a:solidFill>
                <a:srgbClr val="00FF00">
                  <a:alpha val="50195"/>
                </a:srgbClr>
              </a:solidFill>
              <a:ln w="9525">
                <a:solidFill>
                  <a:schemeClr val="tx1"/>
                </a:solidFill>
                <a:round/>
                <a:headEnd/>
                <a:tailEnd/>
              </a:ln>
            </p:spPr>
            <p:txBody>
              <a:bodyPr>
                <a:prstTxWarp prst="textNoShape">
                  <a:avLst/>
                </a:prstTxWarp>
              </a:bodyPr>
              <a:lstStyle/>
              <a:p>
                <a:endParaRPr lang="en-US"/>
              </a:p>
            </p:txBody>
          </p:sp>
        </p:grpSp>
        <p:sp>
          <p:nvSpPr>
            <p:cNvPr id="82" name="Freeform 53"/>
            <p:cNvSpPr>
              <a:spLocks/>
            </p:cNvSpPr>
            <p:nvPr/>
          </p:nvSpPr>
          <p:spPr bwMode="auto">
            <a:xfrm>
              <a:off x="5929313" y="3825875"/>
              <a:ext cx="381000" cy="354013"/>
            </a:xfrm>
            <a:custGeom>
              <a:avLst/>
              <a:gdLst>
                <a:gd name="T0" fmla="*/ 2147483647 w 240"/>
                <a:gd name="T1" fmla="*/ 2147483647 h 223"/>
                <a:gd name="T2" fmla="*/ 2147483647 w 240"/>
                <a:gd name="T3" fmla="*/ 2147483647 h 223"/>
                <a:gd name="T4" fmla="*/ 2147483647 w 240"/>
                <a:gd name="T5" fmla="*/ 2147483647 h 223"/>
                <a:gd name="T6" fmla="*/ 2147483647 w 240"/>
                <a:gd name="T7" fmla="*/ 2147483647 h 223"/>
                <a:gd name="T8" fmla="*/ 2147483647 w 240"/>
                <a:gd name="T9" fmla="*/ 2147483647 h 223"/>
                <a:gd name="T10" fmla="*/ 0 w 240"/>
                <a:gd name="T11" fmla="*/ 2147483647 h 223"/>
                <a:gd name="T12" fmla="*/ 0 60000 65536"/>
                <a:gd name="T13" fmla="*/ 0 60000 65536"/>
                <a:gd name="T14" fmla="*/ 0 60000 65536"/>
                <a:gd name="T15" fmla="*/ 0 60000 65536"/>
                <a:gd name="T16" fmla="*/ 0 60000 65536"/>
                <a:gd name="T17" fmla="*/ 0 60000 65536"/>
                <a:gd name="T18" fmla="*/ 0 w 240"/>
                <a:gd name="T19" fmla="*/ 0 h 223"/>
                <a:gd name="T20" fmla="*/ 240 w 240"/>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240" h="223">
                  <a:moveTo>
                    <a:pt x="240" y="39"/>
                  </a:moveTo>
                  <a:cubicBezTo>
                    <a:pt x="228" y="27"/>
                    <a:pt x="216" y="16"/>
                    <a:pt x="196" y="11"/>
                  </a:cubicBezTo>
                  <a:cubicBezTo>
                    <a:pt x="176" y="6"/>
                    <a:pt x="145" y="0"/>
                    <a:pt x="120" y="7"/>
                  </a:cubicBezTo>
                  <a:cubicBezTo>
                    <a:pt x="95" y="14"/>
                    <a:pt x="62" y="34"/>
                    <a:pt x="44" y="51"/>
                  </a:cubicBezTo>
                  <a:cubicBezTo>
                    <a:pt x="26" y="68"/>
                    <a:pt x="19" y="78"/>
                    <a:pt x="12" y="107"/>
                  </a:cubicBezTo>
                  <a:cubicBezTo>
                    <a:pt x="5" y="136"/>
                    <a:pt x="1" y="203"/>
                    <a:pt x="0" y="223"/>
                  </a:cubicBezTo>
                </a:path>
              </a:pathLst>
            </a:custGeom>
            <a:noFill/>
            <a:ln w="38100">
              <a:solidFill>
                <a:srgbClr val="FF0000"/>
              </a:solidFill>
              <a:round/>
              <a:headEnd type="triangle" w="med" len="sm"/>
              <a:tailEnd type="triangle" w="med" len="sm"/>
            </a:ln>
          </p:spPr>
          <p:txBody>
            <a:bodyPr>
              <a:prstTxWarp prst="textNoShape">
                <a:avLst/>
              </a:prstTxWarp>
            </a:bodyPr>
            <a:lstStyle/>
            <a:p>
              <a:endParaRPr lang="en-US"/>
            </a:p>
          </p:txBody>
        </p:sp>
        <p:sp>
          <p:nvSpPr>
            <p:cNvPr id="83" name="Text Box 54"/>
            <p:cNvSpPr txBox="1">
              <a:spLocks noChangeArrowheads="1"/>
            </p:cNvSpPr>
            <p:nvPr/>
          </p:nvSpPr>
          <p:spPr bwMode="auto">
            <a:xfrm>
              <a:off x="6172200" y="3367088"/>
              <a:ext cx="712788" cy="366712"/>
            </a:xfrm>
            <a:prstGeom prst="rect">
              <a:avLst/>
            </a:prstGeom>
            <a:noFill/>
            <a:ln w="9525">
              <a:noFill/>
              <a:miter lim="800000"/>
              <a:headEnd/>
              <a:tailEnd/>
            </a:ln>
          </p:spPr>
          <p:txBody>
            <a:bodyPr wrap="square">
              <a:prstTxWarp prst="textNoShape">
                <a:avLst/>
              </a:prstTxWarp>
              <a:spAutoFit/>
            </a:bodyPr>
            <a:lstStyle/>
            <a:p>
              <a:r>
                <a:rPr lang="en-US" dirty="0">
                  <a:solidFill>
                    <a:schemeClr val="tx2">
                      <a:lumMod val="75000"/>
                    </a:schemeClr>
                  </a:solidFill>
                  <a:ea typeface="Arial" pitchFamily="-97" charset="0"/>
                  <a:cs typeface="Arial" pitchFamily="-97" charset="0"/>
                </a:rPr>
                <a:t>swap</a:t>
              </a:r>
            </a:p>
          </p:txBody>
        </p:sp>
      </p:grpSp>
      <p:sp>
        <p:nvSpPr>
          <p:cNvPr id="91" name="Curved Right Arrow 90"/>
          <p:cNvSpPr/>
          <p:nvPr/>
        </p:nvSpPr>
        <p:spPr>
          <a:xfrm rot="8536347" flipV="1">
            <a:off x="7483336" y="2966208"/>
            <a:ext cx="499511" cy="1353233"/>
          </a:xfrm>
          <a:prstGeom prst="curvedRight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Curved Right Arrow 91"/>
          <p:cNvSpPr/>
          <p:nvPr/>
        </p:nvSpPr>
        <p:spPr>
          <a:xfrm rot="18552439" flipV="1">
            <a:off x="1922747" y="2886349"/>
            <a:ext cx="729325" cy="2765307"/>
          </a:xfrm>
          <a:prstGeom prst="curvedRight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Box 92"/>
          <p:cNvSpPr txBox="1"/>
          <p:nvPr/>
        </p:nvSpPr>
        <p:spPr>
          <a:xfrm>
            <a:off x="4987925" y="3616569"/>
            <a:ext cx="533400" cy="369332"/>
          </a:xfrm>
          <a:prstGeom prst="rect">
            <a:avLst/>
          </a:prstGeom>
          <a:noFill/>
        </p:spPr>
        <p:txBody>
          <a:bodyPr wrap="square" rtlCol="0">
            <a:spAutoFit/>
          </a:bodyPr>
          <a:lstStyle/>
          <a:p>
            <a:r>
              <a:rPr lang="en-US" dirty="0" smtClean="0">
                <a:solidFill>
                  <a:schemeClr val="tx2">
                    <a:lumMod val="75000"/>
                  </a:schemeClr>
                </a:solidFill>
              </a:rPr>
              <a:t>OR</a:t>
            </a:r>
            <a:endParaRPr lang="en-US" dirty="0">
              <a:solidFill>
                <a:schemeClr val="tx2">
                  <a:lumMod val="75000"/>
                </a:schemeClr>
              </a:solidFill>
            </a:endParaRPr>
          </a:p>
        </p:txBody>
      </p:sp>
      <p:sp>
        <p:nvSpPr>
          <p:cNvPr id="69" name="TextBox 6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An Example</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Current Possibilities</a:t>
            </a:r>
            <a:endParaRPr lang="en-US" sz="2600" b="1" i="1" dirty="0">
              <a:solidFill>
                <a:schemeClr val="tx2">
                  <a:lumMod val="75000"/>
                </a:schemeClr>
              </a:solidFill>
            </a:endParaRPr>
          </a:p>
        </p:txBody>
      </p:sp>
      <p:grpSp>
        <p:nvGrpSpPr>
          <p:cNvPr id="3" name="Group 2"/>
          <p:cNvGrpSpPr/>
          <p:nvPr/>
        </p:nvGrpSpPr>
        <p:grpSpPr>
          <a:xfrm>
            <a:off x="-189031" y="2452478"/>
            <a:ext cx="3070821" cy="3298971"/>
            <a:chOff x="-1905000" y="838200"/>
            <a:chExt cx="2057400" cy="2362200"/>
          </a:xfrm>
        </p:grpSpPr>
        <p:pic>
          <p:nvPicPr>
            <p:cNvPr id="4" name="Picture 3" descr="Equiaxed_IPF.tif"/>
            <p:cNvPicPr>
              <a:picLocks noChangeAspect="1"/>
            </p:cNvPicPr>
            <p:nvPr/>
          </p:nvPicPr>
          <p:blipFill>
            <a:blip r:embed="rId2" cstate="print"/>
            <a:srcRect l="28606" t="7284" r="22717" b="1457"/>
            <a:stretch>
              <a:fillRect/>
            </a:stretch>
          </p:blipFill>
          <p:spPr>
            <a:xfrm>
              <a:off x="-1676400" y="838200"/>
              <a:ext cx="1804576" cy="1954084"/>
            </a:xfrm>
            <a:prstGeom prst="rect">
              <a:avLst/>
            </a:prstGeom>
          </p:spPr>
        </p:pic>
        <p:sp>
          <p:nvSpPr>
            <p:cNvPr id="5" name="Title 1"/>
            <p:cNvSpPr txBox="1">
              <a:spLocks/>
            </p:cNvSpPr>
            <p:nvPr/>
          </p:nvSpPr>
          <p:spPr>
            <a:xfrm>
              <a:off x="-1905000" y="2667000"/>
              <a:ext cx="20574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err="1" smtClean="0">
                  <a:ln>
                    <a:noFill/>
                  </a:ln>
                  <a:solidFill>
                    <a:schemeClr val="tx1"/>
                  </a:solidFill>
                  <a:effectLst/>
                  <a:uLnTx/>
                  <a:uFillTx/>
                  <a:latin typeface="+mj-lt"/>
                  <a:ea typeface="+mj-ea"/>
                  <a:cs typeface="+mj-cs"/>
                </a:rPr>
                <a:t>Equiaxed</a:t>
              </a:r>
              <a:r>
                <a:rPr kumimoji="0" lang="en-US" b="0" i="0" u="none" strike="noStrike" kern="1200" cap="none" spc="0" normalizeH="0" baseline="0" noProof="0" dirty="0" smtClean="0">
                  <a:ln>
                    <a:noFill/>
                  </a:ln>
                  <a:solidFill>
                    <a:schemeClr val="tx1"/>
                  </a:solidFill>
                  <a:effectLst/>
                  <a:uLnTx/>
                  <a:uFillTx/>
                  <a:latin typeface="+mj-lt"/>
                  <a:ea typeface="+mj-ea"/>
                  <a:cs typeface="+mj-cs"/>
                </a:rPr>
                <a:t> Grains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pSp>
      <p:grpSp>
        <p:nvGrpSpPr>
          <p:cNvPr id="7" name="Group 6"/>
          <p:cNvGrpSpPr/>
          <p:nvPr/>
        </p:nvGrpSpPr>
        <p:grpSpPr>
          <a:xfrm>
            <a:off x="3093456" y="2362200"/>
            <a:ext cx="3184555" cy="3391525"/>
            <a:chOff x="4419600" y="1076727"/>
            <a:chExt cx="2133600" cy="2428473"/>
          </a:xfrm>
        </p:grpSpPr>
        <p:pic>
          <p:nvPicPr>
            <p:cNvPr id="8" name="Picture 7" descr="rolled.jpg"/>
            <p:cNvPicPr>
              <a:picLocks noChangeAspect="1"/>
            </p:cNvPicPr>
            <p:nvPr/>
          </p:nvPicPr>
          <p:blipFill>
            <a:blip r:embed="rId3" cstate="print"/>
            <a:stretch>
              <a:fillRect/>
            </a:stretch>
          </p:blipFill>
          <p:spPr>
            <a:xfrm>
              <a:off x="4419600" y="1076727"/>
              <a:ext cx="2133600" cy="2028423"/>
            </a:xfrm>
            <a:prstGeom prst="rect">
              <a:avLst/>
            </a:prstGeom>
          </p:spPr>
        </p:pic>
        <p:sp>
          <p:nvSpPr>
            <p:cNvPr id="9" name="Title 1"/>
            <p:cNvSpPr txBox="1">
              <a:spLocks/>
            </p:cNvSpPr>
            <p:nvPr/>
          </p:nvSpPr>
          <p:spPr>
            <a:xfrm>
              <a:off x="4495800" y="2971800"/>
              <a:ext cx="1752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Rolled Grains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pSp>
      <p:grpSp>
        <p:nvGrpSpPr>
          <p:cNvPr id="10" name="Group 9"/>
          <p:cNvGrpSpPr/>
          <p:nvPr/>
        </p:nvGrpSpPr>
        <p:grpSpPr>
          <a:xfrm>
            <a:off x="6324600" y="2514600"/>
            <a:ext cx="2618622" cy="3405389"/>
            <a:chOff x="6858000" y="1371600"/>
            <a:chExt cx="1754434" cy="2438400"/>
          </a:xfrm>
        </p:grpSpPr>
        <p:pic>
          <p:nvPicPr>
            <p:cNvPr id="11" name="Picture 10" descr="2Phase_Boundary_IPF.tif"/>
            <p:cNvPicPr>
              <a:picLocks noChangeAspect="1"/>
            </p:cNvPicPr>
            <p:nvPr/>
          </p:nvPicPr>
          <p:blipFill>
            <a:blip r:embed="rId4" cstate="print"/>
            <a:srcRect l="29448" t="8741" r="23558" b="2913"/>
            <a:stretch>
              <a:fillRect/>
            </a:stretch>
          </p:blipFill>
          <p:spPr>
            <a:xfrm>
              <a:off x="6858000" y="1371600"/>
              <a:ext cx="1754434" cy="1905000"/>
            </a:xfrm>
            <a:prstGeom prst="rect">
              <a:avLst/>
            </a:prstGeom>
          </p:spPr>
        </p:pic>
        <p:sp>
          <p:nvSpPr>
            <p:cNvPr id="12" name="Title 1"/>
            <p:cNvSpPr txBox="1">
              <a:spLocks/>
            </p:cNvSpPr>
            <p:nvPr/>
          </p:nvSpPr>
          <p:spPr>
            <a:xfrm>
              <a:off x="6858000" y="3276600"/>
              <a:ext cx="1752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Precipitates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84385" y="152400"/>
            <a:ext cx="6934200" cy="707886"/>
          </a:xfrm>
          <a:prstGeom prst="rect">
            <a:avLst/>
          </a:prstGeom>
          <a:noFill/>
        </p:spPr>
        <p:txBody>
          <a:bodyPr wrap="square" rtlCol="0">
            <a:spAutoFit/>
          </a:bodyPr>
          <a:lstStyle/>
          <a:p>
            <a:pPr algn="ctr"/>
            <a:r>
              <a:rPr lang="en-US" sz="4000" b="1" dirty="0" smtClean="0">
                <a:solidFill>
                  <a:schemeClr val="tx2">
                    <a:lumMod val="75000"/>
                  </a:schemeClr>
                </a:solidFill>
              </a:rPr>
              <a:t>Outline</a:t>
            </a:r>
            <a:endParaRPr lang="en-US" sz="4000" b="1" dirty="0">
              <a:solidFill>
                <a:schemeClr val="tx2">
                  <a:lumMod val="75000"/>
                </a:schemeClr>
              </a:solidFill>
            </a:endParaRPr>
          </a:p>
        </p:txBody>
      </p:sp>
      <p:sp>
        <p:nvSpPr>
          <p:cNvPr id="42" name="TextBox 41"/>
          <p:cNvSpPr txBox="1"/>
          <p:nvPr/>
        </p:nvSpPr>
        <p:spPr>
          <a:xfrm>
            <a:off x="574431" y="1371600"/>
            <a:ext cx="7959969" cy="4601260"/>
          </a:xfrm>
          <a:prstGeom prst="rect">
            <a:avLst/>
          </a:prstGeom>
          <a:noFill/>
        </p:spPr>
        <p:txBody>
          <a:bodyPr wrap="square" rtlCol="0">
            <a:spAutoFit/>
          </a:bodyPr>
          <a:lstStyle/>
          <a:p>
            <a:pPr>
              <a:buFont typeface="Arial" pitchFamily="34" charset="0"/>
              <a:buChar char="•"/>
            </a:pPr>
            <a:r>
              <a:rPr lang="en-US" sz="2000" b="1" u="sng" dirty="0" smtClean="0">
                <a:solidFill>
                  <a:schemeClr val="tx2">
                    <a:lumMod val="75000"/>
                  </a:schemeClr>
                </a:solidFill>
              </a:rPr>
              <a:t> Introd</a:t>
            </a:r>
            <a:r>
              <a:rPr lang="en-US" sz="2000" b="1" u="sng" dirty="0" smtClean="0">
                <a:solidFill>
                  <a:srgbClr val="17375E"/>
                </a:solidFill>
              </a:rPr>
              <a:t>uction/Ba</a:t>
            </a:r>
            <a:r>
              <a:rPr lang="en-US" sz="2000" b="1" u="sng" dirty="0" smtClean="0">
                <a:solidFill>
                  <a:schemeClr val="tx2">
                    <a:lumMod val="75000"/>
                  </a:schemeClr>
                </a:solidFill>
              </a:rPr>
              <a:t>ckground</a:t>
            </a:r>
          </a:p>
          <a:p>
            <a:pPr lvl="1">
              <a:buFont typeface="Arial" pitchFamily="34" charset="0"/>
              <a:buChar char="•"/>
            </a:pPr>
            <a:r>
              <a:rPr lang="en-US" sz="1600" b="1" i="1" dirty="0" smtClean="0">
                <a:solidFill>
                  <a:schemeClr val="tx2">
                    <a:lumMod val="75000"/>
                  </a:schemeClr>
                </a:solidFill>
              </a:rPr>
              <a:t> Goal/Need from Data Flow Perspective</a:t>
            </a:r>
          </a:p>
          <a:p>
            <a:pPr lvl="1">
              <a:buFont typeface="Arial" pitchFamily="34" charset="0"/>
              <a:buChar char="•"/>
            </a:pPr>
            <a:r>
              <a:rPr lang="en-US" sz="1600" b="1" i="1" dirty="0" smtClean="0">
                <a:solidFill>
                  <a:schemeClr val="tx2">
                    <a:lumMod val="75000"/>
                  </a:schemeClr>
                </a:solidFill>
              </a:rPr>
              <a:t> What are Synthetic Builders</a:t>
            </a:r>
          </a:p>
          <a:p>
            <a:pPr lvl="1">
              <a:buFont typeface="Arial" pitchFamily="34" charset="0"/>
              <a:buChar char="•"/>
            </a:pPr>
            <a:endParaRPr lang="en-US" sz="100" b="1" i="1" dirty="0" smtClean="0">
              <a:solidFill>
                <a:schemeClr val="tx2">
                  <a:lumMod val="75000"/>
                </a:schemeClr>
              </a:solidFill>
            </a:endParaRPr>
          </a:p>
          <a:p>
            <a:pPr lvl="1">
              <a:buFont typeface="Arial" pitchFamily="34" charset="0"/>
              <a:buChar char="•"/>
            </a:pPr>
            <a:r>
              <a:rPr lang="en-US" sz="1600" b="1" i="1" dirty="0" smtClean="0">
                <a:solidFill>
                  <a:schemeClr val="tx2">
                    <a:lumMod val="75000"/>
                  </a:schemeClr>
                </a:solidFill>
              </a:rPr>
              <a:t> Brief History of Methods and Tools Used</a:t>
            </a:r>
          </a:p>
          <a:p>
            <a:pPr lvl="1">
              <a:buFont typeface="Arial" pitchFamily="34" charset="0"/>
              <a:buChar char="•"/>
            </a:pPr>
            <a:endParaRPr lang="en-US" sz="800" b="1" dirty="0" smtClean="0">
              <a:solidFill>
                <a:schemeClr val="tx2">
                  <a:lumMod val="75000"/>
                </a:schemeClr>
              </a:solidFill>
            </a:endParaRPr>
          </a:p>
          <a:p>
            <a:pPr>
              <a:buFont typeface="Arial" pitchFamily="34" charset="0"/>
              <a:buChar char="•"/>
            </a:pPr>
            <a:r>
              <a:rPr lang="en-US" sz="2000" b="1" u="sng" dirty="0" smtClean="0">
                <a:solidFill>
                  <a:schemeClr val="tx2">
                    <a:lumMod val="75000"/>
                  </a:schemeClr>
                </a:solidFill>
              </a:rPr>
              <a:t> Synthetic Building Tools in DREAM.3D</a:t>
            </a:r>
          </a:p>
          <a:p>
            <a:pPr lvl="1">
              <a:buFont typeface="Arial" pitchFamily="34" charset="0"/>
              <a:buChar char="•"/>
            </a:pPr>
            <a:r>
              <a:rPr lang="en-US" sz="1600" b="1" i="1" dirty="0" smtClean="0">
                <a:solidFill>
                  <a:schemeClr val="tx2">
                    <a:lumMod val="75000"/>
                  </a:schemeClr>
                </a:solidFill>
              </a:rPr>
              <a:t> DREAM.3D’s Synthetic Building Philosophy </a:t>
            </a:r>
          </a:p>
          <a:p>
            <a:pPr lvl="1"/>
            <a:r>
              <a:rPr lang="en-US" sz="100" b="1" i="1" dirty="0" smtClean="0">
                <a:solidFill>
                  <a:schemeClr val="tx2">
                    <a:lumMod val="75000"/>
                  </a:schemeClr>
                </a:solidFill>
              </a:rPr>
              <a:t> </a:t>
            </a:r>
          </a:p>
          <a:p>
            <a:pPr lvl="1">
              <a:buFont typeface="Arial" pitchFamily="34" charset="0"/>
              <a:buChar char="•"/>
            </a:pPr>
            <a:r>
              <a:rPr lang="en-US" sz="1600" b="1" i="1" dirty="0" smtClean="0">
                <a:solidFill>
                  <a:schemeClr val="tx2">
                    <a:lumMod val="75000"/>
                  </a:schemeClr>
                </a:solidFill>
              </a:rPr>
              <a:t> Statistical Descriptions of “Features”</a:t>
            </a:r>
          </a:p>
          <a:p>
            <a:pPr lvl="1">
              <a:buFont typeface="Arial" pitchFamily="34" charset="0"/>
              <a:buChar char="•"/>
            </a:pPr>
            <a:r>
              <a:rPr lang="en-US" sz="1600" b="1" i="1" dirty="0">
                <a:solidFill>
                  <a:schemeClr val="tx2">
                    <a:lumMod val="75000"/>
                  </a:schemeClr>
                </a:solidFill>
              </a:rPr>
              <a:t> </a:t>
            </a:r>
            <a:r>
              <a:rPr lang="en-US" sz="1600" b="1" i="1" dirty="0" smtClean="0">
                <a:solidFill>
                  <a:schemeClr val="tx2">
                    <a:lumMod val="75000"/>
                  </a:schemeClr>
                </a:solidFill>
              </a:rPr>
              <a:t>Obtaining Statistics</a:t>
            </a:r>
            <a:endParaRPr lang="en-US" sz="100" b="1" i="1" dirty="0" smtClean="0">
              <a:solidFill>
                <a:schemeClr val="tx2">
                  <a:lumMod val="75000"/>
                </a:schemeClr>
              </a:solidFill>
            </a:endParaRPr>
          </a:p>
          <a:p>
            <a:pPr lvl="1">
              <a:buFont typeface="Arial" pitchFamily="34" charset="0"/>
              <a:buChar char="•"/>
            </a:pPr>
            <a:r>
              <a:rPr lang="en-US" sz="1600" b="1" i="1" dirty="0" smtClean="0">
                <a:solidFill>
                  <a:schemeClr val="tx2">
                    <a:lumMod val="75000"/>
                  </a:schemeClr>
                </a:solidFill>
              </a:rPr>
              <a:t> An Example of the Packing Process</a:t>
            </a:r>
          </a:p>
          <a:p>
            <a:pPr lvl="1">
              <a:buFont typeface="Arial" pitchFamily="34" charset="0"/>
              <a:buChar char="•"/>
            </a:pPr>
            <a:r>
              <a:rPr lang="en-US" sz="1600" b="1" i="1" dirty="0">
                <a:solidFill>
                  <a:schemeClr val="tx2">
                    <a:lumMod val="75000"/>
                  </a:schemeClr>
                </a:solidFill>
              </a:rPr>
              <a:t> </a:t>
            </a:r>
            <a:r>
              <a:rPr lang="en-US" sz="1600" b="1" i="1" dirty="0" smtClean="0">
                <a:solidFill>
                  <a:schemeClr val="tx2">
                    <a:lumMod val="75000"/>
                  </a:schemeClr>
                </a:solidFill>
              </a:rPr>
              <a:t>Highlighting the </a:t>
            </a:r>
            <a:r>
              <a:rPr lang="en-US" sz="1600" b="1" i="1" dirty="0">
                <a:solidFill>
                  <a:schemeClr val="tx2">
                    <a:lumMod val="75000"/>
                  </a:schemeClr>
                </a:solidFill>
              </a:rPr>
              <a:t>Current Spectrum of Possibilities</a:t>
            </a:r>
            <a:endParaRPr lang="en-US" sz="1600" b="1" i="1" dirty="0" smtClean="0">
              <a:solidFill>
                <a:schemeClr val="tx2">
                  <a:lumMod val="75000"/>
                </a:schemeClr>
              </a:solidFill>
            </a:endParaRPr>
          </a:p>
          <a:p>
            <a:endParaRPr lang="en-US" sz="800" b="1" dirty="0" smtClean="0">
              <a:solidFill>
                <a:schemeClr val="tx2">
                  <a:lumMod val="75000"/>
                </a:schemeClr>
              </a:solidFill>
            </a:endParaRPr>
          </a:p>
          <a:p>
            <a:pPr>
              <a:buFont typeface="Arial" pitchFamily="34" charset="0"/>
              <a:buChar char="•"/>
            </a:pPr>
            <a:r>
              <a:rPr lang="en-US" sz="2000" b="1" u="sng" dirty="0">
                <a:solidFill>
                  <a:schemeClr val="tx2">
                    <a:lumMod val="75000"/>
                  </a:schemeClr>
                </a:solidFill>
              </a:rPr>
              <a:t> DREAM.3D – FFT Interaction</a:t>
            </a:r>
          </a:p>
          <a:p>
            <a:pPr lvl="1">
              <a:buFont typeface="Arial" pitchFamily="34" charset="0"/>
              <a:buChar char="•"/>
            </a:pPr>
            <a:r>
              <a:rPr lang="en-US" sz="1600" b="1" i="1" dirty="0">
                <a:solidFill>
                  <a:schemeClr val="tx2">
                    <a:lumMod val="75000"/>
                  </a:schemeClr>
                </a:solidFill>
              </a:rPr>
              <a:t> Simulating Thermal Responses in Thermal Barrier Coatings</a:t>
            </a:r>
          </a:p>
          <a:p>
            <a:pPr lvl="1">
              <a:buFont typeface="Arial" pitchFamily="34" charset="0"/>
              <a:buChar char="•"/>
            </a:pPr>
            <a:endParaRPr lang="en-US" sz="100" b="1" i="1" dirty="0">
              <a:solidFill>
                <a:schemeClr val="tx2">
                  <a:lumMod val="75000"/>
                </a:schemeClr>
              </a:solidFill>
            </a:endParaRPr>
          </a:p>
          <a:p>
            <a:pPr lvl="1">
              <a:buFont typeface="Arial" pitchFamily="34" charset="0"/>
              <a:buChar char="•"/>
            </a:pPr>
            <a:r>
              <a:rPr lang="en-US" sz="1600" b="1" i="1" dirty="0">
                <a:solidFill>
                  <a:schemeClr val="tx2">
                    <a:lumMod val="75000"/>
                  </a:schemeClr>
                </a:solidFill>
              </a:rPr>
              <a:t> Other Simulation Packages</a:t>
            </a:r>
          </a:p>
          <a:p>
            <a:endParaRPr lang="en-US" sz="800" b="1" dirty="0">
              <a:solidFill>
                <a:schemeClr val="tx2">
                  <a:lumMod val="75000"/>
                </a:schemeClr>
              </a:solidFill>
            </a:endParaRPr>
          </a:p>
          <a:p>
            <a:pPr>
              <a:buFont typeface="Arial" pitchFamily="34" charset="0"/>
              <a:buChar char="•"/>
            </a:pPr>
            <a:r>
              <a:rPr lang="en-US" sz="2000" b="1" u="sng" dirty="0">
                <a:solidFill>
                  <a:schemeClr val="tx2">
                    <a:lumMod val="75000"/>
                  </a:schemeClr>
                </a:solidFill>
              </a:rPr>
              <a:t> Final Comments</a:t>
            </a:r>
          </a:p>
          <a:p>
            <a:pPr lvl="1">
              <a:buFont typeface="Arial" pitchFamily="34" charset="0"/>
              <a:buChar char="•"/>
            </a:pPr>
            <a:r>
              <a:rPr lang="en-US" sz="1600" b="1" i="1" dirty="0">
                <a:solidFill>
                  <a:schemeClr val="tx2">
                    <a:lumMod val="75000"/>
                  </a:schemeClr>
                </a:solidFill>
              </a:rPr>
              <a:t> Thoughts on Needs for Future</a:t>
            </a:r>
          </a:p>
          <a:p>
            <a:endParaRPr lang="en-US" sz="800" b="1" dirty="0">
              <a:solidFill>
                <a:schemeClr val="tx2">
                  <a:lumMod val="75000"/>
                </a:schemeClr>
              </a:solidFill>
            </a:endParaRPr>
          </a:p>
          <a:p>
            <a:pPr lvl="1">
              <a:buFont typeface="Arial" pitchFamily="34" charset="0"/>
              <a:buChar char="•"/>
            </a:pPr>
            <a:endParaRPr lang="en-US" sz="100" b="1" i="1" dirty="0">
              <a:solidFill>
                <a:schemeClr val="tx2">
                  <a:lumMod val="75000"/>
                </a:schemeClr>
              </a:solidFill>
            </a:endParaRPr>
          </a:p>
          <a:p>
            <a:pPr lvl="1">
              <a:buFont typeface="Arial" pitchFamily="34" charset="0"/>
              <a:buChar char="•"/>
            </a:pPr>
            <a:endParaRPr lang="en-US" sz="1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Current Possibilities</a:t>
            </a:r>
            <a:endParaRPr lang="en-US" sz="2600" b="1" i="1" dirty="0">
              <a:solidFill>
                <a:schemeClr val="tx2">
                  <a:lumMod val="75000"/>
                </a:schemeClr>
              </a:solidFill>
            </a:endParaRPr>
          </a:p>
        </p:txBody>
      </p:sp>
      <p:grpSp>
        <p:nvGrpSpPr>
          <p:cNvPr id="3" name="Group 2"/>
          <p:cNvGrpSpPr/>
          <p:nvPr/>
        </p:nvGrpSpPr>
        <p:grpSpPr>
          <a:xfrm>
            <a:off x="609600" y="1143000"/>
            <a:ext cx="4185597" cy="2667000"/>
            <a:chOff x="228600" y="1219200"/>
            <a:chExt cx="3581400" cy="2286000"/>
          </a:xfrm>
        </p:grpSpPr>
        <p:pic>
          <p:nvPicPr>
            <p:cNvPr id="4" name="Picture 3" descr="fibers.jpg"/>
            <p:cNvPicPr>
              <a:picLocks noChangeAspect="1"/>
            </p:cNvPicPr>
            <p:nvPr/>
          </p:nvPicPr>
          <p:blipFill>
            <a:blip r:embed="rId2" cstate="print"/>
            <a:stretch>
              <a:fillRect/>
            </a:stretch>
          </p:blipFill>
          <p:spPr>
            <a:xfrm>
              <a:off x="304800" y="1219200"/>
              <a:ext cx="3476707" cy="1905000"/>
            </a:xfrm>
            <a:prstGeom prst="rect">
              <a:avLst/>
            </a:prstGeom>
          </p:spPr>
        </p:pic>
        <p:sp>
          <p:nvSpPr>
            <p:cNvPr id="5" name="Title 1"/>
            <p:cNvSpPr txBox="1">
              <a:spLocks/>
            </p:cNvSpPr>
            <p:nvPr/>
          </p:nvSpPr>
          <p:spPr>
            <a:xfrm>
              <a:off x="228600" y="2971800"/>
              <a:ext cx="35814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Fiber</a:t>
              </a:r>
              <a:r>
                <a:rPr kumimoji="0" lang="en-US" b="0" i="0" u="none" strike="noStrike" kern="1200" cap="none" spc="0" normalizeH="0" noProof="0" dirty="0" smtClean="0">
                  <a:ln>
                    <a:noFill/>
                  </a:ln>
                  <a:solidFill>
                    <a:schemeClr val="tx1"/>
                  </a:solidFill>
                  <a:effectLst/>
                  <a:uLnTx/>
                  <a:uFillTx/>
                  <a:latin typeface="+mj-lt"/>
                  <a:ea typeface="+mj-ea"/>
                  <a:cs typeface="+mj-cs"/>
                </a:rPr>
                <a:t> Composites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pSp>
      <p:grpSp>
        <p:nvGrpSpPr>
          <p:cNvPr id="7" name="Group 6"/>
          <p:cNvGrpSpPr/>
          <p:nvPr/>
        </p:nvGrpSpPr>
        <p:grpSpPr>
          <a:xfrm>
            <a:off x="533400" y="3924300"/>
            <a:ext cx="4495800" cy="2933700"/>
            <a:chOff x="4191000" y="3886200"/>
            <a:chExt cx="3846825" cy="2514600"/>
          </a:xfrm>
        </p:grpSpPr>
        <p:pic>
          <p:nvPicPr>
            <p:cNvPr id="8" name="Picture 7" descr="carbides.jpg"/>
            <p:cNvPicPr>
              <a:picLocks noChangeAspect="1"/>
            </p:cNvPicPr>
            <p:nvPr/>
          </p:nvPicPr>
          <p:blipFill>
            <a:blip r:embed="rId3" cstate="print"/>
            <a:stretch>
              <a:fillRect/>
            </a:stretch>
          </p:blipFill>
          <p:spPr>
            <a:xfrm>
              <a:off x="4191000" y="3886200"/>
              <a:ext cx="3846825" cy="2021086"/>
            </a:xfrm>
            <a:prstGeom prst="rect">
              <a:avLst/>
            </a:prstGeom>
          </p:spPr>
        </p:pic>
        <p:sp>
          <p:nvSpPr>
            <p:cNvPr id="9" name="Title 1"/>
            <p:cNvSpPr txBox="1">
              <a:spLocks/>
            </p:cNvSpPr>
            <p:nvPr/>
          </p:nvSpPr>
          <p:spPr>
            <a:xfrm>
              <a:off x="4343400" y="5867400"/>
              <a:ext cx="35814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Carbides/</a:t>
              </a:r>
              <a:r>
                <a:rPr kumimoji="0" lang="en-US" b="0" i="0" u="none" strike="noStrike" kern="1200" cap="none" spc="0" normalizeH="0" baseline="0" noProof="0" dirty="0" err="1" smtClean="0">
                  <a:ln>
                    <a:noFill/>
                  </a:ln>
                  <a:solidFill>
                    <a:schemeClr val="tx1"/>
                  </a:solidFill>
                  <a:effectLst/>
                  <a:uLnTx/>
                  <a:uFillTx/>
                  <a:latin typeface="+mj-lt"/>
                  <a:ea typeface="+mj-ea"/>
                  <a:cs typeface="+mj-cs"/>
                </a:rPr>
                <a:t>Nano</a:t>
              </a:r>
              <a:r>
                <a:rPr kumimoji="0" lang="en-US" b="0" i="0" u="none" strike="noStrike" kern="1200" cap="none" spc="0" normalizeH="0" baseline="0" noProof="0" dirty="0" smtClean="0">
                  <a:ln>
                    <a:noFill/>
                  </a:ln>
                  <a:solidFill>
                    <a:schemeClr val="tx1"/>
                  </a:solidFill>
                  <a:effectLst/>
                  <a:uLnTx/>
                  <a:uFillTx/>
                  <a:latin typeface="+mj-lt"/>
                  <a:ea typeface="+mj-ea"/>
                  <a:cs typeface="+mj-cs"/>
                </a:rPr>
                <a:t>-particles/Porosity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pSp>
      <p:grpSp>
        <p:nvGrpSpPr>
          <p:cNvPr id="20" name="Group 19"/>
          <p:cNvGrpSpPr/>
          <p:nvPr/>
        </p:nvGrpSpPr>
        <p:grpSpPr>
          <a:xfrm>
            <a:off x="5101118" y="1811611"/>
            <a:ext cx="4185597" cy="3458889"/>
            <a:chOff x="5029200" y="1811611"/>
            <a:chExt cx="4185597" cy="3458889"/>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811611"/>
              <a:ext cx="3614170" cy="3107777"/>
            </a:xfrm>
            <a:prstGeom prst="rect">
              <a:avLst/>
            </a:prstGeom>
          </p:spPr>
        </p:pic>
        <p:sp>
          <p:nvSpPr>
            <p:cNvPr id="19" name="Title 1"/>
            <p:cNvSpPr txBox="1">
              <a:spLocks/>
            </p:cNvSpPr>
            <p:nvPr/>
          </p:nvSpPr>
          <p:spPr>
            <a:xfrm>
              <a:off x="5029200" y="4648200"/>
              <a:ext cx="4185597" cy="6223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Bimodal Features/ALA Grains/MTRs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pSp>
    </p:spTree>
    <p:extLst>
      <p:ext uri="{BB962C8B-B14F-4D97-AF65-F5344CB8AC3E}">
        <p14:creationId xmlns:p14="http://schemas.microsoft.com/office/powerpoint/2010/main" val="3189068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Synthetic Building in D3D: </a:t>
            </a:r>
            <a:r>
              <a:rPr lang="en-US" sz="2600" b="1" i="1" dirty="0" smtClean="0">
                <a:solidFill>
                  <a:schemeClr val="tx2">
                    <a:lumMod val="75000"/>
                  </a:schemeClr>
                </a:solidFill>
              </a:rPr>
              <a:t>Current Possibilities</a:t>
            </a:r>
            <a:endParaRPr lang="en-US" sz="2600" b="1" i="1" dirty="0">
              <a:solidFill>
                <a:schemeClr val="tx2">
                  <a:lumMod val="75000"/>
                </a:schemeClr>
              </a:solidFill>
            </a:endParaRPr>
          </a:p>
        </p:txBody>
      </p:sp>
      <p:grpSp>
        <p:nvGrpSpPr>
          <p:cNvPr id="3" name="Group 2"/>
          <p:cNvGrpSpPr/>
          <p:nvPr/>
        </p:nvGrpSpPr>
        <p:grpSpPr>
          <a:xfrm>
            <a:off x="228600" y="1905000"/>
            <a:ext cx="3505200" cy="4326329"/>
            <a:chOff x="228600" y="1905000"/>
            <a:chExt cx="3505200" cy="4326329"/>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 r="46000"/>
            <a:stretch/>
          </p:blipFill>
          <p:spPr>
            <a:xfrm>
              <a:off x="228600" y="1905000"/>
              <a:ext cx="3505200" cy="3818820"/>
            </a:xfrm>
            <a:prstGeom prst="rect">
              <a:avLst/>
            </a:prstGeom>
          </p:spPr>
        </p:pic>
        <p:sp>
          <p:nvSpPr>
            <p:cNvPr id="5" name="Title 1"/>
            <p:cNvSpPr txBox="1">
              <a:spLocks/>
            </p:cNvSpPr>
            <p:nvPr/>
          </p:nvSpPr>
          <p:spPr>
            <a:xfrm>
              <a:off x="673258" y="5486400"/>
              <a:ext cx="2615884" cy="74492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Far-Field HEDM</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latin typeface="+mj-lt"/>
                  <a:ea typeface="+mj-ea"/>
                  <a:cs typeface="+mj-cs"/>
                </a:rPr>
                <a:t>(Data informed synthetic)</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pSp>
      <p:grpSp>
        <p:nvGrpSpPr>
          <p:cNvPr id="8" name="Group 7"/>
          <p:cNvGrpSpPr/>
          <p:nvPr/>
        </p:nvGrpSpPr>
        <p:grpSpPr>
          <a:xfrm>
            <a:off x="3886200" y="2438400"/>
            <a:ext cx="4951743" cy="3200400"/>
            <a:chOff x="3886200" y="2438400"/>
            <a:chExt cx="4951743" cy="3200400"/>
          </a:xfrm>
        </p:grpSpPr>
        <p:pic>
          <p:nvPicPr>
            <p:cNvPr id="4" name="Picture 3" descr="viz.png"/>
            <p:cNvPicPr>
              <a:picLocks noChangeAspect="1"/>
            </p:cNvPicPr>
            <p:nvPr/>
          </p:nvPicPr>
          <p:blipFill>
            <a:blip r:embed="rId3"/>
            <a:stretch>
              <a:fillRect/>
            </a:stretch>
          </p:blipFill>
          <p:spPr>
            <a:xfrm>
              <a:off x="3886200" y="2438400"/>
              <a:ext cx="4951743" cy="2427890"/>
            </a:xfrm>
            <a:prstGeom prst="rect">
              <a:avLst/>
            </a:prstGeom>
          </p:spPr>
        </p:pic>
        <p:sp>
          <p:nvSpPr>
            <p:cNvPr id="7" name="Title 1"/>
            <p:cNvSpPr txBox="1">
              <a:spLocks/>
            </p:cNvSpPr>
            <p:nvPr/>
          </p:nvSpPr>
          <p:spPr>
            <a:xfrm>
              <a:off x="4800600" y="4893871"/>
              <a:ext cx="2615884" cy="74492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Polycrystalline </a:t>
              </a:r>
              <a:r>
                <a:rPr kumimoji="0" lang="en-US" b="0" i="0" u="none" strike="noStrike" kern="1200" cap="none" spc="0" normalizeH="0" baseline="0" noProof="0" dirty="0" err="1" smtClean="0">
                  <a:ln>
                    <a:noFill/>
                  </a:ln>
                  <a:solidFill>
                    <a:schemeClr val="tx1"/>
                  </a:solidFill>
                  <a:effectLst/>
                  <a:uLnTx/>
                  <a:uFillTx/>
                  <a:latin typeface="+mj-lt"/>
                  <a:ea typeface="+mj-ea"/>
                  <a:cs typeface="+mj-cs"/>
                </a:rPr>
                <a:t>Atomistics</a:t>
              </a:r>
              <a:r>
                <a:rPr kumimoji="0" lang="en-US" b="0" i="0" u="none" strike="noStrike" kern="1200" cap="none" spc="0" normalizeH="0" baseline="0" noProof="0" dirty="0" smtClean="0">
                  <a:ln>
                    <a:noFill/>
                  </a:ln>
                  <a:solidFill>
                    <a:schemeClr val="tx1"/>
                  </a:solidFill>
                  <a:effectLst/>
                  <a:uLnTx/>
                  <a:uFillTx/>
                  <a:latin typeface="+mj-lt"/>
                  <a:ea typeface="+mj-ea"/>
                  <a:cs typeface="+mj-cs"/>
                </a:rPr>
                <a:t> Structure</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grpSp>
    </p:spTree>
    <p:extLst>
      <p:ext uri="{BB962C8B-B14F-4D97-AF65-F5344CB8AC3E}">
        <p14:creationId xmlns:p14="http://schemas.microsoft.com/office/powerpoint/2010/main" val="3189068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descr="tbc_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rot="5400000">
            <a:off x="1631827" y="757445"/>
            <a:ext cx="5541013" cy="6507701"/>
          </a:xfrm>
          <a:prstGeom prst="rect">
            <a:avLst/>
          </a:prstGeom>
        </p:spPr>
      </p:pic>
      <p:sp>
        <p:nvSpPr>
          <p:cNvPr id="101" name="TextBox 100"/>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TBC Structure</a:t>
            </a:r>
            <a:endParaRPr lang="en-US" sz="2600" b="1" dirty="0">
              <a:solidFill>
                <a:schemeClr val="tx2">
                  <a:lumMod val="75000"/>
                </a:schemeClr>
              </a:solidFill>
            </a:endParaRPr>
          </a:p>
        </p:txBody>
      </p:sp>
    </p:spTree>
    <p:extLst>
      <p:ext uri="{BB962C8B-B14F-4D97-AF65-F5344CB8AC3E}">
        <p14:creationId xmlns:p14="http://schemas.microsoft.com/office/powerpoint/2010/main" val="3009760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descr="ebpvd_topcoat.png"/>
          <p:cNvPicPr>
            <a:picLocks noChangeAspect="1"/>
          </p:cNvPicPr>
          <p:nvPr/>
        </p:nvPicPr>
        <p:blipFill>
          <a:blip r:embed="rId2"/>
          <a:stretch>
            <a:fillRect/>
          </a:stretch>
        </p:blipFill>
        <p:spPr>
          <a:xfrm>
            <a:off x="741412" y="1143000"/>
            <a:ext cx="7712041" cy="5434223"/>
          </a:xfrm>
          <a:prstGeom prst="rect">
            <a:avLst/>
          </a:prstGeom>
        </p:spPr>
      </p:pic>
      <p:sp>
        <p:nvSpPr>
          <p:cNvPr id="97" name="TextBox 96"/>
          <p:cNvSpPr txBox="1"/>
          <p:nvPr/>
        </p:nvSpPr>
        <p:spPr>
          <a:xfrm>
            <a:off x="1148483" y="4654681"/>
            <a:ext cx="1364676" cy="369332"/>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EB-PVD TBC</a:t>
            </a:r>
            <a:endParaRPr lang="en-US" b="1" dirty="0">
              <a:latin typeface="Arial Narrow" panose="020B0606020202030204" pitchFamily="34" charset="0"/>
              <a:cs typeface="Helvetica Neue Bold Condensed"/>
            </a:endParaRPr>
          </a:p>
        </p:txBody>
      </p:sp>
      <p:sp>
        <p:nvSpPr>
          <p:cNvPr id="9" name="TextBox 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TBC Structure</a:t>
            </a:r>
            <a:endParaRPr lang="en-US" sz="2600" b="1" dirty="0">
              <a:solidFill>
                <a:schemeClr val="tx2">
                  <a:lumMod val="75000"/>
                </a:schemeClr>
              </a:solidFill>
            </a:endParaRPr>
          </a:p>
        </p:txBody>
      </p:sp>
    </p:spTree>
    <p:extLst>
      <p:ext uri="{BB962C8B-B14F-4D97-AF65-F5344CB8AC3E}">
        <p14:creationId xmlns:p14="http://schemas.microsoft.com/office/powerpoint/2010/main" val="2139177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descr="aps_topcoat.png"/>
          <p:cNvPicPr>
            <a:picLocks/>
          </p:cNvPicPr>
          <p:nvPr/>
        </p:nvPicPr>
        <p:blipFill>
          <a:blip r:embed="rId2"/>
          <a:stretch>
            <a:fillRect/>
          </a:stretch>
        </p:blipFill>
        <p:spPr>
          <a:xfrm>
            <a:off x="762000" y="1143000"/>
            <a:ext cx="7708392" cy="5431536"/>
          </a:xfrm>
          <a:prstGeom prst="rect">
            <a:avLst/>
          </a:prstGeom>
        </p:spPr>
      </p:pic>
      <p:sp>
        <p:nvSpPr>
          <p:cNvPr id="98" name="TextBox 97"/>
          <p:cNvSpPr txBox="1"/>
          <p:nvPr/>
        </p:nvSpPr>
        <p:spPr>
          <a:xfrm>
            <a:off x="1295400" y="4654681"/>
            <a:ext cx="1364676" cy="369332"/>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APS TBC</a:t>
            </a:r>
            <a:endParaRPr lang="en-US" b="1" dirty="0">
              <a:latin typeface="Arial Narrow" panose="020B0606020202030204" pitchFamily="34" charset="0"/>
              <a:cs typeface="Helvetica Neue Bold Condensed"/>
            </a:endParaRPr>
          </a:p>
        </p:txBody>
      </p:sp>
      <p:sp>
        <p:nvSpPr>
          <p:cNvPr id="9" name="TextBox 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TBC Structure</a:t>
            </a:r>
            <a:endParaRPr lang="en-US" sz="2600" b="1" dirty="0">
              <a:solidFill>
                <a:schemeClr val="tx2">
                  <a:lumMod val="75000"/>
                </a:schemeClr>
              </a:solidFill>
            </a:endParaRPr>
          </a:p>
        </p:txBody>
      </p:sp>
    </p:spTree>
    <p:extLst>
      <p:ext uri="{BB962C8B-B14F-4D97-AF65-F5344CB8AC3E}">
        <p14:creationId xmlns:p14="http://schemas.microsoft.com/office/powerpoint/2010/main" val="2139177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rot="5400000" flipH="1" flipV="1">
            <a:off x="4377591" y="6043347"/>
            <a:ext cx="486358" cy="2093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672676" y="6356787"/>
            <a:ext cx="1896187" cy="430887"/>
          </a:xfrm>
          <a:prstGeom prst="rect">
            <a:avLst/>
          </a:prstGeom>
          <a:noFill/>
        </p:spPr>
        <p:txBody>
          <a:bodyPr wrap="square" rtlCol="0">
            <a:spAutoFit/>
          </a:bodyPr>
          <a:lstStyle/>
          <a:p>
            <a:r>
              <a:rPr lang="en-US" sz="2200" b="1" dirty="0">
                <a:latin typeface="Arial Narrow" panose="020B0606020202030204" pitchFamily="34" charset="0"/>
                <a:cs typeface="Helvetica Neue Bold Condensed"/>
              </a:rPr>
              <a:t>s</a:t>
            </a:r>
            <a:r>
              <a:rPr lang="en-US" sz="2200" b="1" dirty="0" smtClean="0">
                <a:latin typeface="Arial Narrow" panose="020B0606020202030204" pitchFamily="34" charset="0"/>
                <a:cs typeface="Helvetica Neue Bold Condensed"/>
              </a:rPr>
              <a:t>ubstrate</a:t>
            </a:r>
          </a:p>
        </p:txBody>
      </p:sp>
      <p:cxnSp>
        <p:nvCxnSpPr>
          <p:cNvPr id="6" name="Straight Arrow Connector 5"/>
          <p:cNvCxnSpPr/>
          <p:nvPr/>
        </p:nvCxnSpPr>
        <p:spPr>
          <a:xfrm flipV="1">
            <a:off x="1725317" y="3596635"/>
            <a:ext cx="436676" cy="2393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335507" y="3780195"/>
            <a:ext cx="1896187"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BC</a:t>
            </a:r>
          </a:p>
        </p:txBody>
      </p:sp>
      <p:sp>
        <p:nvSpPr>
          <p:cNvPr id="9" name="TextBox 8"/>
          <p:cNvSpPr txBox="1"/>
          <p:nvPr/>
        </p:nvSpPr>
        <p:spPr>
          <a:xfrm>
            <a:off x="3437286" y="1160854"/>
            <a:ext cx="1896187"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TC</a:t>
            </a:r>
          </a:p>
        </p:txBody>
      </p:sp>
      <p:pic>
        <p:nvPicPr>
          <p:cNvPr id="10" name="Picture 9" descr="ebpvd_noTex_flat_grains.png"/>
          <p:cNvPicPr>
            <a:picLocks noChangeAspect="1"/>
          </p:cNvPicPr>
          <p:nvPr/>
        </p:nvPicPr>
        <p:blipFill>
          <a:blip r:embed="rId2"/>
          <a:stretch>
            <a:fillRect/>
          </a:stretch>
        </p:blipFill>
        <p:spPr>
          <a:xfrm>
            <a:off x="2161993" y="1646433"/>
            <a:ext cx="4583288" cy="4272716"/>
          </a:xfrm>
          <a:prstGeom prst="rect">
            <a:avLst/>
          </a:prstGeom>
        </p:spPr>
      </p:pic>
      <p:cxnSp>
        <p:nvCxnSpPr>
          <p:cNvPr id="11" name="Straight Arrow Connector 10"/>
          <p:cNvCxnSpPr/>
          <p:nvPr/>
        </p:nvCxnSpPr>
        <p:spPr>
          <a:xfrm rot="16200000" flipH="1">
            <a:off x="2106879" y="2335619"/>
            <a:ext cx="304926" cy="2505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73726" y="1891485"/>
            <a:ext cx="694605"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TGO</a:t>
            </a:r>
          </a:p>
        </p:txBody>
      </p:sp>
      <p:cxnSp>
        <p:nvCxnSpPr>
          <p:cNvPr id="14" name="Straight Arrow Connector 13"/>
          <p:cNvCxnSpPr/>
          <p:nvPr/>
        </p:nvCxnSpPr>
        <p:spPr>
          <a:xfrm>
            <a:off x="3904066" y="1431886"/>
            <a:ext cx="218338" cy="3207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Synthetic TBCs</a:t>
            </a:r>
            <a:endParaRPr lang="en-US" sz="2600" b="1" dirty="0">
              <a:solidFill>
                <a:schemeClr val="tx2">
                  <a:lumMod val="75000"/>
                </a:schemeClr>
              </a:solidFill>
            </a:endParaRPr>
          </a:p>
        </p:txBody>
      </p:sp>
    </p:spTree>
    <p:extLst>
      <p:ext uri="{BB962C8B-B14F-4D97-AF65-F5344CB8AC3E}">
        <p14:creationId xmlns:p14="http://schemas.microsoft.com/office/powerpoint/2010/main" val="1356958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bpvd_noTex_ipf.tif"/>
          <p:cNvPicPr>
            <a:picLocks noChangeAspect="1"/>
          </p:cNvPicPr>
          <p:nvPr/>
        </p:nvPicPr>
        <p:blipFill>
          <a:blip r:embed="rId2"/>
          <a:stretch>
            <a:fillRect/>
          </a:stretch>
        </p:blipFill>
        <p:spPr>
          <a:xfrm>
            <a:off x="0" y="1724448"/>
            <a:ext cx="4481083" cy="3828151"/>
          </a:xfrm>
          <a:prstGeom prst="rect">
            <a:avLst/>
          </a:prstGeom>
        </p:spPr>
      </p:pic>
      <p:pic>
        <p:nvPicPr>
          <p:cNvPr id="14" name="Picture 13" descr="ebpvd_tex_ipf.tif"/>
          <p:cNvPicPr>
            <a:picLocks/>
          </p:cNvPicPr>
          <p:nvPr/>
        </p:nvPicPr>
        <p:blipFill>
          <a:blip r:embed="rId3"/>
          <a:stretch>
            <a:fillRect/>
          </a:stretch>
        </p:blipFill>
        <p:spPr>
          <a:xfrm>
            <a:off x="4673978" y="1724448"/>
            <a:ext cx="4480560" cy="3831336"/>
          </a:xfrm>
          <a:prstGeom prst="rect">
            <a:avLst/>
          </a:prstGeom>
        </p:spPr>
      </p:pic>
      <p:pic>
        <p:nvPicPr>
          <p:cNvPr id="15" name="Picture 14" descr="Screen shot 2013-10-25 at 9.47.12 AM.png"/>
          <p:cNvPicPr>
            <a:picLocks noChangeAspect="1"/>
          </p:cNvPicPr>
          <p:nvPr/>
        </p:nvPicPr>
        <p:blipFill>
          <a:blip r:embed="rId4"/>
          <a:stretch>
            <a:fillRect/>
          </a:stretch>
        </p:blipFill>
        <p:spPr>
          <a:xfrm>
            <a:off x="918700" y="5555785"/>
            <a:ext cx="1243161" cy="1117272"/>
          </a:xfrm>
          <a:prstGeom prst="rect">
            <a:avLst/>
          </a:prstGeom>
        </p:spPr>
      </p:pic>
      <p:pic>
        <p:nvPicPr>
          <p:cNvPr id="16" name="Picture 15" descr="key.png"/>
          <p:cNvPicPr>
            <a:picLocks noChangeAspect="1"/>
          </p:cNvPicPr>
          <p:nvPr/>
        </p:nvPicPr>
        <p:blipFill>
          <a:blip r:embed="rId5"/>
          <a:stretch>
            <a:fillRect/>
          </a:stretch>
        </p:blipFill>
        <p:spPr>
          <a:xfrm>
            <a:off x="3129644" y="5620149"/>
            <a:ext cx="1282324" cy="1117272"/>
          </a:xfrm>
          <a:prstGeom prst="rect">
            <a:avLst/>
          </a:prstGeom>
        </p:spPr>
      </p:pic>
      <p:sp>
        <p:nvSpPr>
          <p:cNvPr id="17" name="TextBox 16"/>
          <p:cNvSpPr txBox="1"/>
          <p:nvPr/>
        </p:nvSpPr>
        <p:spPr>
          <a:xfrm>
            <a:off x="1634912" y="1147438"/>
            <a:ext cx="2319222"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TGO: no texture</a:t>
            </a:r>
          </a:p>
        </p:txBody>
      </p:sp>
      <p:sp>
        <p:nvSpPr>
          <p:cNvPr id="18" name="TextBox 17"/>
          <p:cNvSpPr txBox="1"/>
          <p:nvPr/>
        </p:nvSpPr>
        <p:spPr>
          <a:xfrm>
            <a:off x="6367578" y="1147438"/>
            <a:ext cx="2319222"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TGO: texture</a:t>
            </a:r>
          </a:p>
        </p:txBody>
      </p:sp>
      <p:sp>
        <p:nvSpPr>
          <p:cNvPr id="25" name="TextBox 24"/>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Synthetic TBCs</a:t>
            </a:r>
            <a:endParaRPr lang="en-US" sz="2600" b="1" dirty="0">
              <a:solidFill>
                <a:schemeClr val="tx2">
                  <a:lumMod val="75000"/>
                </a:schemeClr>
              </a:solidFill>
            </a:endParaRPr>
          </a:p>
        </p:txBody>
      </p:sp>
    </p:spTree>
    <p:extLst>
      <p:ext uri="{BB962C8B-B14F-4D97-AF65-F5344CB8AC3E}">
        <p14:creationId xmlns:p14="http://schemas.microsoft.com/office/powerpoint/2010/main" val="3683535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rot="16200000" flipH="1">
            <a:off x="4229791" y="3970590"/>
            <a:ext cx="593218" cy="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664153" y="3714723"/>
            <a:ext cx="2848315"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localized Potts model</a:t>
            </a:r>
          </a:p>
        </p:txBody>
      </p:sp>
      <p:sp>
        <p:nvSpPr>
          <p:cNvPr id="10" name="TextBox 9"/>
          <p:cNvSpPr txBox="1"/>
          <p:nvPr/>
        </p:nvSpPr>
        <p:spPr>
          <a:xfrm>
            <a:off x="121821" y="3714723"/>
            <a:ext cx="1567134"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phase maps</a:t>
            </a:r>
          </a:p>
        </p:txBody>
      </p:sp>
      <p:pic>
        <p:nvPicPr>
          <p:cNvPr id="11" name="Picture 10" descr="flat_example_phases.tif"/>
          <p:cNvPicPr>
            <a:picLocks/>
          </p:cNvPicPr>
          <p:nvPr/>
        </p:nvPicPr>
        <p:blipFill>
          <a:blip r:embed="rId2"/>
          <a:stretch>
            <a:fillRect/>
          </a:stretch>
        </p:blipFill>
        <p:spPr>
          <a:xfrm>
            <a:off x="1524059" y="1138961"/>
            <a:ext cx="6464808" cy="2468880"/>
          </a:xfrm>
          <a:prstGeom prst="rect">
            <a:avLst/>
          </a:prstGeom>
        </p:spPr>
      </p:pic>
      <p:pic>
        <p:nvPicPr>
          <p:cNvPr id="12" name="Picture 11" descr="potts_example_phases.tif"/>
          <p:cNvPicPr>
            <a:picLocks/>
          </p:cNvPicPr>
          <p:nvPr/>
        </p:nvPicPr>
        <p:blipFill>
          <a:blip r:embed="rId3"/>
          <a:stretch>
            <a:fillRect/>
          </a:stretch>
        </p:blipFill>
        <p:spPr>
          <a:xfrm>
            <a:off x="1524059" y="4233672"/>
            <a:ext cx="6464808" cy="2468880"/>
          </a:xfrm>
          <a:prstGeom prst="rect">
            <a:avLst/>
          </a:prstGeom>
        </p:spPr>
      </p:pic>
      <p:cxnSp>
        <p:nvCxnSpPr>
          <p:cNvPr id="19" name="Straight Arrow Connector 18"/>
          <p:cNvCxnSpPr/>
          <p:nvPr/>
        </p:nvCxnSpPr>
        <p:spPr>
          <a:xfrm rot="10800000">
            <a:off x="7909546" y="3513271"/>
            <a:ext cx="293764" cy="1215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176286" y="3472741"/>
            <a:ext cx="587359"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BC</a:t>
            </a:r>
          </a:p>
        </p:txBody>
      </p:sp>
      <p:cxnSp>
        <p:nvCxnSpPr>
          <p:cNvPr id="21" name="Straight Arrow Connector 20"/>
          <p:cNvCxnSpPr/>
          <p:nvPr/>
        </p:nvCxnSpPr>
        <p:spPr>
          <a:xfrm rot="10800000" flipV="1">
            <a:off x="7988867" y="3191259"/>
            <a:ext cx="293764" cy="1058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234102" y="2975815"/>
            <a:ext cx="815314"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TGO</a:t>
            </a:r>
          </a:p>
        </p:txBody>
      </p:sp>
      <p:cxnSp>
        <p:nvCxnSpPr>
          <p:cNvPr id="23" name="Straight Arrow Connector 22"/>
          <p:cNvCxnSpPr/>
          <p:nvPr/>
        </p:nvCxnSpPr>
        <p:spPr>
          <a:xfrm rot="10800000" flipV="1">
            <a:off x="7695103" y="2385039"/>
            <a:ext cx="293764" cy="2807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948331" y="2115555"/>
            <a:ext cx="815314" cy="430887"/>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TC</a:t>
            </a:r>
          </a:p>
        </p:txBody>
      </p:sp>
      <p:sp>
        <p:nvSpPr>
          <p:cNvPr id="25" name="TextBox 24"/>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Synthetic TBCs</a:t>
            </a:r>
            <a:endParaRPr lang="en-US" sz="2600" b="1" dirty="0">
              <a:solidFill>
                <a:schemeClr val="tx2">
                  <a:lumMod val="75000"/>
                </a:schemeClr>
              </a:solidFill>
            </a:endParaRPr>
          </a:p>
        </p:txBody>
      </p:sp>
    </p:spTree>
    <p:extLst>
      <p:ext uri="{BB962C8B-B14F-4D97-AF65-F5344CB8AC3E}">
        <p14:creationId xmlns:p14="http://schemas.microsoft.com/office/powerpoint/2010/main" val="3174066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pvd_noTex_flat_grains.png"/>
          <p:cNvPicPr>
            <a:picLocks noChangeAspect="1"/>
          </p:cNvPicPr>
          <p:nvPr/>
        </p:nvPicPr>
        <p:blipFill>
          <a:blip r:embed="rId2"/>
          <a:stretch>
            <a:fillRect/>
          </a:stretch>
        </p:blipFill>
        <p:spPr>
          <a:xfrm>
            <a:off x="121608" y="1148897"/>
            <a:ext cx="4384953" cy="4087821"/>
          </a:xfrm>
          <a:prstGeom prst="rect">
            <a:avLst/>
          </a:prstGeom>
        </p:spPr>
      </p:pic>
      <p:pic>
        <p:nvPicPr>
          <p:cNvPr id="3" name="Picture 2" descr="aps_noTex_flat_grains.png"/>
          <p:cNvPicPr>
            <a:picLocks noChangeAspect="1"/>
          </p:cNvPicPr>
          <p:nvPr/>
        </p:nvPicPr>
        <p:blipFill>
          <a:blip r:embed="rId3"/>
          <a:stretch>
            <a:fillRect/>
          </a:stretch>
        </p:blipFill>
        <p:spPr>
          <a:xfrm>
            <a:off x="4644625" y="1143000"/>
            <a:ext cx="4391279" cy="4093718"/>
          </a:xfrm>
          <a:prstGeom prst="rect">
            <a:avLst/>
          </a:prstGeom>
        </p:spPr>
      </p:pic>
      <p:sp>
        <p:nvSpPr>
          <p:cNvPr id="4" name="TextBox 3"/>
          <p:cNvSpPr txBox="1"/>
          <p:nvPr/>
        </p:nvSpPr>
        <p:spPr>
          <a:xfrm>
            <a:off x="1150684" y="5236718"/>
            <a:ext cx="2038061" cy="369332"/>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columnar top coat</a:t>
            </a:r>
            <a:endParaRPr lang="en-US" b="1" dirty="0">
              <a:latin typeface="Arial Narrow" panose="020B0606020202030204" pitchFamily="34" charset="0"/>
              <a:cs typeface="Helvetica Neue Bold Condensed"/>
            </a:endParaRPr>
          </a:p>
        </p:txBody>
      </p:sp>
      <p:sp>
        <p:nvSpPr>
          <p:cNvPr id="5" name="TextBox 4"/>
          <p:cNvSpPr txBox="1"/>
          <p:nvPr/>
        </p:nvSpPr>
        <p:spPr>
          <a:xfrm>
            <a:off x="5991369" y="5236718"/>
            <a:ext cx="2038061" cy="369332"/>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splat top coat</a:t>
            </a:r>
            <a:endParaRPr lang="en-US" b="1" dirty="0">
              <a:latin typeface="Arial Narrow" panose="020B0606020202030204" pitchFamily="34" charset="0"/>
              <a:cs typeface="Helvetica Neue Bold Condensed"/>
            </a:endParaRPr>
          </a:p>
        </p:txBody>
      </p:sp>
      <p:sp>
        <p:nvSpPr>
          <p:cNvPr id="6" name="TextBox 5"/>
          <p:cNvSpPr txBox="1"/>
          <p:nvPr/>
        </p:nvSpPr>
        <p:spPr>
          <a:xfrm>
            <a:off x="457200" y="5697386"/>
            <a:ext cx="8479141" cy="1107996"/>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High resolution structures consisting of 315</a:t>
            </a:r>
            <a:r>
              <a:rPr lang="en-US" sz="2200" b="1" baseline="30000" dirty="0" smtClean="0">
                <a:latin typeface="Arial Narrow" panose="020B0606020202030204" pitchFamily="34" charset="0"/>
                <a:cs typeface="Helvetica Neue Bold Condensed"/>
              </a:rPr>
              <a:t>3</a:t>
            </a:r>
            <a:r>
              <a:rPr lang="en-US" sz="2200" b="1" dirty="0" smtClean="0">
                <a:latin typeface="Arial Narrow" panose="020B0606020202030204" pitchFamily="34" charset="0"/>
                <a:cs typeface="Helvetica Neue Bold Condensed"/>
              </a:rPr>
              <a:t> Fourier grids (~31 million Fourier points.  Variation in top coat morphology, TGO texture, bond coat material, and interface roughness. </a:t>
            </a:r>
            <a:endParaRPr lang="en-US" sz="2200" b="1" dirty="0">
              <a:latin typeface="Arial Narrow" panose="020B0606020202030204" pitchFamily="34" charset="0"/>
              <a:cs typeface="Helvetica Neue Bold Condensed"/>
            </a:endParaRPr>
          </a:p>
        </p:txBody>
      </p:sp>
      <p:sp>
        <p:nvSpPr>
          <p:cNvPr id="7" name="TextBox 6"/>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Synthetic TBCs</a:t>
            </a:r>
            <a:endParaRPr lang="en-US" sz="2600" b="1" dirty="0">
              <a:solidFill>
                <a:schemeClr val="tx2">
                  <a:lumMod val="75000"/>
                </a:schemeClr>
              </a:solidFill>
            </a:endParaRPr>
          </a:p>
        </p:txBody>
      </p:sp>
    </p:spTree>
    <p:extLst>
      <p:ext uri="{BB962C8B-B14F-4D97-AF65-F5344CB8AC3E}">
        <p14:creationId xmlns:p14="http://schemas.microsoft.com/office/powerpoint/2010/main" val="3496382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695579"/>
            <a:ext cx="2916319"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columnar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sp>
        <p:nvSpPr>
          <p:cNvPr id="3" name="TextBox 2"/>
          <p:cNvSpPr txBox="1"/>
          <p:nvPr/>
        </p:nvSpPr>
        <p:spPr>
          <a:xfrm>
            <a:off x="4865765" y="4695579"/>
            <a:ext cx="2916319"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splat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sp>
        <p:nvSpPr>
          <p:cNvPr id="4" name="TextBox 3"/>
          <p:cNvSpPr txBox="1"/>
          <p:nvPr/>
        </p:nvSpPr>
        <p:spPr>
          <a:xfrm>
            <a:off x="457200" y="5593129"/>
            <a:ext cx="8479141" cy="769441"/>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Majority of EED contained in the TGO.  Structures with rumpled interfaces display systematically larger peak stresses.  </a:t>
            </a:r>
            <a:endParaRPr lang="en-US" sz="2200" b="1" dirty="0">
              <a:latin typeface="Arial Narrow" panose="020B0606020202030204" pitchFamily="34" charset="0"/>
              <a:cs typeface="Helvetica Neue Bold Condensed"/>
            </a:endParaRPr>
          </a:p>
        </p:txBody>
      </p:sp>
      <p:pic>
        <p:nvPicPr>
          <p:cNvPr id="5" name="Picture 4" descr="ebpvd_tex_potts_nipt_eed.png"/>
          <p:cNvPicPr>
            <a:picLocks noChangeAspect="1"/>
          </p:cNvPicPr>
          <p:nvPr/>
        </p:nvPicPr>
        <p:blipFill>
          <a:blip r:embed="rId2"/>
          <a:stretch>
            <a:fillRect/>
          </a:stretch>
        </p:blipFill>
        <p:spPr>
          <a:xfrm>
            <a:off x="145334" y="1139210"/>
            <a:ext cx="4430268" cy="3286506"/>
          </a:xfrm>
          <a:prstGeom prst="rect">
            <a:avLst/>
          </a:prstGeom>
        </p:spPr>
      </p:pic>
      <p:pic>
        <p:nvPicPr>
          <p:cNvPr id="6" name="Picture 5" descr="aps_tex_potts_nipt_eed.png"/>
          <p:cNvPicPr>
            <a:picLocks noChangeAspect="1"/>
          </p:cNvPicPr>
          <p:nvPr/>
        </p:nvPicPr>
        <p:blipFill>
          <a:blip r:embed="rId3"/>
          <a:stretch>
            <a:fillRect/>
          </a:stretch>
        </p:blipFill>
        <p:spPr>
          <a:xfrm>
            <a:off x="4589114" y="1139210"/>
            <a:ext cx="4430268" cy="3286506"/>
          </a:xfrm>
          <a:prstGeom prst="rect">
            <a:avLst/>
          </a:prstGeom>
        </p:spPr>
      </p:pic>
      <p:pic>
        <p:nvPicPr>
          <p:cNvPr id="7" name="Picture 6" descr="eed_ebpvd.png"/>
          <p:cNvPicPr>
            <a:picLocks noChangeAspect="1"/>
          </p:cNvPicPr>
          <p:nvPr/>
        </p:nvPicPr>
        <p:blipFill>
          <a:blip r:embed="rId4"/>
          <a:stretch>
            <a:fillRect/>
          </a:stretch>
        </p:blipFill>
        <p:spPr>
          <a:xfrm>
            <a:off x="0" y="1596258"/>
            <a:ext cx="9144000" cy="3665483"/>
          </a:xfrm>
          <a:prstGeom prst="rect">
            <a:avLst/>
          </a:prstGeom>
        </p:spPr>
      </p:pic>
      <p:pic>
        <p:nvPicPr>
          <p:cNvPr id="8" name="Picture 7" descr="eed_aps.png"/>
          <p:cNvPicPr>
            <a:picLocks noChangeAspect="1"/>
          </p:cNvPicPr>
          <p:nvPr/>
        </p:nvPicPr>
        <p:blipFill>
          <a:blip r:embed="rId5"/>
          <a:stretch>
            <a:fillRect/>
          </a:stretch>
        </p:blipFill>
        <p:spPr>
          <a:xfrm>
            <a:off x="3602" y="1596190"/>
            <a:ext cx="9144000" cy="3665551"/>
          </a:xfrm>
          <a:prstGeom prst="rect">
            <a:avLst/>
          </a:prstGeom>
        </p:spPr>
      </p:pic>
      <p:sp>
        <p:nvSpPr>
          <p:cNvPr id="9" name="TextBox 8"/>
          <p:cNvSpPr txBox="1"/>
          <p:nvPr/>
        </p:nvSpPr>
        <p:spPr>
          <a:xfrm>
            <a:off x="145334" y="3188354"/>
            <a:ext cx="2038061" cy="369332"/>
          </a:xfrm>
          <a:prstGeom prst="rect">
            <a:avLst/>
          </a:prstGeom>
          <a:noFill/>
        </p:spPr>
        <p:txBody>
          <a:bodyPr wrap="square" rtlCol="0">
            <a:spAutoFit/>
          </a:bodyPr>
          <a:lstStyle/>
          <a:p>
            <a:r>
              <a:rPr lang="en-US" dirty="0" smtClean="0">
                <a:latin typeface="Helvetica Neue Bold Condensed"/>
                <a:cs typeface="Helvetica Neue Bold Condensed"/>
              </a:rPr>
              <a:t>columnar top coats</a:t>
            </a:r>
            <a:endParaRPr lang="en-US" dirty="0">
              <a:latin typeface="Helvetica Neue Bold Condensed"/>
              <a:cs typeface="Helvetica Neue Bold Condensed"/>
            </a:endParaRPr>
          </a:p>
        </p:txBody>
      </p:sp>
      <p:sp>
        <p:nvSpPr>
          <p:cNvPr id="10" name="TextBox 9"/>
          <p:cNvSpPr txBox="1"/>
          <p:nvPr/>
        </p:nvSpPr>
        <p:spPr>
          <a:xfrm>
            <a:off x="145334" y="3191256"/>
            <a:ext cx="2038061" cy="369332"/>
          </a:xfrm>
          <a:prstGeom prst="rect">
            <a:avLst/>
          </a:prstGeom>
          <a:noFill/>
        </p:spPr>
        <p:txBody>
          <a:bodyPr wrap="square" rtlCol="0">
            <a:spAutoFit/>
          </a:bodyPr>
          <a:lstStyle/>
          <a:p>
            <a:r>
              <a:rPr lang="en-US" dirty="0" smtClean="0">
                <a:latin typeface="Helvetica Neue Bold Condensed"/>
                <a:cs typeface="Helvetica Neue Bold Condensed"/>
              </a:rPr>
              <a:t>splat top coats</a:t>
            </a:r>
            <a:endParaRPr lang="en-US" dirty="0">
              <a:latin typeface="Helvetica Neue Bold Condensed"/>
              <a:cs typeface="Helvetica Neue Bold Condensed"/>
            </a:endParaRPr>
          </a:p>
        </p:txBody>
      </p:sp>
      <p:sp>
        <p:nvSpPr>
          <p:cNvPr id="11" name="TextBox 10"/>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Stress Analysis</a:t>
            </a:r>
            <a:endParaRPr lang="en-US" sz="2600" b="1" dirty="0">
              <a:solidFill>
                <a:schemeClr val="tx2">
                  <a:lumMod val="75000"/>
                </a:schemeClr>
              </a:solidFill>
            </a:endParaRPr>
          </a:p>
        </p:txBody>
      </p:sp>
    </p:spTree>
    <p:extLst>
      <p:ext uri="{BB962C8B-B14F-4D97-AF65-F5344CB8AC3E}">
        <p14:creationId xmlns:p14="http://schemas.microsoft.com/office/powerpoint/2010/main" val="34963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5"/>
                                      </p:to>
                                    </p:set>
                                    <p:animEffect filter="image" prLst="opacity: 0.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par>
                                <p:cTn id="17" presetID="9" presetClass="emph" presetSubtype="0" grpId="0" nodeType="withEffect">
                                  <p:stCondLst>
                                    <p:cond delay="0"/>
                                  </p:stCondLst>
                                  <p:childTnLst>
                                    <p:set>
                                      <p:cBhvr rctx="PPT">
                                        <p:cTn id="18" dur="indefinite"/>
                                        <p:tgtEl>
                                          <p:spTgt spid="2"/>
                                        </p:tgtEl>
                                        <p:attrNameLst>
                                          <p:attrName>style.opacity</p:attrName>
                                        </p:attrNameLst>
                                      </p:cBhvr>
                                      <p:to>
                                        <p:strVal val="0.5"/>
                                      </p:to>
                                    </p:set>
                                    <p:animEffect filter="image" prLst="opacity: 0.5">
                                      <p:cBhvr rctx="IE">
                                        <p:cTn id="19" dur="indefinite"/>
                                        <p:tgtEl>
                                          <p:spTgt spid="2"/>
                                        </p:tgtEl>
                                      </p:cBhvr>
                                    </p:animEffect>
                                  </p:childTnLst>
                                </p:cTn>
                              </p:par>
                              <p:par>
                                <p:cTn id="20" presetID="9" presetClass="emph" presetSubtype="0" grpId="0" nodeType="withEffect">
                                  <p:stCondLst>
                                    <p:cond delay="0"/>
                                  </p:stCondLst>
                                  <p:childTnLst>
                                    <p:set>
                                      <p:cBhvr rctx="PPT">
                                        <p:cTn id="21" dur="indefinite"/>
                                        <p:tgtEl>
                                          <p:spTgt spid="3"/>
                                        </p:tgtEl>
                                        <p:attrNameLst>
                                          <p:attrName>style.opacity</p:attrName>
                                        </p:attrNameLst>
                                      </p:cBhvr>
                                      <p:to>
                                        <p:strVal val="0.5"/>
                                      </p:to>
                                    </p:set>
                                    <p:animEffect filter="image" prLst="opacity: 0.5">
                                      <p:cBhvr rctx="IE">
                                        <p:cTn id="22" dur="indefinite"/>
                                        <p:tgtEl>
                                          <p:spTgt spid="3"/>
                                        </p:tgtEl>
                                      </p:cBhvr>
                                    </p:animEffect>
                                  </p:childTnLst>
                                </p:cTn>
                              </p:par>
                              <p:par>
                                <p:cTn id="23" presetID="9" presetClass="emph" presetSubtype="0" grpId="0" nodeType="withEffect">
                                  <p:stCondLst>
                                    <p:cond delay="0"/>
                                  </p:stCondLst>
                                  <p:childTnLst>
                                    <p:set>
                                      <p:cBhvr rctx="PPT">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9"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Intro: Goal / Need</a:t>
            </a:r>
            <a:endParaRPr lang="en-US" sz="2600" b="1" dirty="0">
              <a:solidFill>
                <a:schemeClr val="tx2">
                  <a:lumMod val="75000"/>
                </a:schemeClr>
              </a:solidFill>
            </a:endParaRPr>
          </a:p>
        </p:txBody>
      </p:sp>
      <p:grpSp>
        <p:nvGrpSpPr>
          <p:cNvPr id="7" name="Group 6"/>
          <p:cNvGrpSpPr/>
          <p:nvPr/>
        </p:nvGrpSpPr>
        <p:grpSpPr>
          <a:xfrm>
            <a:off x="4985700" y="3251722"/>
            <a:ext cx="1642813" cy="1467619"/>
            <a:chOff x="4453187" y="2834761"/>
            <a:chExt cx="2029815" cy="169674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196" y="2834761"/>
              <a:ext cx="1135804" cy="39598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3187" y="3733800"/>
              <a:ext cx="1339694" cy="2416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6498" y="4133710"/>
              <a:ext cx="1065534" cy="39779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2760" y="3370194"/>
              <a:ext cx="1380242" cy="226446"/>
            </a:xfrm>
            <a:prstGeom prst="rect">
              <a:avLst/>
            </a:prstGeom>
          </p:spPr>
        </p:pic>
      </p:grpSp>
      <p:grpSp>
        <p:nvGrpSpPr>
          <p:cNvPr id="6" name="Group 5"/>
          <p:cNvGrpSpPr/>
          <p:nvPr/>
        </p:nvGrpSpPr>
        <p:grpSpPr>
          <a:xfrm>
            <a:off x="304800" y="3205012"/>
            <a:ext cx="1930941" cy="1439308"/>
            <a:chOff x="2741681" y="1904999"/>
            <a:chExt cx="3354319" cy="2348039"/>
          </a:xfrm>
        </p:grpSpPr>
        <p:pic>
          <p:nvPicPr>
            <p:cNvPr id="8" name="Picture 7" descr="neighor size v size.bmp"/>
            <p:cNvPicPr>
              <a:picLocks noChangeAspect="1"/>
            </p:cNvPicPr>
            <p:nvPr/>
          </p:nvPicPr>
          <p:blipFill>
            <a:blip r:embed="rId7" cstate="print"/>
            <a:stretch>
              <a:fillRect/>
            </a:stretch>
          </p:blipFill>
          <p:spPr>
            <a:xfrm>
              <a:off x="3122682" y="1981200"/>
              <a:ext cx="1151129" cy="805374"/>
            </a:xfrm>
            <a:prstGeom prst="rect">
              <a:avLst/>
            </a:prstGeom>
            <a:effectLst>
              <a:outerShdw blurRad="50800" dist="50800" dir="5400000" algn="ctr" rotWithShape="0">
                <a:srgbClr val="000000"/>
              </a:outerShdw>
            </a:effectLst>
          </p:spPr>
        </p:pic>
        <p:pic>
          <p:nvPicPr>
            <p:cNvPr id="9" name="Picture 8" descr="equivalent radius.bmp"/>
            <p:cNvPicPr>
              <a:picLocks noChangeAspect="1"/>
            </p:cNvPicPr>
            <p:nvPr/>
          </p:nvPicPr>
          <p:blipFill>
            <a:blip r:embed="rId8" cstate="print"/>
            <a:stretch>
              <a:fillRect/>
            </a:stretch>
          </p:blipFill>
          <p:spPr>
            <a:xfrm>
              <a:off x="4100799" y="3447664"/>
              <a:ext cx="1151129" cy="805374"/>
            </a:xfrm>
            <a:prstGeom prst="rect">
              <a:avLst/>
            </a:prstGeom>
            <a:effectLst>
              <a:outerShdw blurRad="50800" dist="50800" dir="5400000" algn="ctr" rotWithShape="0">
                <a:srgbClr val="000000"/>
              </a:outerShdw>
            </a:effectLst>
          </p:spPr>
        </p:pic>
        <p:pic>
          <p:nvPicPr>
            <p:cNvPr id="10" name="Picture 9" descr="ellipsoidal misfit v size.bmp"/>
            <p:cNvPicPr>
              <a:picLocks noChangeAspect="1"/>
            </p:cNvPicPr>
            <p:nvPr/>
          </p:nvPicPr>
          <p:blipFill>
            <a:blip r:embed="rId9" cstate="print"/>
            <a:stretch>
              <a:fillRect/>
            </a:stretch>
          </p:blipFill>
          <p:spPr>
            <a:xfrm>
              <a:off x="4912029" y="2950302"/>
              <a:ext cx="1151129" cy="805374"/>
            </a:xfrm>
            <a:prstGeom prst="rect">
              <a:avLst/>
            </a:prstGeom>
            <a:effectLst>
              <a:outerShdw blurRad="50800" dist="50800" dir="5400000" algn="ctr" rotWithShape="0">
                <a:srgbClr val="000000"/>
              </a:outerShdw>
            </a:effectLst>
          </p:spPr>
        </p:pic>
        <p:pic>
          <p:nvPicPr>
            <p:cNvPr id="11" name="Picture 10" descr="covera v size.bmp"/>
            <p:cNvPicPr>
              <a:picLocks noChangeAspect="1"/>
            </p:cNvPicPr>
            <p:nvPr/>
          </p:nvPicPr>
          <p:blipFill>
            <a:blip r:embed="rId10" cstate="print"/>
            <a:stretch>
              <a:fillRect/>
            </a:stretch>
          </p:blipFill>
          <p:spPr>
            <a:xfrm>
              <a:off x="4944871" y="2052251"/>
              <a:ext cx="1151129" cy="805374"/>
            </a:xfrm>
            <a:prstGeom prst="rect">
              <a:avLst/>
            </a:prstGeom>
            <a:effectLst>
              <a:outerShdw blurRad="50800" dist="50800" dir="5400000" algn="ctr" rotWithShape="0">
                <a:srgbClr val="000000"/>
              </a:outerShdw>
            </a:effectLst>
          </p:spPr>
        </p:pic>
        <p:pic>
          <p:nvPicPr>
            <p:cNvPr id="12" name="Picture 11" descr="bovera v size.bmp"/>
            <p:cNvPicPr>
              <a:picLocks noChangeAspect="1"/>
            </p:cNvPicPr>
            <p:nvPr/>
          </p:nvPicPr>
          <p:blipFill>
            <a:blip r:embed="rId11" cstate="print"/>
            <a:stretch>
              <a:fillRect/>
            </a:stretch>
          </p:blipFill>
          <p:spPr>
            <a:xfrm>
              <a:off x="2951934" y="3352801"/>
              <a:ext cx="1148865" cy="805374"/>
            </a:xfrm>
            <a:prstGeom prst="rect">
              <a:avLst/>
            </a:prstGeom>
            <a:effectLst>
              <a:outerShdw blurRad="50800" dist="50800" dir="5400000" algn="ctr" rotWithShape="0">
                <a:srgbClr val="000000"/>
              </a:outerShdw>
            </a:effectLst>
          </p:spPr>
        </p:pic>
        <p:pic>
          <p:nvPicPr>
            <p:cNvPr id="13" name="Picture 12" descr="shape v size.bmp"/>
            <p:cNvPicPr>
              <a:picLocks noChangeAspect="1"/>
            </p:cNvPicPr>
            <p:nvPr/>
          </p:nvPicPr>
          <p:blipFill>
            <a:blip r:embed="rId12" cstate="print"/>
            <a:stretch>
              <a:fillRect/>
            </a:stretch>
          </p:blipFill>
          <p:spPr>
            <a:xfrm>
              <a:off x="3650514" y="2713340"/>
              <a:ext cx="1151129" cy="805374"/>
            </a:xfrm>
            <a:prstGeom prst="rect">
              <a:avLst/>
            </a:prstGeom>
            <a:effectLst>
              <a:outerShdw blurRad="50800" dist="50800" dir="5400000" algn="ctr" rotWithShape="0">
                <a:srgbClr val="000000"/>
              </a:outerShdw>
            </a:effectLst>
          </p:spPr>
        </p:pic>
        <p:pic>
          <p:nvPicPr>
            <p:cNvPr id="14" name="Picture 13" descr="neighors v size.bmp"/>
            <p:cNvPicPr>
              <a:picLocks noChangeAspect="1"/>
            </p:cNvPicPr>
            <p:nvPr/>
          </p:nvPicPr>
          <p:blipFill>
            <a:blip r:embed="rId13" cstate="print"/>
            <a:stretch>
              <a:fillRect/>
            </a:stretch>
          </p:blipFill>
          <p:spPr>
            <a:xfrm>
              <a:off x="2741681" y="2571236"/>
              <a:ext cx="1148865" cy="805374"/>
            </a:xfrm>
            <a:prstGeom prst="rect">
              <a:avLst/>
            </a:prstGeom>
            <a:effectLst>
              <a:outerShdw blurRad="50800" dist="50800" dir="5400000" algn="ctr" rotWithShape="0">
                <a:srgbClr val="000000"/>
              </a:outerShdw>
            </a:effectLst>
          </p:spPr>
        </p:pic>
        <p:pic>
          <p:nvPicPr>
            <p:cNvPr id="15" name="Picture 14" descr="correlation diagram.bmp"/>
            <p:cNvPicPr>
              <a:picLocks noChangeAspect="1"/>
            </p:cNvPicPr>
            <p:nvPr/>
          </p:nvPicPr>
          <p:blipFill>
            <a:blip r:embed="rId14" cstate="print"/>
            <a:stretch>
              <a:fillRect/>
            </a:stretch>
          </p:blipFill>
          <p:spPr>
            <a:xfrm>
              <a:off x="4033776" y="1904999"/>
              <a:ext cx="1119467" cy="796063"/>
            </a:xfrm>
            <a:prstGeom prst="rect">
              <a:avLst/>
            </a:prstGeom>
            <a:effectLst>
              <a:outerShdw blurRad="50800" dist="50800" dir="5400000" algn="ctr" rotWithShape="0">
                <a:srgbClr val="000000"/>
              </a:outerShdw>
            </a:effectLst>
          </p:spPr>
        </p:pic>
        <p:pic>
          <p:nvPicPr>
            <p:cNvPr id="16" name="Picture 15" descr="100_3d_paod_color.bmp"/>
            <p:cNvPicPr>
              <a:picLocks noChangeAspect="1"/>
            </p:cNvPicPr>
            <p:nvPr/>
          </p:nvPicPr>
          <p:blipFill>
            <a:blip r:embed="rId15" cstate="print"/>
            <a:stretch>
              <a:fillRect/>
            </a:stretch>
          </p:blipFill>
          <p:spPr>
            <a:xfrm>
              <a:off x="4805904" y="2656829"/>
              <a:ext cx="766665" cy="893825"/>
            </a:xfrm>
            <a:prstGeom prst="rect">
              <a:avLst/>
            </a:prstGeom>
            <a:effectLst>
              <a:outerShdw blurRad="50800" dist="50800" dir="5400000" algn="ctr" rotWithShape="0">
                <a:srgbClr val="000000"/>
              </a:outerShdw>
            </a:effectLst>
          </p:spPr>
        </p:pic>
      </p:grpSp>
      <p:sp>
        <p:nvSpPr>
          <p:cNvPr id="18" name="Right Arrow 17"/>
          <p:cNvSpPr/>
          <p:nvPr/>
        </p:nvSpPr>
        <p:spPr>
          <a:xfrm>
            <a:off x="6847506" y="3910717"/>
            <a:ext cx="363570" cy="152400"/>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ph16-unique-stress"/>
          <p:cNvPicPr>
            <a:picLocks noChangeAspect="1" noChangeArrowheads="1"/>
          </p:cNvPicPr>
          <p:nvPr/>
        </p:nvPicPr>
        <p:blipFill rotWithShape="1">
          <a:blip r:embed="rId16"/>
          <a:srcRect l="4063" t="5000" r="851" b="1834"/>
          <a:stretch/>
        </p:blipFill>
        <p:spPr bwMode="auto">
          <a:xfrm>
            <a:off x="7373974" y="3295275"/>
            <a:ext cx="1573033" cy="1484298"/>
          </a:xfrm>
          <a:prstGeom prst="rect">
            <a:avLst/>
          </a:prstGeom>
          <a:noFill/>
          <a:ln w="9525">
            <a:noFill/>
            <a:miter lim="800000"/>
            <a:headEnd/>
            <a:tailEnd/>
          </a:ln>
        </p:spPr>
      </p:pic>
      <p:pic>
        <p:nvPicPr>
          <p:cNvPr id="24" name="Picture 23" descr="ph16-Rodrigues.png"/>
          <p:cNvPicPr>
            <a:picLocks noChangeAspect="1"/>
          </p:cNvPicPr>
          <p:nvPr/>
        </p:nvPicPr>
        <p:blipFill>
          <a:blip r:embed="rId17"/>
          <a:stretch>
            <a:fillRect/>
          </a:stretch>
        </p:blipFill>
        <p:spPr>
          <a:xfrm>
            <a:off x="2886901" y="3206878"/>
            <a:ext cx="1492448" cy="1480945"/>
          </a:xfrm>
          <a:prstGeom prst="rect">
            <a:avLst/>
          </a:prstGeom>
        </p:spPr>
      </p:pic>
      <p:sp>
        <p:nvSpPr>
          <p:cNvPr id="25" name="Right Arrow 24"/>
          <p:cNvSpPr/>
          <p:nvPr/>
        </p:nvSpPr>
        <p:spPr>
          <a:xfrm>
            <a:off x="4514314" y="3921775"/>
            <a:ext cx="363570" cy="152400"/>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351706" y="3863621"/>
            <a:ext cx="363570" cy="152400"/>
          </a:xfrm>
          <a:prstGeom prst="rightArrow">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614755" y="3885024"/>
            <a:ext cx="1876699" cy="152400"/>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1105" y="2149121"/>
            <a:ext cx="4987300" cy="35814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1219200"/>
            <a:ext cx="9144000" cy="400110"/>
          </a:xfrm>
          <a:prstGeom prst="rect">
            <a:avLst/>
          </a:prstGeom>
          <a:noFill/>
        </p:spPr>
        <p:txBody>
          <a:bodyPr wrap="square" rtlCol="0">
            <a:spAutoFit/>
          </a:bodyPr>
          <a:lstStyle/>
          <a:p>
            <a:pPr algn="ctr"/>
            <a:r>
              <a:rPr lang="en-US" sz="2000" b="1" dirty="0" smtClean="0">
                <a:solidFill>
                  <a:srgbClr val="17375E"/>
                </a:solidFill>
              </a:rPr>
              <a:t>Need a path to get to explicit structures from statistics/microstructure attributes</a:t>
            </a:r>
            <a:endParaRPr lang="en-US" sz="2000" b="1" dirty="0">
              <a:solidFill>
                <a:srgbClr val="17375E"/>
              </a:solidFill>
            </a:endParaRPr>
          </a:p>
        </p:txBody>
      </p:sp>
      <p:sp>
        <p:nvSpPr>
          <p:cNvPr id="30" name="TextBox 29"/>
          <p:cNvSpPr txBox="1"/>
          <p:nvPr/>
        </p:nvSpPr>
        <p:spPr>
          <a:xfrm>
            <a:off x="0" y="6019800"/>
            <a:ext cx="9144000" cy="646331"/>
          </a:xfrm>
          <a:prstGeom prst="rect">
            <a:avLst/>
          </a:prstGeom>
          <a:noFill/>
        </p:spPr>
        <p:txBody>
          <a:bodyPr wrap="square" rtlCol="0">
            <a:spAutoFit/>
          </a:bodyPr>
          <a:lstStyle/>
          <a:p>
            <a:pPr algn="ctr"/>
            <a:r>
              <a:rPr lang="en-US" b="1" dirty="0" smtClean="0">
                <a:solidFill>
                  <a:srgbClr val="17375E"/>
                </a:solidFill>
              </a:rPr>
              <a:t>Benefits/Uses: </a:t>
            </a:r>
          </a:p>
          <a:p>
            <a:pPr algn="ctr"/>
            <a:r>
              <a:rPr lang="en-US" b="1" dirty="0" smtClean="0">
                <a:solidFill>
                  <a:srgbClr val="17375E"/>
                </a:solidFill>
              </a:rPr>
              <a:t>1) Microstructure Design    2) Scatter Due to Local Arrangements    3) Compression</a:t>
            </a:r>
            <a:endParaRPr lang="en-US" b="1" dirty="0">
              <a:solidFill>
                <a:srgbClr val="17375E"/>
              </a:solidFill>
            </a:endParaRPr>
          </a:p>
        </p:txBody>
      </p:sp>
    </p:spTree>
    <p:extLst>
      <p:ext uri="{BB962C8B-B14F-4D97-AF65-F5344CB8AC3E}">
        <p14:creationId xmlns:p14="http://schemas.microsoft.com/office/powerpoint/2010/main" val="190980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P spid="27" grpId="0" animBg="1"/>
      <p:bldP spid="27" grpId="1" animBg="1"/>
      <p:bldP spid="19" grpId="0" animBg="1"/>
      <p:bldP spid="20"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rot="10800000">
            <a:off x="3404934" y="2076203"/>
            <a:ext cx="1130434" cy="15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p:nvPr/>
        </p:nvCxnSpPr>
        <p:spPr>
          <a:xfrm rot="5400000">
            <a:off x="3103286" y="2856633"/>
            <a:ext cx="1678799" cy="11853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425073" y="1681053"/>
            <a:ext cx="1368460" cy="338554"/>
          </a:xfrm>
          <a:prstGeom prst="rect">
            <a:avLst/>
          </a:prstGeom>
          <a:noFill/>
        </p:spPr>
        <p:txBody>
          <a:bodyPr wrap="square" rtlCol="0">
            <a:spAutoFit/>
          </a:bodyPr>
          <a:lstStyle/>
          <a:p>
            <a:r>
              <a:rPr lang="en-US" sz="1600" b="1" dirty="0" smtClean="0">
                <a:latin typeface="Arial Narrow" panose="020B0606020202030204" pitchFamily="34" charset="0"/>
                <a:cs typeface="Helvetica Neue Bold Condensed"/>
              </a:rPr>
              <a:t>contour map</a:t>
            </a:r>
          </a:p>
        </p:txBody>
      </p:sp>
      <p:sp>
        <p:nvSpPr>
          <p:cNvPr id="5" name="TextBox 4"/>
          <p:cNvSpPr txBox="1"/>
          <p:nvPr/>
        </p:nvSpPr>
        <p:spPr>
          <a:xfrm>
            <a:off x="3449486" y="4133248"/>
            <a:ext cx="1596236" cy="338554"/>
          </a:xfrm>
          <a:prstGeom prst="rect">
            <a:avLst/>
          </a:prstGeom>
          <a:noFill/>
        </p:spPr>
        <p:txBody>
          <a:bodyPr wrap="square" rtlCol="0">
            <a:spAutoFit/>
          </a:bodyPr>
          <a:lstStyle/>
          <a:p>
            <a:r>
              <a:rPr lang="en-US" sz="1600" b="1" dirty="0" smtClean="0">
                <a:latin typeface="Arial Narrow" panose="020B0606020202030204" pitchFamily="34" charset="0"/>
                <a:cs typeface="Helvetica Neue Bold Condensed"/>
              </a:rPr>
              <a:t>z-smooth EED</a:t>
            </a:r>
          </a:p>
        </p:txBody>
      </p:sp>
      <p:cxnSp>
        <p:nvCxnSpPr>
          <p:cNvPr id="6" name="Straight Arrow Connector 5"/>
          <p:cNvCxnSpPr/>
          <p:nvPr/>
        </p:nvCxnSpPr>
        <p:spPr>
          <a:xfrm flipV="1">
            <a:off x="3661626" y="5723465"/>
            <a:ext cx="201723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37060" y="5330087"/>
            <a:ext cx="2559567" cy="338554"/>
          </a:xfrm>
          <a:prstGeom prst="rect">
            <a:avLst/>
          </a:prstGeom>
          <a:noFill/>
        </p:spPr>
        <p:txBody>
          <a:bodyPr wrap="square" rtlCol="0">
            <a:spAutoFit/>
          </a:bodyPr>
          <a:lstStyle/>
          <a:p>
            <a:r>
              <a:rPr lang="en-US" sz="1600" b="1" dirty="0" smtClean="0">
                <a:latin typeface="Arial Narrow" panose="020B0606020202030204" pitchFamily="34" charset="0"/>
                <a:cs typeface="Helvetica Neue Bold Condensed"/>
              </a:rPr>
              <a:t>POT</a:t>
            </a:r>
          </a:p>
        </p:txBody>
      </p:sp>
      <p:sp>
        <p:nvSpPr>
          <p:cNvPr id="8" name="TextBox 7"/>
          <p:cNvSpPr txBox="1"/>
          <p:nvPr/>
        </p:nvSpPr>
        <p:spPr>
          <a:xfrm>
            <a:off x="3796746" y="5782268"/>
            <a:ext cx="1739026" cy="338554"/>
          </a:xfrm>
          <a:prstGeom prst="rect">
            <a:avLst/>
          </a:prstGeom>
          <a:noFill/>
        </p:spPr>
        <p:txBody>
          <a:bodyPr wrap="square" rtlCol="0">
            <a:spAutoFit/>
          </a:bodyPr>
          <a:lstStyle/>
          <a:p>
            <a:r>
              <a:rPr lang="en-US" sz="1600" b="1" dirty="0" smtClean="0">
                <a:latin typeface="Arial Narrow" panose="020B0606020202030204" pitchFamily="34" charset="0"/>
                <a:cs typeface="Helvetica Neue Bold Condensed"/>
              </a:rPr>
              <a:t>quantify hot spots</a:t>
            </a:r>
          </a:p>
        </p:txBody>
      </p:sp>
      <p:pic>
        <p:nvPicPr>
          <p:cNvPr id="9" name="Picture 8" descr="ebpvd_tex_potts_nipt_eed.png"/>
          <p:cNvPicPr>
            <a:picLocks noChangeAspect="1"/>
          </p:cNvPicPr>
          <p:nvPr/>
        </p:nvPicPr>
        <p:blipFill>
          <a:blip r:embed="rId2"/>
          <a:stretch>
            <a:fillRect/>
          </a:stretch>
        </p:blipFill>
        <p:spPr>
          <a:xfrm>
            <a:off x="4713732" y="1139210"/>
            <a:ext cx="4430268" cy="3286506"/>
          </a:xfrm>
          <a:prstGeom prst="rect">
            <a:avLst/>
          </a:prstGeom>
        </p:spPr>
      </p:pic>
      <p:pic>
        <p:nvPicPr>
          <p:cNvPr id="10" name="Picture 9" descr="ebpvd_tex_potts_nipt_zcontour.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0" y="1113099"/>
            <a:ext cx="3335782" cy="3335782"/>
          </a:xfrm>
          <a:prstGeom prst="rect">
            <a:avLst/>
          </a:prstGeom>
        </p:spPr>
      </p:pic>
      <p:pic>
        <p:nvPicPr>
          <p:cNvPr id="11" name="Picture 10" descr="ebpvd_tex_potts_smooth2.png"/>
          <p:cNvPicPr>
            <a:picLocks noChangeAspect="1"/>
          </p:cNvPicPr>
          <p:nvPr/>
        </p:nvPicPr>
        <p:blipFill>
          <a:blip r:embed="rId6"/>
          <a:stretch>
            <a:fillRect/>
          </a:stretch>
        </p:blipFill>
        <p:spPr>
          <a:xfrm>
            <a:off x="37272" y="4390688"/>
            <a:ext cx="3518762" cy="2413651"/>
          </a:xfrm>
          <a:prstGeom prst="rect">
            <a:avLst/>
          </a:prstGeom>
        </p:spPr>
      </p:pic>
      <p:pic>
        <p:nvPicPr>
          <p:cNvPr id="12" name="Picture 11" descr="ebpvd_tex_potts_smthresh2.png"/>
          <p:cNvPicPr>
            <a:picLocks noChangeAspect="1"/>
          </p:cNvPicPr>
          <p:nvPr/>
        </p:nvPicPr>
        <p:blipFill>
          <a:blip r:embed="rId7"/>
          <a:stretch>
            <a:fillRect/>
          </a:stretch>
        </p:blipFill>
        <p:spPr>
          <a:xfrm>
            <a:off x="5786957" y="4512332"/>
            <a:ext cx="3335496" cy="2287942"/>
          </a:xfrm>
          <a:prstGeom prst="rect">
            <a:avLst/>
          </a:prstGeom>
        </p:spPr>
      </p:pic>
      <p:sp>
        <p:nvSpPr>
          <p:cNvPr id="13" name="TextBox 12"/>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Hot Spot Correlation</a:t>
            </a:r>
            <a:endParaRPr lang="en-US" sz="2600" b="1" dirty="0">
              <a:solidFill>
                <a:schemeClr val="tx2">
                  <a:lumMod val="75000"/>
                </a:schemeClr>
              </a:solidFill>
            </a:endParaRPr>
          </a:p>
        </p:txBody>
      </p:sp>
    </p:spTree>
    <p:extLst>
      <p:ext uri="{BB962C8B-B14F-4D97-AF65-F5344CB8AC3E}">
        <p14:creationId xmlns:p14="http://schemas.microsoft.com/office/powerpoint/2010/main" val="3496382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03" y="5453473"/>
            <a:ext cx="3173040"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columnar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sp>
        <p:nvSpPr>
          <p:cNvPr id="3" name="TextBox 2"/>
          <p:cNvSpPr txBox="1"/>
          <p:nvPr/>
        </p:nvSpPr>
        <p:spPr>
          <a:xfrm>
            <a:off x="457200" y="6048992"/>
            <a:ext cx="8479141" cy="769441"/>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Hot spots at the BC/TGO interface generally lie in regions of low elevation (i.e., troughs)</a:t>
            </a:r>
            <a:endParaRPr lang="en-US" sz="2200" b="1" dirty="0">
              <a:latin typeface="Arial Narrow" panose="020B0606020202030204" pitchFamily="34" charset="0"/>
              <a:cs typeface="Helvetica Neue Bold Condensed"/>
            </a:endParaRPr>
          </a:p>
        </p:txBody>
      </p:sp>
      <p:pic>
        <p:nvPicPr>
          <p:cNvPr id="4" name="Picture 3" descr="aps_tex_potts_nipt_zoverlay.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568250" y="1080135"/>
            <a:ext cx="4535551" cy="4454398"/>
          </a:xfrm>
          <a:prstGeom prst="rect">
            <a:avLst/>
          </a:prstGeom>
        </p:spPr>
      </p:pic>
      <p:pic>
        <p:nvPicPr>
          <p:cNvPr id="5" name="Picture 4" descr="ebpvd_tex_potts_nipt_zoverlay.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0" y="1102393"/>
            <a:ext cx="4512887" cy="4432140"/>
          </a:xfrm>
          <a:prstGeom prst="rect">
            <a:avLst/>
          </a:prstGeom>
        </p:spPr>
      </p:pic>
      <p:sp>
        <p:nvSpPr>
          <p:cNvPr id="6" name="TextBox 5"/>
          <p:cNvSpPr txBox="1"/>
          <p:nvPr/>
        </p:nvSpPr>
        <p:spPr>
          <a:xfrm>
            <a:off x="5396856" y="5453473"/>
            <a:ext cx="3173040"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splat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sp>
        <p:nvSpPr>
          <p:cNvPr id="7" name="TextBox 6"/>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Hot Spot Correlation</a:t>
            </a:r>
            <a:endParaRPr lang="en-US" sz="2600" b="1" dirty="0">
              <a:solidFill>
                <a:schemeClr val="tx2">
                  <a:lumMod val="75000"/>
                </a:schemeClr>
              </a:solidFill>
            </a:endParaRPr>
          </a:p>
        </p:txBody>
      </p:sp>
    </p:spTree>
    <p:extLst>
      <p:ext uri="{BB962C8B-B14F-4D97-AF65-F5344CB8AC3E}">
        <p14:creationId xmlns:p14="http://schemas.microsoft.com/office/powerpoint/2010/main" val="2361102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03" y="5414771"/>
            <a:ext cx="3173040"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columnar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sp>
        <p:nvSpPr>
          <p:cNvPr id="3" name="TextBox 2"/>
          <p:cNvSpPr txBox="1"/>
          <p:nvPr/>
        </p:nvSpPr>
        <p:spPr>
          <a:xfrm>
            <a:off x="457200" y="6048992"/>
            <a:ext cx="8479141" cy="769441"/>
          </a:xfrm>
          <a:prstGeom prst="rect">
            <a:avLst/>
          </a:prstGeom>
          <a:noFill/>
        </p:spPr>
        <p:txBody>
          <a:bodyPr wrap="square" rtlCol="0">
            <a:spAutoFit/>
          </a:bodyPr>
          <a:lstStyle/>
          <a:p>
            <a:r>
              <a:rPr lang="en-US" sz="2200" b="1" dirty="0" smtClean="0">
                <a:latin typeface="Arial Narrow" panose="020B0606020202030204" pitchFamily="34" charset="0"/>
                <a:cs typeface="Helvetica Neue Bold Condensed"/>
              </a:rPr>
              <a:t>Hot spots at the TGO/TC interface do not display a consistent trend with elevation, though the largest lie in regions of high elevation (i.e., ridges).</a:t>
            </a:r>
            <a:endParaRPr lang="en-US" sz="2200" b="1" dirty="0">
              <a:latin typeface="Arial Narrow" panose="020B0606020202030204" pitchFamily="34" charset="0"/>
              <a:cs typeface="Helvetica Neue Bold Condensed"/>
            </a:endParaRPr>
          </a:p>
        </p:txBody>
      </p:sp>
      <p:sp>
        <p:nvSpPr>
          <p:cNvPr id="4" name="TextBox 3"/>
          <p:cNvSpPr txBox="1"/>
          <p:nvPr/>
        </p:nvSpPr>
        <p:spPr>
          <a:xfrm>
            <a:off x="5396856" y="5414771"/>
            <a:ext cx="3173040"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splat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pic>
        <p:nvPicPr>
          <p:cNvPr id="5" name="Picture 4" descr="ebpvd_tex_potts_nipt_zoverlay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066800"/>
            <a:ext cx="4535551" cy="4454398"/>
          </a:xfrm>
          <a:prstGeom prst="rect">
            <a:avLst/>
          </a:prstGeom>
        </p:spPr>
      </p:pic>
      <p:pic>
        <p:nvPicPr>
          <p:cNvPr id="6" name="Picture 5" descr="aps_tex_potts_nipt_zoverlay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572000" y="1066800"/>
            <a:ext cx="4535551" cy="4454398"/>
          </a:xfrm>
          <a:prstGeom prst="rect">
            <a:avLst/>
          </a:prstGeom>
        </p:spPr>
      </p:pic>
      <p:sp>
        <p:nvSpPr>
          <p:cNvPr id="7" name="TextBox 6"/>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Hot Spot Correlation</a:t>
            </a:r>
            <a:endParaRPr lang="en-US" sz="2600" b="1" dirty="0">
              <a:solidFill>
                <a:schemeClr val="tx2">
                  <a:lumMod val="75000"/>
                </a:schemeClr>
              </a:solidFill>
            </a:endParaRPr>
          </a:p>
        </p:txBody>
      </p:sp>
    </p:spTree>
    <p:extLst>
      <p:ext uri="{BB962C8B-B14F-4D97-AF65-F5344CB8AC3E}">
        <p14:creationId xmlns:p14="http://schemas.microsoft.com/office/powerpoint/2010/main" val="2361102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523" y="5906869"/>
            <a:ext cx="3173040"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columnar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sp>
        <p:nvSpPr>
          <p:cNvPr id="3" name="TextBox 2"/>
          <p:cNvSpPr txBox="1"/>
          <p:nvPr/>
        </p:nvSpPr>
        <p:spPr>
          <a:xfrm>
            <a:off x="5491440" y="5906869"/>
            <a:ext cx="3173040"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splat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pic>
        <p:nvPicPr>
          <p:cNvPr id="4" name="Picture 3" descr="ebpvd_tex_nipt_z_bp.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144204"/>
            <a:ext cx="4628640" cy="4628640"/>
          </a:xfrm>
          <a:prstGeom prst="rect">
            <a:avLst/>
          </a:prstGeom>
        </p:spPr>
      </p:pic>
      <p:pic>
        <p:nvPicPr>
          <p:cNvPr id="5" name="Picture 4" descr="aps_tex_nipt_z_bp.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544568" y="1144204"/>
            <a:ext cx="4599432" cy="4599432"/>
          </a:xfrm>
          <a:prstGeom prst="rect">
            <a:avLst/>
          </a:prstGeom>
        </p:spPr>
      </p:pic>
      <p:sp>
        <p:nvSpPr>
          <p:cNvPr id="6" name="TextBox 5"/>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Hot Spot Correlation</a:t>
            </a:r>
            <a:endParaRPr lang="en-US" sz="2600" b="1" dirty="0">
              <a:solidFill>
                <a:schemeClr val="tx2">
                  <a:lumMod val="75000"/>
                </a:schemeClr>
              </a:solidFill>
            </a:endParaRPr>
          </a:p>
        </p:txBody>
      </p:sp>
    </p:spTree>
    <p:extLst>
      <p:ext uri="{BB962C8B-B14F-4D97-AF65-F5344CB8AC3E}">
        <p14:creationId xmlns:p14="http://schemas.microsoft.com/office/powerpoint/2010/main" val="2361102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523" y="5906869"/>
            <a:ext cx="3173040"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columnar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sp>
        <p:nvSpPr>
          <p:cNvPr id="3" name="TextBox 2"/>
          <p:cNvSpPr txBox="1"/>
          <p:nvPr/>
        </p:nvSpPr>
        <p:spPr>
          <a:xfrm>
            <a:off x="5491440" y="5906869"/>
            <a:ext cx="3173040" cy="646331"/>
          </a:xfrm>
          <a:prstGeom prst="rect">
            <a:avLst/>
          </a:prstGeom>
          <a:noFill/>
        </p:spPr>
        <p:txBody>
          <a:bodyPr wrap="square" rtlCol="0">
            <a:spAutoFit/>
          </a:bodyPr>
          <a:lstStyle/>
          <a:p>
            <a:r>
              <a:rPr lang="en-US" b="1" dirty="0" smtClean="0">
                <a:latin typeface="Arial Narrow" panose="020B0606020202030204" pitchFamily="34" charset="0"/>
                <a:cs typeface="Helvetica Neue Bold Condensed"/>
              </a:rPr>
              <a:t>splat top coat, textured TGO, (</a:t>
            </a:r>
            <a:r>
              <a:rPr lang="en-US" b="1" dirty="0" err="1" smtClean="0">
                <a:latin typeface="Arial Narrow" panose="020B0606020202030204" pitchFamily="34" charset="0"/>
                <a:cs typeface="Helvetica Neue Bold Condensed"/>
              </a:rPr>
              <a:t>Ni,Pt)Al</a:t>
            </a:r>
            <a:r>
              <a:rPr lang="en-US" b="1" dirty="0" smtClean="0">
                <a:latin typeface="Arial Narrow" panose="020B0606020202030204" pitchFamily="34" charset="0"/>
                <a:cs typeface="Helvetica Neue Bold Condensed"/>
              </a:rPr>
              <a:t> bond coat</a:t>
            </a:r>
            <a:endParaRPr lang="en-US" b="1" dirty="0">
              <a:latin typeface="Arial Narrow" panose="020B0606020202030204" pitchFamily="34" charset="0"/>
              <a:cs typeface="Helvetica Neue Bold Condensed"/>
            </a:endParaRPr>
          </a:p>
        </p:txBody>
      </p:sp>
      <p:pic>
        <p:nvPicPr>
          <p:cNvPr id="4" name="Picture 3" descr="ebpvd_tex_nipt_z2_bp.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140751"/>
            <a:ext cx="4599432" cy="4599432"/>
          </a:xfrm>
          <a:prstGeom prst="rect">
            <a:avLst/>
          </a:prstGeom>
        </p:spPr>
      </p:pic>
      <p:pic>
        <p:nvPicPr>
          <p:cNvPr id="5" name="Picture 4" descr="aps_tex_nipt_z2_bp.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544568" y="1140751"/>
            <a:ext cx="4599432" cy="4599432"/>
          </a:xfrm>
          <a:prstGeom prst="rect">
            <a:avLst/>
          </a:prstGeom>
        </p:spPr>
      </p:pic>
      <p:sp>
        <p:nvSpPr>
          <p:cNvPr id="6" name="TextBox 5"/>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DREAM.3D – FFT Interaction: Hot Spot Correlation</a:t>
            </a:r>
            <a:endParaRPr lang="en-US" sz="2600" b="1" dirty="0">
              <a:solidFill>
                <a:schemeClr val="tx2">
                  <a:lumMod val="75000"/>
                </a:schemeClr>
              </a:solidFill>
            </a:endParaRPr>
          </a:p>
        </p:txBody>
      </p:sp>
    </p:spTree>
    <p:extLst>
      <p:ext uri="{BB962C8B-B14F-4D97-AF65-F5344CB8AC3E}">
        <p14:creationId xmlns:p14="http://schemas.microsoft.com/office/powerpoint/2010/main" val="2323578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431" y="1371600"/>
            <a:ext cx="7959969" cy="246221"/>
          </a:xfrm>
          <a:prstGeom prst="rect">
            <a:avLst/>
          </a:prstGeom>
          <a:noFill/>
        </p:spPr>
        <p:txBody>
          <a:bodyPr wrap="square" rtlCol="0">
            <a:spAutoFit/>
          </a:bodyPr>
          <a:lstStyle/>
          <a:p>
            <a:endParaRPr lang="en-US" sz="800" b="1" dirty="0">
              <a:solidFill>
                <a:schemeClr val="tx2">
                  <a:lumMod val="75000"/>
                </a:schemeClr>
              </a:solidFill>
            </a:endParaRPr>
          </a:p>
          <a:p>
            <a:pPr lvl="1">
              <a:buFont typeface="Arial" pitchFamily="34" charset="0"/>
              <a:buChar char="•"/>
            </a:pPr>
            <a:endParaRPr lang="en-US" sz="100" b="1" i="1" dirty="0">
              <a:solidFill>
                <a:schemeClr val="tx2">
                  <a:lumMod val="75000"/>
                </a:schemeClr>
              </a:solidFill>
            </a:endParaRPr>
          </a:p>
          <a:p>
            <a:pPr lvl="1">
              <a:buFont typeface="Arial" pitchFamily="34" charset="0"/>
              <a:buChar char="•"/>
            </a:pPr>
            <a:endParaRPr lang="en-US" sz="100" b="1" i="1" dirty="0">
              <a:solidFill>
                <a:schemeClr val="tx2">
                  <a:lumMod val="75000"/>
                </a:schemeClr>
              </a:solidFill>
            </a:endParaRPr>
          </a:p>
        </p:txBody>
      </p:sp>
      <p:sp>
        <p:nvSpPr>
          <p:cNvPr id="5" name="TextBox 4"/>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Final Comments: Thoughts and Future Needs</a:t>
            </a:r>
            <a:endParaRPr lang="en-US" sz="2600" b="1" dirty="0">
              <a:solidFill>
                <a:schemeClr val="tx2">
                  <a:lumMod val="75000"/>
                </a:schemeClr>
              </a:solidFill>
            </a:endParaRPr>
          </a:p>
        </p:txBody>
      </p:sp>
      <p:sp>
        <p:nvSpPr>
          <p:cNvPr id="2" name="TextBox 1"/>
          <p:cNvSpPr txBox="1"/>
          <p:nvPr/>
        </p:nvSpPr>
        <p:spPr>
          <a:xfrm>
            <a:off x="574431" y="1295400"/>
            <a:ext cx="7959969" cy="2062103"/>
          </a:xfrm>
          <a:prstGeom prst="rect">
            <a:avLst/>
          </a:prstGeom>
          <a:noFill/>
        </p:spPr>
        <p:txBody>
          <a:bodyPr wrap="square" rtlCol="0">
            <a:spAutoFit/>
          </a:bodyPr>
          <a:lstStyle/>
          <a:p>
            <a:pPr algn="ctr"/>
            <a:r>
              <a:rPr lang="en-US" sz="2000" b="1" i="1" u="sng" dirty="0" smtClean="0">
                <a:solidFill>
                  <a:srgbClr val="17375E"/>
                </a:solidFill>
              </a:rPr>
              <a:t>Thoughts</a:t>
            </a:r>
          </a:p>
          <a:p>
            <a:pPr marL="342900" indent="-342900">
              <a:buFont typeface="Arial" panose="020B0604020202020204" pitchFamily="34" charset="0"/>
              <a:buChar char="•"/>
            </a:pPr>
            <a:r>
              <a:rPr lang="en-US" sz="2000" b="1" dirty="0" smtClean="0">
                <a:solidFill>
                  <a:srgbClr val="17375E"/>
                </a:solidFill>
              </a:rPr>
              <a:t>Synthetic structures are a powerful tool for obtaining many, many instances of </a:t>
            </a:r>
            <a:r>
              <a:rPr lang="en-US" sz="2000" b="1" u="sng" dirty="0" smtClean="0">
                <a:solidFill>
                  <a:srgbClr val="17375E"/>
                </a:solidFill>
              </a:rPr>
              <a:t>a</a:t>
            </a:r>
            <a:r>
              <a:rPr lang="en-US" sz="2000" b="1" dirty="0" smtClean="0">
                <a:solidFill>
                  <a:srgbClr val="17375E"/>
                </a:solidFill>
              </a:rPr>
              <a:t> microstructure and may be critical in determining what aspects of </a:t>
            </a:r>
            <a:r>
              <a:rPr lang="en-US" sz="2000" b="1" u="sng" dirty="0" smtClean="0">
                <a:solidFill>
                  <a:srgbClr val="17375E"/>
                </a:solidFill>
              </a:rPr>
              <a:t>the</a:t>
            </a:r>
            <a:r>
              <a:rPr lang="en-US" sz="2000" b="1" dirty="0" smtClean="0">
                <a:solidFill>
                  <a:srgbClr val="17375E"/>
                </a:solidFill>
              </a:rPr>
              <a:t> microstructure are important for a given property</a:t>
            </a:r>
          </a:p>
          <a:p>
            <a:pPr marL="342900" indent="-342900">
              <a:buFont typeface="Arial" panose="020B0604020202020204" pitchFamily="34" charset="0"/>
              <a:buChar char="•"/>
            </a:pPr>
            <a:endParaRPr lang="en-US" sz="400" b="1" dirty="0" smtClean="0">
              <a:solidFill>
                <a:srgbClr val="17375E"/>
              </a:solidFill>
            </a:endParaRPr>
          </a:p>
          <a:p>
            <a:pPr marL="342900" indent="-342900">
              <a:buFont typeface="Arial" panose="020B0604020202020204" pitchFamily="34" charset="0"/>
              <a:buChar char="•"/>
            </a:pPr>
            <a:r>
              <a:rPr lang="en-US" sz="2000" b="1" dirty="0" smtClean="0">
                <a:solidFill>
                  <a:srgbClr val="17375E"/>
                </a:solidFill>
              </a:rPr>
              <a:t>Synthetic structures can also serve as “phantoms” for testing and understanding our workflows and analysis/processing tools</a:t>
            </a:r>
            <a:endParaRPr lang="en-US" sz="2000" b="1" dirty="0">
              <a:solidFill>
                <a:srgbClr val="17375E"/>
              </a:solidFill>
            </a:endParaRPr>
          </a:p>
        </p:txBody>
      </p:sp>
      <p:sp>
        <p:nvSpPr>
          <p:cNvPr id="7" name="TextBox 6"/>
          <p:cNvSpPr txBox="1"/>
          <p:nvPr/>
        </p:nvSpPr>
        <p:spPr>
          <a:xfrm>
            <a:off x="726830" y="3733800"/>
            <a:ext cx="7959969" cy="2677656"/>
          </a:xfrm>
          <a:prstGeom prst="rect">
            <a:avLst/>
          </a:prstGeom>
          <a:noFill/>
        </p:spPr>
        <p:txBody>
          <a:bodyPr wrap="square" rtlCol="0">
            <a:spAutoFit/>
          </a:bodyPr>
          <a:lstStyle/>
          <a:p>
            <a:pPr algn="ctr"/>
            <a:r>
              <a:rPr lang="en-US" sz="2000" b="1" i="1" u="sng" dirty="0" smtClean="0">
                <a:solidFill>
                  <a:srgbClr val="17375E"/>
                </a:solidFill>
              </a:rPr>
              <a:t>Future Needs</a:t>
            </a:r>
          </a:p>
          <a:p>
            <a:pPr marL="342900" indent="-342900">
              <a:buFont typeface="Arial" panose="020B0604020202020204" pitchFamily="34" charset="0"/>
              <a:buChar char="•"/>
            </a:pPr>
            <a:r>
              <a:rPr lang="en-US" sz="2000" b="1" dirty="0" smtClean="0">
                <a:solidFill>
                  <a:srgbClr val="17375E"/>
                </a:solidFill>
              </a:rPr>
              <a:t>We need a lot of development in our tools with respect to transformation and boundary phases</a:t>
            </a:r>
          </a:p>
          <a:p>
            <a:pPr marL="342900" indent="-342900">
              <a:buFont typeface="Arial" panose="020B0604020202020204" pitchFamily="34" charset="0"/>
              <a:buChar char="•"/>
            </a:pPr>
            <a:endParaRPr lang="en-US" sz="400" b="1" dirty="0">
              <a:solidFill>
                <a:srgbClr val="17375E"/>
              </a:solidFill>
            </a:endParaRPr>
          </a:p>
          <a:p>
            <a:pPr marL="342900" indent="-342900">
              <a:buFont typeface="Arial" panose="020B0604020202020204" pitchFamily="34" charset="0"/>
              <a:buChar char="•"/>
            </a:pPr>
            <a:r>
              <a:rPr lang="en-US" sz="2000" b="1" dirty="0" smtClean="0">
                <a:solidFill>
                  <a:srgbClr val="17375E"/>
                </a:solidFill>
              </a:rPr>
              <a:t>We need a lot of work/thought on defining the appropriate “set” of attributes that define the “local state”</a:t>
            </a:r>
          </a:p>
          <a:p>
            <a:pPr marL="342900" indent="-342900">
              <a:buFont typeface="Arial" panose="020B0604020202020204" pitchFamily="34" charset="0"/>
              <a:buChar char="•"/>
            </a:pPr>
            <a:endParaRPr lang="en-US" sz="400" b="1" dirty="0">
              <a:solidFill>
                <a:srgbClr val="17375E"/>
              </a:solidFill>
            </a:endParaRPr>
          </a:p>
          <a:p>
            <a:pPr marL="342900" indent="-342900">
              <a:buFont typeface="Arial" panose="020B0604020202020204" pitchFamily="34" charset="0"/>
              <a:buChar char="•"/>
            </a:pPr>
            <a:r>
              <a:rPr lang="en-US" sz="2000" b="1" dirty="0" smtClean="0">
                <a:solidFill>
                  <a:srgbClr val="17375E"/>
                </a:solidFill>
              </a:rPr>
              <a:t>We could benefit from coupling the current tools with “real physics-based” tools for “healing” our best efforts</a:t>
            </a:r>
          </a:p>
          <a:p>
            <a:endParaRPr lang="en-US" sz="2000" b="1" dirty="0">
              <a:solidFill>
                <a:srgbClr val="17375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18669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Intro: </a:t>
            </a:r>
            <a:r>
              <a:rPr lang="en-US" sz="2600" b="1" i="1" dirty="0">
                <a:solidFill>
                  <a:schemeClr val="tx2">
                    <a:lumMod val="75000"/>
                  </a:schemeClr>
                </a:solidFill>
              </a:rPr>
              <a:t>What Are Synthetic Microstructure Builders</a:t>
            </a:r>
            <a:r>
              <a:rPr lang="en-US" sz="2600" b="1" i="1" dirty="0" smtClean="0">
                <a:solidFill>
                  <a:schemeClr val="tx2">
                    <a:lumMod val="75000"/>
                  </a:schemeClr>
                </a:solidFill>
              </a:rPr>
              <a:t>?</a:t>
            </a:r>
            <a:endParaRPr lang="en-US" sz="2600" b="1" i="1" dirty="0">
              <a:solidFill>
                <a:schemeClr val="tx2">
                  <a:lumMod val="75000"/>
                </a:schemeClr>
              </a:solidFill>
            </a:endParaRPr>
          </a:p>
        </p:txBody>
      </p:sp>
      <p:pic>
        <p:nvPicPr>
          <p:cNvPr id="52" name="Picture 17" descr="simcube"/>
          <p:cNvPicPr>
            <a:picLocks noChangeAspect="1" noChangeArrowheads="1"/>
          </p:cNvPicPr>
          <p:nvPr/>
        </p:nvPicPr>
        <p:blipFill>
          <a:blip r:embed="rId2" cstate="print"/>
          <a:srcRect/>
          <a:stretch>
            <a:fillRect/>
          </a:stretch>
        </p:blipFill>
        <p:spPr bwMode="auto">
          <a:xfrm>
            <a:off x="4284786" y="1563303"/>
            <a:ext cx="4800599" cy="3132594"/>
          </a:xfrm>
          <a:prstGeom prst="rect">
            <a:avLst/>
          </a:prstGeom>
          <a:noFill/>
        </p:spPr>
      </p:pic>
      <p:sp>
        <p:nvSpPr>
          <p:cNvPr id="54" name="TextBox 53"/>
          <p:cNvSpPr txBox="1"/>
          <p:nvPr/>
        </p:nvSpPr>
        <p:spPr>
          <a:xfrm>
            <a:off x="328246" y="5105400"/>
            <a:ext cx="8458200" cy="1415772"/>
          </a:xfrm>
          <a:prstGeom prst="rect">
            <a:avLst/>
          </a:prstGeom>
          <a:noFill/>
        </p:spPr>
        <p:txBody>
          <a:bodyPr wrap="square" rtlCol="0">
            <a:spAutoFit/>
          </a:bodyPr>
          <a:lstStyle/>
          <a:p>
            <a:pPr algn="ctr"/>
            <a:r>
              <a:rPr lang="en-US" sz="2000" b="1" i="1" dirty="0" smtClean="0">
                <a:solidFill>
                  <a:schemeClr val="tx2">
                    <a:lumMod val="75000"/>
                  </a:schemeClr>
                </a:solidFill>
              </a:rPr>
              <a:t>Computational tools capable of creating digital microstructure representations</a:t>
            </a:r>
          </a:p>
          <a:p>
            <a:pPr algn="ctr"/>
            <a:r>
              <a:rPr lang="en-US" sz="600" b="1" i="1" dirty="0" smtClean="0">
                <a:solidFill>
                  <a:schemeClr val="tx2">
                    <a:lumMod val="75000"/>
                  </a:schemeClr>
                </a:solidFill>
              </a:rPr>
              <a:t> </a:t>
            </a:r>
          </a:p>
          <a:p>
            <a:pPr algn="ctr">
              <a:buFontTx/>
              <a:buChar char="-"/>
            </a:pPr>
            <a:r>
              <a:rPr lang="en-US" sz="2000" b="1" i="1" dirty="0" smtClean="0">
                <a:solidFill>
                  <a:schemeClr val="tx2">
                    <a:lumMod val="75000"/>
                  </a:schemeClr>
                </a:solidFill>
              </a:rPr>
              <a:t> Spatial Tessellation Tools</a:t>
            </a:r>
          </a:p>
          <a:p>
            <a:pPr algn="ctr">
              <a:buFontTx/>
              <a:buChar char="-"/>
            </a:pPr>
            <a:r>
              <a:rPr lang="en-US" sz="2000" b="1" i="1" dirty="0" smtClean="0">
                <a:solidFill>
                  <a:schemeClr val="tx2">
                    <a:lumMod val="75000"/>
                  </a:schemeClr>
                </a:solidFill>
              </a:rPr>
              <a:t> Physics-based Growth Models</a:t>
            </a:r>
          </a:p>
          <a:p>
            <a:pPr algn="ctr">
              <a:buFontTx/>
              <a:buChar char="-"/>
            </a:pPr>
            <a:r>
              <a:rPr lang="en-US" sz="2000" b="1" i="1" dirty="0" smtClean="0">
                <a:solidFill>
                  <a:schemeClr val="tx2">
                    <a:lumMod val="75000"/>
                  </a:schemeClr>
                </a:solidFill>
              </a:rPr>
              <a:t> Geometric Packing Tools</a:t>
            </a:r>
          </a:p>
        </p:txBody>
      </p:sp>
      <p:sp>
        <p:nvSpPr>
          <p:cNvPr id="8194" name="laptop"/>
          <p:cNvSpPr>
            <a:spLocks noEditPoints="1" noChangeArrowheads="1"/>
          </p:cNvSpPr>
          <p:nvPr/>
        </p:nvSpPr>
        <p:spPr bwMode="auto">
          <a:xfrm>
            <a:off x="1312986" y="2271351"/>
            <a:ext cx="2603715" cy="227214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Curved Right Arrow 19"/>
          <p:cNvSpPr/>
          <p:nvPr/>
        </p:nvSpPr>
        <p:spPr>
          <a:xfrm rot="5400000" flipV="1">
            <a:off x="3810302" y="1106635"/>
            <a:ext cx="811828" cy="2251895"/>
          </a:xfrm>
          <a:prstGeom prst="curvedRight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Right Arrow 21"/>
          <p:cNvSpPr/>
          <p:nvPr/>
        </p:nvSpPr>
        <p:spPr>
          <a:xfrm rot="6331407" flipV="1">
            <a:off x="881383" y="1014300"/>
            <a:ext cx="811828" cy="2251895"/>
          </a:xfrm>
          <a:prstGeom prst="curvedRight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Intro: </a:t>
            </a:r>
            <a:r>
              <a:rPr lang="en-US" sz="2600" b="1" i="1" dirty="0">
                <a:solidFill>
                  <a:schemeClr val="tx2">
                    <a:lumMod val="75000"/>
                  </a:schemeClr>
                </a:solidFill>
              </a:rPr>
              <a:t>Brief History of Methods and Tools </a:t>
            </a:r>
            <a:r>
              <a:rPr lang="en-US" sz="2600" b="1" i="1" dirty="0" smtClean="0">
                <a:solidFill>
                  <a:schemeClr val="tx2">
                    <a:lumMod val="75000"/>
                  </a:schemeClr>
                </a:solidFill>
              </a:rPr>
              <a:t>Used</a:t>
            </a:r>
            <a:endParaRPr lang="en-US" sz="2600" b="1" i="1" dirty="0">
              <a:solidFill>
                <a:schemeClr val="tx2">
                  <a:lumMod val="75000"/>
                </a:schemeClr>
              </a:solidFill>
            </a:endParaRPr>
          </a:p>
        </p:txBody>
      </p:sp>
      <p:pic>
        <p:nvPicPr>
          <p:cNvPr id="7" name="Picture 6" descr="voronoi.png"/>
          <p:cNvPicPr>
            <a:picLocks noChangeAspect="1"/>
          </p:cNvPicPr>
          <p:nvPr/>
        </p:nvPicPr>
        <p:blipFill>
          <a:blip r:embed="rId3" cstate="print"/>
          <a:stretch>
            <a:fillRect/>
          </a:stretch>
        </p:blipFill>
        <p:spPr>
          <a:xfrm>
            <a:off x="263901" y="1676400"/>
            <a:ext cx="2707899" cy="2328793"/>
          </a:xfrm>
          <a:prstGeom prst="rect">
            <a:avLst/>
          </a:prstGeom>
        </p:spPr>
      </p:pic>
      <p:pic>
        <p:nvPicPr>
          <p:cNvPr id="8" name="Picture 7" descr="randomVoronoi.png"/>
          <p:cNvPicPr>
            <a:picLocks noChangeAspect="1"/>
          </p:cNvPicPr>
          <p:nvPr/>
        </p:nvPicPr>
        <p:blipFill>
          <a:blip r:embed="rId4" cstate="print"/>
          <a:stretch>
            <a:fillRect/>
          </a:stretch>
        </p:blipFill>
        <p:spPr>
          <a:xfrm>
            <a:off x="3301340" y="1524000"/>
            <a:ext cx="2642260" cy="2714935"/>
          </a:xfrm>
          <a:prstGeom prst="rect">
            <a:avLst/>
          </a:prstGeom>
        </p:spPr>
      </p:pic>
      <p:sp>
        <p:nvSpPr>
          <p:cNvPr id="9" name="TextBox 8"/>
          <p:cNvSpPr txBox="1"/>
          <p:nvPr/>
        </p:nvSpPr>
        <p:spPr>
          <a:xfrm>
            <a:off x="0" y="4643735"/>
            <a:ext cx="9144000" cy="400110"/>
          </a:xfrm>
          <a:prstGeom prst="rect">
            <a:avLst/>
          </a:prstGeom>
          <a:noFill/>
        </p:spPr>
        <p:txBody>
          <a:bodyPr wrap="square" rtlCol="0">
            <a:spAutoFit/>
          </a:bodyPr>
          <a:lstStyle/>
          <a:p>
            <a:pPr algn="ctr"/>
            <a:r>
              <a:rPr lang="en-US" sz="2000" b="1" i="1" dirty="0" smtClean="0">
                <a:solidFill>
                  <a:schemeClr val="tx2">
                    <a:lumMod val="75000"/>
                  </a:schemeClr>
                </a:solidFill>
              </a:rPr>
              <a:t>Spatial Tessellation Tools</a:t>
            </a:r>
            <a:endParaRPr lang="en-US" sz="2000" b="1" i="1" dirty="0">
              <a:solidFill>
                <a:schemeClr val="tx2">
                  <a:lumMod val="75000"/>
                </a:schemeClr>
              </a:solidFill>
            </a:endParaRPr>
          </a:p>
        </p:txBody>
      </p:sp>
      <p:sp>
        <p:nvSpPr>
          <p:cNvPr id="10" name="TextBox 9"/>
          <p:cNvSpPr txBox="1"/>
          <p:nvPr/>
        </p:nvSpPr>
        <p:spPr>
          <a:xfrm>
            <a:off x="11430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Benefits</a:t>
            </a:r>
            <a:endParaRPr lang="en-US" b="1" i="1" u="sng" dirty="0">
              <a:solidFill>
                <a:schemeClr val="tx2">
                  <a:lumMod val="75000"/>
                </a:schemeClr>
              </a:solidFill>
            </a:endParaRPr>
          </a:p>
        </p:txBody>
      </p:sp>
      <p:sp>
        <p:nvSpPr>
          <p:cNvPr id="11" name="TextBox 10"/>
          <p:cNvSpPr txBox="1"/>
          <p:nvPr/>
        </p:nvSpPr>
        <p:spPr>
          <a:xfrm>
            <a:off x="54102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Drawbacks</a:t>
            </a:r>
            <a:endParaRPr lang="en-US" b="1" i="1" u="sng" dirty="0">
              <a:solidFill>
                <a:schemeClr val="tx2">
                  <a:lumMod val="75000"/>
                </a:schemeClr>
              </a:solidFill>
            </a:endParaRPr>
          </a:p>
        </p:txBody>
      </p:sp>
      <p:sp>
        <p:nvSpPr>
          <p:cNvPr id="12" name="TextBox 11"/>
          <p:cNvSpPr txBox="1"/>
          <p:nvPr/>
        </p:nvSpPr>
        <p:spPr>
          <a:xfrm>
            <a:off x="0" y="5345668"/>
            <a:ext cx="4572000" cy="646331"/>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Directly determined</a:t>
            </a:r>
          </a:p>
          <a:p>
            <a:pPr algn="ctr">
              <a:buFontTx/>
              <a:buChar char="-"/>
            </a:pPr>
            <a:r>
              <a:rPr lang="en-US" b="1" i="1" dirty="0" smtClean="0">
                <a:solidFill>
                  <a:schemeClr val="tx2">
                    <a:lumMod val="75000"/>
                  </a:schemeClr>
                </a:solidFill>
              </a:rPr>
              <a:t> Minimal inputs</a:t>
            </a:r>
            <a:endParaRPr lang="en-US" b="1" i="1" dirty="0">
              <a:solidFill>
                <a:schemeClr val="tx2">
                  <a:lumMod val="75000"/>
                </a:schemeClr>
              </a:solidFill>
            </a:endParaRPr>
          </a:p>
        </p:txBody>
      </p:sp>
      <p:sp>
        <p:nvSpPr>
          <p:cNvPr id="13" name="TextBox 12"/>
          <p:cNvSpPr txBox="1"/>
          <p:nvPr/>
        </p:nvSpPr>
        <p:spPr>
          <a:xfrm>
            <a:off x="4572000" y="5334000"/>
            <a:ext cx="4572000" cy="1477328"/>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Generally ‘non-physical’ planar boundaries</a:t>
            </a:r>
          </a:p>
          <a:p>
            <a:pPr algn="ctr">
              <a:buFontTx/>
              <a:buChar char="-"/>
            </a:pPr>
            <a:r>
              <a:rPr lang="en-US" b="1" i="1" dirty="0" smtClean="0">
                <a:solidFill>
                  <a:schemeClr val="tx2">
                    <a:lumMod val="75000"/>
                  </a:schemeClr>
                </a:solidFill>
              </a:rPr>
              <a:t> Inputs not easily tied to goal microstructure statistics</a:t>
            </a:r>
          </a:p>
          <a:p>
            <a:pPr algn="ctr">
              <a:buFontTx/>
              <a:buChar char="-"/>
            </a:pPr>
            <a:r>
              <a:rPr lang="en-US" b="1" i="1" dirty="0" smtClean="0">
                <a:solidFill>
                  <a:schemeClr val="tx2">
                    <a:lumMod val="75000"/>
                  </a:schemeClr>
                </a:solidFill>
              </a:rPr>
              <a:t> Size distributions and neighborhood variations limited/biased</a:t>
            </a:r>
            <a:endParaRPr lang="en-US" b="1" i="1" dirty="0">
              <a:solidFill>
                <a:schemeClr val="tx2">
                  <a:lumMod val="75000"/>
                </a:schemeClr>
              </a:solidFill>
            </a:endParaRPr>
          </a:p>
        </p:txBody>
      </p:sp>
      <p:sp>
        <p:nvSpPr>
          <p:cNvPr id="14" name="TextBox 13"/>
          <p:cNvSpPr txBox="1"/>
          <p:nvPr/>
        </p:nvSpPr>
        <p:spPr>
          <a:xfrm>
            <a:off x="762000" y="3962400"/>
            <a:ext cx="1295400" cy="215444"/>
          </a:xfrm>
          <a:prstGeom prst="rect">
            <a:avLst/>
          </a:prstGeom>
          <a:noFill/>
        </p:spPr>
        <p:txBody>
          <a:bodyPr wrap="square" rtlCol="0">
            <a:spAutoFit/>
          </a:bodyPr>
          <a:lstStyle/>
          <a:p>
            <a:r>
              <a:rPr lang="en-US" sz="800" dirty="0" err="1" smtClean="0">
                <a:solidFill>
                  <a:schemeClr val="tx2">
                    <a:lumMod val="75000"/>
                  </a:schemeClr>
                </a:solidFill>
              </a:rPr>
              <a:t>Voronoi</a:t>
            </a:r>
            <a:r>
              <a:rPr lang="en-US" sz="800" dirty="0" smtClean="0">
                <a:solidFill>
                  <a:schemeClr val="tx2">
                    <a:lumMod val="75000"/>
                  </a:schemeClr>
                </a:solidFill>
              </a:rPr>
              <a:t>, </a:t>
            </a:r>
            <a:r>
              <a:rPr lang="en-US" sz="800" dirty="0" err="1" smtClean="0">
                <a:solidFill>
                  <a:schemeClr val="tx2">
                    <a:lumMod val="75000"/>
                  </a:schemeClr>
                </a:solidFill>
              </a:rPr>
              <a:t>Coster</a:t>
            </a:r>
            <a:r>
              <a:rPr lang="en-US" sz="800" dirty="0" smtClean="0">
                <a:solidFill>
                  <a:schemeClr val="tx2">
                    <a:lumMod val="75000"/>
                  </a:schemeClr>
                </a:solidFill>
              </a:rPr>
              <a:t> 2005</a:t>
            </a:r>
            <a:endParaRPr lang="en-US" sz="800" dirty="0">
              <a:solidFill>
                <a:schemeClr val="tx2">
                  <a:lumMod val="75000"/>
                </a:schemeClr>
              </a:solidFill>
            </a:endParaRPr>
          </a:p>
        </p:txBody>
      </p:sp>
      <p:sp>
        <p:nvSpPr>
          <p:cNvPr id="16" name="TextBox 15"/>
          <p:cNvSpPr txBox="1"/>
          <p:nvPr/>
        </p:nvSpPr>
        <p:spPr>
          <a:xfrm>
            <a:off x="3352800" y="4114800"/>
            <a:ext cx="1524000" cy="215444"/>
          </a:xfrm>
          <a:prstGeom prst="rect">
            <a:avLst/>
          </a:prstGeom>
          <a:noFill/>
        </p:spPr>
        <p:txBody>
          <a:bodyPr wrap="square" rtlCol="0">
            <a:spAutoFit/>
          </a:bodyPr>
          <a:lstStyle/>
          <a:p>
            <a:r>
              <a:rPr lang="en-US" sz="800" dirty="0" err="1" smtClean="0">
                <a:solidFill>
                  <a:schemeClr val="tx2">
                    <a:lumMod val="75000"/>
                  </a:schemeClr>
                </a:solidFill>
              </a:rPr>
              <a:t>Voronoi</a:t>
            </a:r>
            <a:r>
              <a:rPr lang="en-US" sz="800" dirty="0" smtClean="0">
                <a:solidFill>
                  <a:schemeClr val="tx2">
                    <a:lumMod val="75000"/>
                  </a:schemeClr>
                </a:solidFill>
              </a:rPr>
              <a:t> , Gibson 2007</a:t>
            </a:r>
            <a:endParaRPr lang="en-US" sz="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oronoi.png"/>
          <p:cNvPicPr>
            <a:picLocks noChangeAspect="1"/>
          </p:cNvPicPr>
          <p:nvPr/>
        </p:nvPicPr>
        <p:blipFill>
          <a:blip r:embed="rId3" cstate="print"/>
          <a:stretch>
            <a:fillRect/>
          </a:stretch>
        </p:blipFill>
        <p:spPr>
          <a:xfrm>
            <a:off x="263901" y="1676400"/>
            <a:ext cx="2707899" cy="2328793"/>
          </a:xfrm>
          <a:prstGeom prst="rect">
            <a:avLst/>
          </a:prstGeom>
        </p:spPr>
      </p:pic>
      <p:pic>
        <p:nvPicPr>
          <p:cNvPr id="6" name="Picture 5" descr="randomAppolonius.png"/>
          <p:cNvPicPr>
            <a:picLocks noChangeAspect="1"/>
          </p:cNvPicPr>
          <p:nvPr/>
        </p:nvPicPr>
        <p:blipFill>
          <a:blip r:embed="rId4" cstate="print"/>
          <a:stretch>
            <a:fillRect/>
          </a:stretch>
        </p:blipFill>
        <p:spPr>
          <a:xfrm>
            <a:off x="6231612" y="1524000"/>
            <a:ext cx="2683788" cy="2735699"/>
          </a:xfrm>
          <a:prstGeom prst="rect">
            <a:avLst/>
          </a:prstGeom>
        </p:spPr>
      </p:pic>
      <p:pic>
        <p:nvPicPr>
          <p:cNvPr id="8" name="Picture 7" descr="randomVoronoi.png"/>
          <p:cNvPicPr>
            <a:picLocks noChangeAspect="1"/>
          </p:cNvPicPr>
          <p:nvPr/>
        </p:nvPicPr>
        <p:blipFill>
          <a:blip r:embed="rId5" cstate="print"/>
          <a:stretch>
            <a:fillRect/>
          </a:stretch>
        </p:blipFill>
        <p:spPr>
          <a:xfrm>
            <a:off x="3301340" y="1524000"/>
            <a:ext cx="2642260" cy="2714935"/>
          </a:xfrm>
          <a:prstGeom prst="rect">
            <a:avLst/>
          </a:prstGeom>
        </p:spPr>
      </p:pic>
      <p:sp>
        <p:nvSpPr>
          <p:cNvPr id="10" name="TextBox 9"/>
          <p:cNvSpPr txBox="1"/>
          <p:nvPr/>
        </p:nvSpPr>
        <p:spPr>
          <a:xfrm>
            <a:off x="0" y="4643735"/>
            <a:ext cx="9144000" cy="400110"/>
          </a:xfrm>
          <a:prstGeom prst="rect">
            <a:avLst/>
          </a:prstGeom>
          <a:noFill/>
        </p:spPr>
        <p:txBody>
          <a:bodyPr wrap="square" rtlCol="0">
            <a:spAutoFit/>
          </a:bodyPr>
          <a:lstStyle/>
          <a:p>
            <a:pPr algn="ctr"/>
            <a:r>
              <a:rPr lang="en-US" sz="2000" b="1" i="1" dirty="0" smtClean="0">
                <a:solidFill>
                  <a:schemeClr val="tx2">
                    <a:lumMod val="75000"/>
                  </a:schemeClr>
                </a:solidFill>
              </a:rPr>
              <a:t>Spatial Tessellation Tools</a:t>
            </a:r>
            <a:endParaRPr lang="en-US" sz="2000" b="1" i="1" dirty="0">
              <a:solidFill>
                <a:schemeClr val="tx2">
                  <a:lumMod val="75000"/>
                </a:schemeClr>
              </a:solidFill>
            </a:endParaRPr>
          </a:p>
        </p:txBody>
      </p:sp>
      <p:sp>
        <p:nvSpPr>
          <p:cNvPr id="11" name="TextBox 10"/>
          <p:cNvSpPr txBox="1"/>
          <p:nvPr/>
        </p:nvSpPr>
        <p:spPr>
          <a:xfrm>
            <a:off x="11430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Benefits</a:t>
            </a:r>
            <a:endParaRPr lang="en-US" b="1" i="1" u="sng" dirty="0">
              <a:solidFill>
                <a:schemeClr val="tx2">
                  <a:lumMod val="75000"/>
                </a:schemeClr>
              </a:solidFill>
            </a:endParaRPr>
          </a:p>
        </p:txBody>
      </p:sp>
      <p:sp>
        <p:nvSpPr>
          <p:cNvPr id="12" name="TextBox 11"/>
          <p:cNvSpPr txBox="1"/>
          <p:nvPr/>
        </p:nvSpPr>
        <p:spPr>
          <a:xfrm>
            <a:off x="54102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Drawbacks</a:t>
            </a:r>
            <a:endParaRPr lang="en-US" b="1" i="1" u="sng" dirty="0">
              <a:solidFill>
                <a:schemeClr val="tx2">
                  <a:lumMod val="75000"/>
                </a:schemeClr>
              </a:solidFill>
            </a:endParaRPr>
          </a:p>
        </p:txBody>
      </p:sp>
      <p:sp>
        <p:nvSpPr>
          <p:cNvPr id="13" name="TextBox 12"/>
          <p:cNvSpPr txBox="1"/>
          <p:nvPr/>
        </p:nvSpPr>
        <p:spPr>
          <a:xfrm>
            <a:off x="0" y="5345668"/>
            <a:ext cx="4572000" cy="646331"/>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Directly determined</a:t>
            </a:r>
          </a:p>
          <a:p>
            <a:pPr algn="ctr">
              <a:buFontTx/>
              <a:buChar char="-"/>
            </a:pPr>
            <a:r>
              <a:rPr lang="en-US" b="1" i="1" dirty="0" smtClean="0">
                <a:solidFill>
                  <a:schemeClr val="tx2">
                    <a:lumMod val="75000"/>
                  </a:schemeClr>
                </a:solidFill>
              </a:rPr>
              <a:t> Minimal inputs</a:t>
            </a:r>
            <a:endParaRPr lang="en-US" b="1" i="1" dirty="0">
              <a:solidFill>
                <a:schemeClr val="tx2">
                  <a:lumMod val="75000"/>
                </a:schemeClr>
              </a:solidFill>
            </a:endParaRPr>
          </a:p>
        </p:txBody>
      </p:sp>
      <p:sp>
        <p:nvSpPr>
          <p:cNvPr id="15" name="TextBox 14"/>
          <p:cNvSpPr txBox="1"/>
          <p:nvPr/>
        </p:nvSpPr>
        <p:spPr>
          <a:xfrm>
            <a:off x="4572000" y="5334000"/>
            <a:ext cx="4572000" cy="1477328"/>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Generally ‘non-physical’ planar boundaries</a:t>
            </a:r>
          </a:p>
          <a:p>
            <a:pPr algn="ctr">
              <a:buFontTx/>
              <a:buChar char="-"/>
            </a:pPr>
            <a:r>
              <a:rPr lang="en-US" b="1" i="1" dirty="0" smtClean="0">
                <a:solidFill>
                  <a:schemeClr val="tx2">
                    <a:lumMod val="75000"/>
                  </a:schemeClr>
                </a:solidFill>
              </a:rPr>
              <a:t> Inputs not easily tied to goal microstructure statistics</a:t>
            </a:r>
          </a:p>
          <a:p>
            <a:pPr algn="ctr">
              <a:buFontTx/>
              <a:buChar char="-"/>
            </a:pPr>
            <a:r>
              <a:rPr lang="en-US" b="1" i="1" dirty="0" smtClean="0">
                <a:solidFill>
                  <a:schemeClr val="tx2">
                    <a:lumMod val="75000"/>
                  </a:schemeClr>
                </a:solidFill>
              </a:rPr>
              <a:t> Size distributions and neighborhood variations limited/biased</a:t>
            </a:r>
            <a:endParaRPr lang="en-US" b="1" i="1" dirty="0">
              <a:solidFill>
                <a:schemeClr val="tx2">
                  <a:lumMod val="75000"/>
                </a:schemeClr>
              </a:solidFill>
            </a:endParaRPr>
          </a:p>
        </p:txBody>
      </p:sp>
      <p:sp>
        <p:nvSpPr>
          <p:cNvPr id="16" name="TextBox 15"/>
          <p:cNvSpPr txBox="1"/>
          <p:nvPr/>
        </p:nvSpPr>
        <p:spPr>
          <a:xfrm>
            <a:off x="762000" y="3962400"/>
            <a:ext cx="1295400" cy="215444"/>
          </a:xfrm>
          <a:prstGeom prst="rect">
            <a:avLst/>
          </a:prstGeom>
          <a:noFill/>
        </p:spPr>
        <p:txBody>
          <a:bodyPr wrap="square" rtlCol="0">
            <a:spAutoFit/>
          </a:bodyPr>
          <a:lstStyle/>
          <a:p>
            <a:r>
              <a:rPr lang="en-US" sz="800" dirty="0" err="1" smtClean="0">
                <a:solidFill>
                  <a:schemeClr val="tx2">
                    <a:lumMod val="75000"/>
                  </a:schemeClr>
                </a:solidFill>
              </a:rPr>
              <a:t>Voronoi</a:t>
            </a:r>
            <a:r>
              <a:rPr lang="en-US" sz="800" dirty="0" smtClean="0">
                <a:solidFill>
                  <a:schemeClr val="tx2">
                    <a:lumMod val="75000"/>
                  </a:schemeClr>
                </a:solidFill>
              </a:rPr>
              <a:t>, </a:t>
            </a:r>
            <a:r>
              <a:rPr lang="en-US" sz="800" dirty="0" err="1" smtClean="0">
                <a:solidFill>
                  <a:schemeClr val="tx2">
                    <a:lumMod val="75000"/>
                  </a:schemeClr>
                </a:solidFill>
              </a:rPr>
              <a:t>Coster</a:t>
            </a:r>
            <a:r>
              <a:rPr lang="en-US" sz="800" dirty="0" smtClean="0">
                <a:solidFill>
                  <a:schemeClr val="tx2">
                    <a:lumMod val="75000"/>
                  </a:schemeClr>
                </a:solidFill>
              </a:rPr>
              <a:t> 2005</a:t>
            </a:r>
            <a:endParaRPr lang="en-US" sz="800" dirty="0">
              <a:solidFill>
                <a:schemeClr val="tx2">
                  <a:lumMod val="75000"/>
                </a:schemeClr>
              </a:solidFill>
            </a:endParaRPr>
          </a:p>
        </p:txBody>
      </p:sp>
      <p:sp>
        <p:nvSpPr>
          <p:cNvPr id="17" name="TextBox 16"/>
          <p:cNvSpPr txBox="1"/>
          <p:nvPr/>
        </p:nvSpPr>
        <p:spPr>
          <a:xfrm>
            <a:off x="3352800" y="4114800"/>
            <a:ext cx="1524000" cy="215444"/>
          </a:xfrm>
          <a:prstGeom prst="rect">
            <a:avLst/>
          </a:prstGeom>
          <a:noFill/>
        </p:spPr>
        <p:txBody>
          <a:bodyPr wrap="square" rtlCol="0">
            <a:spAutoFit/>
          </a:bodyPr>
          <a:lstStyle/>
          <a:p>
            <a:r>
              <a:rPr lang="en-US" sz="800" dirty="0" err="1" smtClean="0">
                <a:solidFill>
                  <a:schemeClr val="tx2">
                    <a:lumMod val="75000"/>
                  </a:schemeClr>
                </a:solidFill>
              </a:rPr>
              <a:t>Voronoi</a:t>
            </a:r>
            <a:r>
              <a:rPr lang="en-US" sz="800" dirty="0" smtClean="0">
                <a:solidFill>
                  <a:schemeClr val="tx2">
                    <a:lumMod val="75000"/>
                  </a:schemeClr>
                </a:solidFill>
              </a:rPr>
              <a:t> , Gibson 2007</a:t>
            </a:r>
            <a:endParaRPr lang="en-US" sz="800" dirty="0">
              <a:solidFill>
                <a:schemeClr val="tx2">
                  <a:lumMod val="75000"/>
                </a:schemeClr>
              </a:solidFill>
            </a:endParaRPr>
          </a:p>
        </p:txBody>
      </p:sp>
      <p:sp>
        <p:nvSpPr>
          <p:cNvPr id="18" name="TextBox 17"/>
          <p:cNvSpPr txBox="1"/>
          <p:nvPr/>
        </p:nvSpPr>
        <p:spPr>
          <a:xfrm>
            <a:off x="6400800" y="4127956"/>
            <a:ext cx="1524000" cy="215444"/>
          </a:xfrm>
          <a:prstGeom prst="rect">
            <a:avLst/>
          </a:prstGeom>
          <a:noFill/>
        </p:spPr>
        <p:txBody>
          <a:bodyPr wrap="square" rtlCol="0">
            <a:spAutoFit/>
          </a:bodyPr>
          <a:lstStyle/>
          <a:p>
            <a:r>
              <a:rPr lang="en-US" sz="800" dirty="0" err="1" smtClean="0">
                <a:solidFill>
                  <a:schemeClr val="tx2">
                    <a:lumMod val="75000"/>
                  </a:schemeClr>
                </a:solidFill>
              </a:rPr>
              <a:t>Appolonius</a:t>
            </a:r>
            <a:r>
              <a:rPr lang="en-US" sz="800" dirty="0" smtClean="0">
                <a:solidFill>
                  <a:schemeClr val="tx2">
                    <a:lumMod val="75000"/>
                  </a:schemeClr>
                </a:solidFill>
              </a:rPr>
              <a:t>, Gibson 2007</a:t>
            </a:r>
            <a:endParaRPr lang="en-US" sz="800" dirty="0">
              <a:solidFill>
                <a:schemeClr val="tx2">
                  <a:lumMod val="75000"/>
                </a:schemeClr>
              </a:solidFill>
            </a:endParaRPr>
          </a:p>
        </p:txBody>
      </p:sp>
      <p:sp>
        <p:nvSpPr>
          <p:cNvPr id="19" name="TextBox 1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Intro: </a:t>
            </a:r>
            <a:r>
              <a:rPr lang="en-US" sz="2600" b="1" i="1" dirty="0">
                <a:solidFill>
                  <a:schemeClr val="tx2">
                    <a:lumMod val="75000"/>
                  </a:schemeClr>
                </a:solidFill>
              </a:rPr>
              <a:t>Brief History of Methods and Tools </a:t>
            </a:r>
            <a:r>
              <a:rPr lang="en-US" sz="2600" b="1" i="1" dirty="0" smtClean="0">
                <a:solidFill>
                  <a:schemeClr val="tx2">
                    <a:lumMod val="75000"/>
                  </a:schemeClr>
                </a:solidFill>
              </a:rPr>
              <a:t>Used</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oronoi.png"/>
          <p:cNvPicPr>
            <a:picLocks noChangeAspect="1"/>
          </p:cNvPicPr>
          <p:nvPr/>
        </p:nvPicPr>
        <p:blipFill>
          <a:blip r:embed="rId3" cstate="print"/>
          <a:stretch>
            <a:fillRect/>
          </a:stretch>
        </p:blipFill>
        <p:spPr>
          <a:xfrm>
            <a:off x="263901" y="1676400"/>
            <a:ext cx="2707899" cy="2328793"/>
          </a:xfrm>
          <a:prstGeom prst="rect">
            <a:avLst/>
          </a:prstGeom>
        </p:spPr>
      </p:pic>
      <p:pic>
        <p:nvPicPr>
          <p:cNvPr id="8" name="Picture 7" descr="randomVoronoi.png"/>
          <p:cNvPicPr>
            <a:picLocks noChangeAspect="1"/>
          </p:cNvPicPr>
          <p:nvPr/>
        </p:nvPicPr>
        <p:blipFill>
          <a:blip r:embed="rId4" cstate="print"/>
          <a:stretch>
            <a:fillRect/>
          </a:stretch>
        </p:blipFill>
        <p:spPr>
          <a:xfrm>
            <a:off x="3301340" y="1524000"/>
            <a:ext cx="2642260" cy="2714935"/>
          </a:xfrm>
          <a:prstGeom prst="rect">
            <a:avLst/>
          </a:prstGeom>
        </p:spPr>
      </p:pic>
      <p:pic>
        <p:nvPicPr>
          <p:cNvPr id="9" name="Picture 8" descr="elongatedAppolonius.png"/>
          <p:cNvPicPr>
            <a:picLocks noChangeAspect="1"/>
          </p:cNvPicPr>
          <p:nvPr/>
        </p:nvPicPr>
        <p:blipFill>
          <a:blip r:embed="rId5" cstate="print"/>
          <a:stretch>
            <a:fillRect/>
          </a:stretch>
        </p:blipFill>
        <p:spPr>
          <a:xfrm>
            <a:off x="6477000" y="1447800"/>
            <a:ext cx="2237355" cy="3254807"/>
          </a:xfrm>
          <a:prstGeom prst="rect">
            <a:avLst/>
          </a:prstGeom>
        </p:spPr>
      </p:pic>
      <p:sp>
        <p:nvSpPr>
          <p:cNvPr id="10" name="TextBox 9"/>
          <p:cNvSpPr txBox="1"/>
          <p:nvPr/>
        </p:nvSpPr>
        <p:spPr>
          <a:xfrm>
            <a:off x="0" y="4643735"/>
            <a:ext cx="9144000" cy="400110"/>
          </a:xfrm>
          <a:prstGeom prst="rect">
            <a:avLst/>
          </a:prstGeom>
          <a:noFill/>
        </p:spPr>
        <p:txBody>
          <a:bodyPr wrap="square" rtlCol="0">
            <a:spAutoFit/>
          </a:bodyPr>
          <a:lstStyle/>
          <a:p>
            <a:pPr algn="ctr"/>
            <a:r>
              <a:rPr lang="en-US" sz="2000" b="1" i="1" dirty="0" smtClean="0">
                <a:solidFill>
                  <a:schemeClr val="tx2">
                    <a:lumMod val="75000"/>
                  </a:schemeClr>
                </a:solidFill>
              </a:rPr>
              <a:t>Spatial Tessellation Tools</a:t>
            </a:r>
            <a:endParaRPr lang="en-US" sz="2000" b="1" i="1" dirty="0">
              <a:solidFill>
                <a:schemeClr val="tx2">
                  <a:lumMod val="75000"/>
                </a:schemeClr>
              </a:solidFill>
            </a:endParaRPr>
          </a:p>
        </p:txBody>
      </p:sp>
      <p:sp>
        <p:nvSpPr>
          <p:cNvPr id="11" name="TextBox 10"/>
          <p:cNvSpPr txBox="1"/>
          <p:nvPr/>
        </p:nvSpPr>
        <p:spPr>
          <a:xfrm>
            <a:off x="11430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Benefits</a:t>
            </a:r>
            <a:endParaRPr lang="en-US" b="1" i="1" u="sng" dirty="0">
              <a:solidFill>
                <a:schemeClr val="tx2">
                  <a:lumMod val="75000"/>
                </a:schemeClr>
              </a:solidFill>
            </a:endParaRPr>
          </a:p>
        </p:txBody>
      </p:sp>
      <p:sp>
        <p:nvSpPr>
          <p:cNvPr id="12" name="TextBox 11"/>
          <p:cNvSpPr txBox="1"/>
          <p:nvPr/>
        </p:nvSpPr>
        <p:spPr>
          <a:xfrm>
            <a:off x="54102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Drawbacks</a:t>
            </a:r>
            <a:endParaRPr lang="en-US" b="1" i="1" u="sng" dirty="0">
              <a:solidFill>
                <a:schemeClr val="tx2">
                  <a:lumMod val="75000"/>
                </a:schemeClr>
              </a:solidFill>
            </a:endParaRPr>
          </a:p>
        </p:txBody>
      </p:sp>
      <p:sp>
        <p:nvSpPr>
          <p:cNvPr id="13" name="TextBox 12"/>
          <p:cNvSpPr txBox="1"/>
          <p:nvPr/>
        </p:nvSpPr>
        <p:spPr>
          <a:xfrm>
            <a:off x="0" y="5345668"/>
            <a:ext cx="4572000" cy="646331"/>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Directly determined</a:t>
            </a:r>
          </a:p>
          <a:p>
            <a:pPr algn="ctr">
              <a:buFontTx/>
              <a:buChar char="-"/>
            </a:pPr>
            <a:r>
              <a:rPr lang="en-US" b="1" i="1" dirty="0" smtClean="0">
                <a:solidFill>
                  <a:schemeClr val="tx2">
                    <a:lumMod val="75000"/>
                  </a:schemeClr>
                </a:solidFill>
              </a:rPr>
              <a:t> Minimal inputs</a:t>
            </a:r>
            <a:endParaRPr lang="en-US" b="1" i="1" dirty="0">
              <a:solidFill>
                <a:schemeClr val="tx2">
                  <a:lumMod val="75000"/>
                </a:schemeClr>
              </a:solidFill>
            </a:endParaRPr>
          </a:p>
        </p:txBody>
      </p:sp>
      <p:sp>
        <p:nvSpPr>
          <p:cNvPr id="15" name="TextBox 14"/>
          <p:cNvSpPr txBox="1"/>
          <p:nvPr/>
        </p:nvSpPr>
        <p:spPr>
          <a:xfrm>
            <a:off x="4572000" y="5334000"/>
            <a:ext cx="4572000" cy="1477328"/>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Generally ‘non-physical’ planar boundaries</a:t>
            </a:r>
          </a:p>
          <a:p>
            <a:pPr algn="ctr">
              <a:buFontTx/>
              <a:buChar char="-"/>
            </a:pPr>
            <a:r>
              <a:rPr lang="en-US" b="1" i="1" dirty="0" smtClean="0">
                <a:solidFill>
                  <a:schemeClr val="tx2">
                    <a:lumMod val="75000"/>
                  </a:schemeClr>
                </a:solidFill>
              </a:rPr>
              <a:t> Inputs not easily tied to goal microstructure statistics</a:t>
            </a:r>
          </a:p>
          <a:p>
            <a:pPr algn="ctr">
              <a:buFontTx/>
              <a:buChar char="-"/>
            </a:pPr>
            <a:r>
              <a:rPr lang="en-US" b="1" i="1" dirty="0" smtClean="0">
                <a:solidFill>
                  <a:schemeClr val="tx2">
                    <a:lumMod val="75000"/>
                  </a:schemeClr>
                </a:solidFill>
              </a:rPr>
              <a:t> Size distributions and neighborhood variations limited/biased</a:t>
            </a:r>
            <a:endParaRPr lang="en-US" b="1" i="1" dirty="0">
              <a:solidFill>
                <a:schemeClr val="tx2">
                  <a:lumMod val="75000"/>
                </a:schemeClr>
              </a:solidFill>
            </a:endParaRPr>
          </a:p>
        </p:txBody>
      </p:sp>
      <p:sp>
        <p:nvSpPr>
          <p:cNvPr id="16" name="TextBox 15"/>
          <p:cNvSpPr txBox="1"/>
          <p:nvPr/>
        </p:nvSpPr>
        <p:spPr>
          <a:xfrm>
            <a:off x="762000" y="3962400"/>
            <a:ext cx="1295400" cy="215444"/>
          </a:xfrm>
          <a:prstGeom prst="rect">
            <a:avLst/>
          </a:prstGeom>
          <a:noFill/>
        </p:spPr>
        <p:txBody>
          <a:bodyPr wrap="square" rtlCol="0">
            <a:spAutoFit/>
          </a:bodyPr>
          <a:lstStyle/>
          <a:p>
            <a:r>
              <a:rPr lang="en-US" sz="800" dirty="0" err="1" smtClean="0">
                <a:solidFill>
                  <a:schemeClr val="tx2">
                    <a:lumMod val="75000"/>
                  </a:schemeClr>
                </a:solidFill>
              </a:rPr>
              <a:t>Voronoi</a:t>
            </a:r>
            <a:r>
              <a:rPr lang="en-US" sz="800" dirty="0" smtClean="0">
                <a:solidFill>
                  <a:schemeClr val="tx2">
                    <a:lumMod val="75000"/>
                  </a:schemeClr>
                </a:solidFill>
              </a:rPr>
              <a:t>, </a:t>
            </a:r>
            <a:r>
              <a:rPr lang="en-US" sz="800" dirty="0" err="1" smtClean="0">
                <a:solidFill>
                  <a:schemeClr val="tx2">
                    <a:lumMod val="75000"/>
                  </a:schemeClr>
                </a:solidFill>
              </a:rPr>
              <a:t>Coster</a:t>
            </a:r>
            <a:r>
              <a:rPr lang="en-US" sz="800" dirty="0" smtClean="0">
                <a:solidFill>
                  <a:schemeClr val="tx2">
                    <a:lumMod val="75000"/>
                  </a:schemeClr>
                </a:solidFill>
              </a:rPr>
              <a:t> 2005</a:t>
            </a:r>
            <a:endParaRPr lang="en-US" sz="800" dirty="0">
              <a:solidFill>
                <a:schemeClr val="tx2">
                  <a:lumMod val="75000"/>
                </a:schemeClr>
              </a:solidFill>
            </a:endParaRPr>
          </a:p>
        </p:txBody>
      </p:sp>
      <p:sp>
        <p:nvSpPr>
          <p:cNvPr id="17" name="TextBox 16"/>
          <p:cNvSpPr txBox="1"/>
          <p:nvPr/>
        </p:nvSpPr>
        <p:spPr>
          <a:xfrm>
            <a:off x="3352800" y="4114800"/>
            <a:ext cx="1524000" cy="215444"/>
          </a:xfrm>
          <a:prstGeom prst="rect">
            <a:avLst/>
          </a:prstGeom>
          <a:noFill/>
        </p:spPr>
        <p:txBody>
          <a:bodyPr wrap="square" rtlCol="0">
            <a:spAutoFit/>
          </a:bodyPr>
          <a:lstStyle/>
          <a:p>
            <a:r>
              <a:rPr lang="en-US" sz="800" dirty="0" err="1" smtClean="0">
                <a:solidFill>
                  <a:schemeClr val="tx2">
                    <a:lumMod val="75000"/>
                  </a:schemeClr>
                </a:solidFill>
              </a:rPr>
              <a:t>Voronoi</a:t>
            </a:r>
            <a:r>
              <a:rPr lang="en-US" sz="800" dirty="0" smtClean="0">
                <a:solidFill>
                  <a:schemeClr val="tx2">
                    <a:lumMod val="75000"/>
                  </a:schemeClr>
                </a:solidFill>
              </a:rPr>
              <a:t> , Gibson 2007</a:t>
            </a:r>
            <a:endParaRPr lang="en-US" sz="800" dirty="0">
              <a:solidFill>
                <a:schemeClr val="tx2">
                  <a:lumMod val="75000"/>
                </a:schemeClr>
              </a:solidFill>
            </a:endParaRPr>
          </a:p>
        </p:txBody>
      </p:sp>
      <p:sp>
        <p:nvSpPr>
          <p:cNvPr id="18" name="TextBox 17"/>
          <p:cNvSpPr txBox="1"/>
          <p:nvPr/>
        </p:nvSpPr>
        <p:spPr>
          <a:xfrm>
            <a:off x="6400800" y="4547055"/>
            <a:ext cx="1524000" cy="215444"/>
          </a:xfrm>
          <a:prstGeom prst="rect">
            <a:avLst/>
          </a:prstGeom>
          <a:noFill/>
        </p:spPr>
        <p:txBody>
          <a:bodyPr wrap="square" rtlCol="0">
            <a:spAutoFit/>
          </a:bodyPr>
          <a:lstStyle/>
          <a:p>
            <a:r>
              <a:rPr lang="en-US" sz="800" dirty="0" err="1" smtClean="0">
                <a:solidFill>
                  <a:schemeClr val="tx2">
                    <a:lumMod val="75000"/>
                  </a:schemeClr>
                </a:solidFill>
              </a:rPr>
              <a:t>Appolonius</a:t>
            </a:r>
            <a:r>
              <a:rPr lang="en-US" sz="800" dirty="0" smtClean="0">
                <a:solidFill>
                  <a:schemeClr val="tx2">
                    <a:lumMod val="75000"/>
                  </a:schemeClr>
                </a:solidFill>
              </a:rPr>
              <a:t>, Gibson 2007</a:t>
            </a:r>
            <a:endParaRPr lang="en-US" sz="800" dirty="0">
              <a:solidFill>
                <a:schemeClr val="tx2">
                  <a:lumMod val="75000"/>
                </a:schemeClr>
              </a:solidFill>
            </a:endParaRPr>
          </a:p>
        </p:txBody>
      </p:sp>
      <p:sp>
        <p:nvSpPr>
          <p:cNvPr id="19" name="TextBox 18"/>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Intro: </a:t>
            </a:r>
            <a:r>
              <a:rPr lang="en-US" sz="2600" b="1" i="1" dirty="0">
                <a:solidFill>
                  <a:schemeClr val="tx2">
                    <a:lumMod val="75000"/>
                  </a:schemeClr>
                </a:solidFill>
              </a:rPr>
              <a:t>Brief History of Methods and Tools </a:t>
            </a:r>
            <a:r>
              <a:rPr lang="en-US" sz="2600" b="1" i="1" dirty="0" smtClean="0">
                <a:solidFill>
                  <a:schemeClr val="tx2">
                    <a:lumMod val="75000"/>
                  </a:schemeClr>
                </a:solidFill>
              </a:rPr>
              <a:t>Used</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MAK.png"/>
          <p:cNvPicPr>
            <a:picLocks noChangeAspect="1"/>
          </p:cNvPicPr>
          <p:nvPr/>
        </p:nvPicPr>
        <p:blipFill>
          <a:blip r:embed="rId3" cstate="print"/>
          <a:stretch>
            <a:fillRect/>
          </a:stretch>
        </p:blipFill>
        <p:spPr>
          <a:xfrm>
            <a:off x="228600" y="1600201"/>
            <a:ext cx="2795129" cy="2667000"/>
          </a:xfrm>
          <a:prstGeom prst="rect">
            <a:avLst/>
          </a:prstGeom>
        </p:spPr>
      </p:pic>
      <p:sp>
        <p:nvSpPr>
          <p:cNvPr id="7" name="TextBox 6"/>
          <p:cNvSpPr txBox="1"/>
          <p:nvPr/>
        </p:nvSpPr>
        <p:spPr>
          <a:xfrm>
            <a:off x="11430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Benefits</a:t>
            </a:r>
            <a:endParaRPr lang="en-US" b="1" i="1" u="sng" dirty="0">
              <a:solidFill>
                <a:schemeClr val="tx2">
                  <a:lumMod val="75000"/>
                </a:schemeClr>
              </a:solidFill>
            </a:endParaRPr>
          </a:p>
        </p:txBody>
      </p:sp>
      <p:sp>
        <p:nvSpPr>
          <p:cNvPr id="8" name="TextBox 7"/>
          <p:cNvSpPr txBox="1"/>
          <p:nvPr/>
        </p:nvSpPr>
        <p:spPr>
          <a:xfrm>
            <a:off x="54102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Drawbacks</a:t>
            </a:r>
            <a:endParaRPr lang="en-US" b="1" i="1" u="sng" dirty="0">
              <a:solidFill>
                <a:schemeClr val="tx2">
                  <a:lumMod val="75000"/>
                </a:schemeClr>
              </a:solidFill>
            </a:endParaRPr>
          </a:p>
        </p:txBody>
      </p:sp>
      <p:sp>
        <p:nvSpPr>
          <p:cNvPr id="9" name="TextBox 8"/>
          <p:cNvSpPr txBox="1"/>
          <p:nvPr/>
        </p:nvSpPr>
        <p:spPr>
          <a:xfrm>
            <a:off x="0" y="5345668"/>
            <a:ext cx="4572000" cy="1477328"/>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‘Realistic’ curved boundaries</a:t>
            </a:r>
          </a:p>
          <a:p>
            <a:pPr algn="ctr">
              <a:buFontTx/>
              <a:buChar char="-"/>
            </a:pPr>
            <a:r>
              <a:rPr lang="en-US" b="1" i="1" dirty="0" smtClean="0">
                <a:solidFill>
                  <a:schemeClr val="tx2">
                    <a:lumMod val="75000"/>
                  </a:schemeClr>
                </a:solidFill>
              </a:rPr>
              <a:t> More ‘tunable’ inputs</a:t>
            </a:r>
          </a:p>
          <a:p>
            <a:pPr algn="ctr">
              <a:buFontTx/>
              <a:buChar char="-"/>
            </a:pPr>
            <a:r>
              <a:rPr lang="en-US" b="1" i="1" dirty="0" smtClean="0">
                <a:solidFill>
                  <a:schemeClr val="tx2">
                    <a:lumMod val="75000"/>
                  </a:schemeClr>
                </a:solidFill>
              </a:rPr>
              <a:t> ‘Better’ size distributions and neighborhood variations</a:t>
            </a:r>
          </a:p>
          <a:p>
            <a:pPr algn="ctr">
              <a:buFontTx/>
              <a:buChar char="-"/>
            </a:pPr>
            <a:r>
              <a:rPr lang="en-US" b="1" i="1" dirty="0" smtClean="0">
                <a:solidFill>
                  <a:schemeClr val="tx2">
                    <a:lumMod val="75000"/>
                  </a:schemeClr>
                </a:solidFill>
              </a:rPr>
              <a:t> Very complex structures possible</a:t>
            </a:r>
            <a:endParaRPr lang="en-US" b="1" i="1" dirty="0">
              <a:solidFill>
                <a:schemeClr val="tx2">
                  <a:lumMod val="75000"/>
                </a:schemeClr>
              </a:solidFill>
            </a:endParaRPr>
          </a:p>
        </p:txBody>
      </p:sp>
      <p:sp>
        <p:nvSpPr>
          <p:cNvPr id="10" name="TextBox 9"/>
          <p:cNvSpPr txBox="1"/>
          <p:nvPr/>
        </p:nvSpPr>
        <p:spPr>
          <a:xfrm>
            <a:off x="4572000" y="5334000"/>
            <a:ext cx="4572000" cy="923330"/>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More computationally involved</a:t>
            </a:r>
          </a:p>
          <a:p>
            <a:pPr algn="ctr">
              <a:buFontTx/>
              <a:buChar char="-"/>
            </a:pPr>
            <a:r>
              <a:rPr lang="en-US" b="1" i="1" dirty="0" smtClean="0">
                <a:solidFill>
                  <a:schemeClr val="tx2">
                    <a:lumMod val="75000"/>
                  </a:schemeClr>
                </a:solidFill>
              </a:rPr>
              <a:t> Require material parameters or assumptions</a:t>
            </a:r>
          </a:p>
          <a:p>
            <a:pPr algn="ctr"/>
            <a:r>
              <a:rPr lang="en-US" b="1" i="1" dirty="0" smtClean="0">
                <a:solidFill>
                  <a:schemeClr val="tx2">
                    <a:lumMod val="75000"/>
                  </a:schemeClr>
                </a:solidFill>
              </a:rPr>
              <a:t> </a:t>
            </a:r>
            <a:endParaRPr lang="en-US" b="1" i="1" dirty="0">
              <a:solidFill>
                <a:schemeClr val="tx2">
                  <a:lumMod val="75000"/>
                </a:schemeClr>
              </a:solidFill>
            </a:endParaRPr>
          </a:p>
        </p:txBody>
      </p:sp>
      <p:sp>
        <p:nvSpPr>
          <p:cNvPr id="11" name="TextBox 10"/>
          <p:cNvSpPr txBox="1"/>
          <p:nvPr/>
        </p:nvSpPr>
        <p:spPr>
          <a:xfrm>
            <a:off x="0" y="4643735"/>
            <a:ext cx="9144000" cy="400110"/>
          </a:xfrm>
          <a:prstGeom prst="rect">
            <a:avLst/>
          </a:prstGeom>
          <a:noFill/>
        </p:spPr>
        <p:txBody>
          <a:bodyPr wrap="square" rtlCol="0">
            <a:spAutoFit/>
          </a:bodyPr>
          <a:lstStyle/>
          <a:p>
            <a:pPr algn="ctr"/>
            <a:r>
              <a:rPr lang="en-US" sz="2000" b="1" i="1" dirty="0" smtClean="0">
                <a:solidFill>
                  <a:schemeClr val="tx2">
                    <a:lumMod val="75000"/>
                  </a:schemeClr>
                </a:solidFill>
              </a:rPr>
              <a:t>Physics-based Growth Models</a:t>
            </a:r>
            <a:endParaRPr lang="en-US" sz="2000" b="1" i="1" dirty="0">
              <a:solidFill>
                <a:schemeClr val="tx2">
                  <a:lumMod val="75000"/>
                </a:schemeClr>
              </a:solidFill>
            </a:endParaRPr>
          </a:p>
        </p:txBody>
      </p:sp>
      <p:pic>
        <p:nvPicPr>
          <p:cNvPr id="12" name="Picture 11" descr="LeeGrowthModel.tif"/>
          <p:cNvPicPr>
            <a:picLocks noChangeAspect="1"/>
          </p:cNvPicPr>
          <p:nvPr/>
        </p:nvPicPr>
        <p:blipFill>
          <a:blip r:embed="rId4" cstate="print"/>
          <a:srcRect l="31520" t="1457" r="27917" b="20395"/>
          <a:stretch>
            <a:fillRect/>
          </a:stretch>
        </p:blipFill>
        <p:spPr>
          <a:xfrm>
            <a:off x="6477000" y="1600200"/>
            <a:ext cx="2172893" cy="2587957"/>
          </a:xfrm>
          <a:prstGeom prst="rect">
            <a:avLst/>
          </a:prstGeom>
        </p:spPr>
      </p:pic>
      <p:sp>
        <p:nvSpPr>
          <p:cNvPr id="13" name="TextBox 12"/>
          <p:cNvSpPr txBox="1"/>
          <p:nvPr/>
        </p:nvSpPr>
        <p:spPr>
          <a:xfrm>
            <a:off x="762000" y="4234542"/>
            <a:ext cx="1295400" cy="215444"/>
          </a:xfrm>
          <a:prstGeom prst="rect">
            <a:avLst/>
          </a:prstGeom>
          <a:noFill/>
        </p:spPr>
        <p:txBody>
          <a:bodyPr wrap="square" rtlCol="0">
            <a:spAutoFit/>
          </a:bodyPr>
          <a:lstStyle/>
          <a:p>
            <a:r>
              <a:rPr lang="en-US" sz="800" dirty="0" smtClean="0">
                <a:solidFill>
                  <a:schemeClr val="tx2">
                    <a:lumMod val="75000"/>
                  </a:schemeClr>
                </a:solidFill>
              </a:rPr>
              <a:t>JMAK Model, </a:t>
            </a:r>
            <a:r>
              <a:rPr lang="en-US" sz="800" dirty="0" err="1" smtClean="0">
                <a:solidFill>
                  <a:schemeClr val="tx2">
                    <a:lumMod val="75000"/>
                  </a:schemeClr>
                </a:solidFill>
              </a:rPr>
              <a:t>Coster</a:t>
            </a:r>
            <a:r>
              <a:rPr lang="en-US" sz="800" dirty="0" smtClean="0">
                <a:solidFill>
                  <a:schemeClr val="tx2">
                    <a:lumMod val="75000"/>
                  </a:schemeClr>
                </a:solidFill>
              </a:rPr>
              <a:t> 2005</a:t>
            </a:r>
            <a:endParaRPr lang="en-US" sz="800" dirty="0">
              <a:solidFill>
                <a:schemeClr val="tx2">
                  <a:lumMod val="75000"/>
                </a:schemeClr>
              </a:solidFill>
            </a:endParaRPr>
          </a:p>
        </p:txBody>
      </p:sp>
      <p:sp>
        <p:nvSpPr>
          <p:cNvPr id="14" name="TextBox 13"/>
          <p:cNvSpPr txBox="1"/>
          <p:nvPr/>
        </p:nvSpPr>
        <p:spPr>
          <a:xfrm>
            <a:off x="6400800" y="4191000"/>
            <a:ext cx="1295400" cy="215444"/>
          </a:xfrm>
          <a:prstGeom prst="rect">
            <a:avLst/>
          </a:prstGeom>
          <a:noFill/>
        </p:spPr>
        <p:txBody>
          <a:bodyPr wrap="square" rtlCol="0">
            <a:spAutoFit/>
          </a:bodyPr>
          <a:lstStyle/>
          <a:p>
            <a:r>
              <a:rPr lang="en-US" sz="800" dirty="0" err="1" smtClean="0">
                <a:solidFill>
                  <a:schemeClr val="tx2">
                    <a:lumMod val="75000"/>
                  </a:schemeClr>
                </a:solidFill>
              </a:rPr>
              <a:t>UMatIC</a:t>
            </a:r>
            <a:r>
              <a:rPr lang="en-US" sz="800" dirty="0" smtClean="0">
                <a:solidFill>
                  <a:schemeClr val="tx2">
                    <a:lumMod val="75000"/>
                  </a:schemeClr>
                </a:solidFill>
              </a:rPr>
              <a:t>, Lee 2010</a:t>
            </a:r>
            <a:endParaRPr lang="en-US" sz="800" dirty="0">
              <a:solidFill>
                <a:schemeClr val="tx2">
                  <a:lumMod val="75000"/>
                </a:schemeClr>
              </a:solidFill>
            </a:endParaRPr>
          </a:p>
        </p:txBody>
      </p:sp>
      <p:pic>
        <p:nvPicPr>
          <p:cNvPr id="5121" name="Picture 1"/>
          <p:cNvPicPr>
            <a:picLocks noChangeAspect="1" noChangeArrowheads="1"/>
          </p:cNvPicPr>
          <p:nvPr/>
        </p:nvPicPr>
        <p:blipFill>
          <a:blip r:embed="rId5" cstate="print"/>
          <a:srcRect/>
          <a:stretch>
            <a:fillRect/>
          </a:stretch>
        </p:blipFill>
        <p:spPr bwMode="auto">
          <a:xfrm>
            <a:off x="3276600" y="1613090"/>
            <a:ext cx="2607986" cy="2387410"/>
          </a:xfrm>
          <a:prstGeom prst="rect">
            <a:avLst/>
          </a:prstGeom>
          <a:noFill/>
          <a:ln w="9525">
            <a:noFill/>
            <a:miter lim="800000"/>
            <a:headEnd/>
            <a:tailEnd/>
          </a:ln>
        </p:spPr>
      </p:pic>
      <p:sp>
        <p:nvSpPr>
          <p:cNvPr id="15" name="TextBox 14"/>
          <p:cNvSpPr txBox="1"/>
          <p:nvPr/>
        </p:nvSpPr>
        <p:spPr>
          <a:xfrm>
            <a:off x="3810000" y="4038600"/>
            <a:ext cx="1295400" cy="215444"/>
          </a:xfrm>
          <a:prstGeom prst="rect">
            <a:avLst/>
          </a:prstGeom>
          <a:noFill/>
        </p:spPr>
        <p:txBody>
          <a:bodyPr wrap="square" rtlCol="0">
            <a:spAutoFit/>
          </a:bodyPr>
          <a:lstStyle/>
          <a:p>
            <a:r>
              <a:rPr lang="en-US" sz="800" dirty="0" smtClean="0">
                <a:solidFill>
                  <a:schemeClr val="tx2">
                    <a:lumMod val="75000"/>
                  </a:schemeClr>
                </a:solidFill>
              </a:rPr>
              <a:t>Potts Model, </a:t>
            </a:r>
            <a:r>
              <a:rPr lang="en-US" sz="800" dirty="0" err="1" smtClean="0">
                <a:solidFill>
                  <a:schemeClr val="tx2">
                    <a:lumMod val="75000"/>
                  </a:schemeClr>
                </a:solidFill>
              </a:rPr>
              <a:t>Esche</a:t>
            </a:r>
            <a:r>
              <a:rPr lang="en-US" sz="800" dirty="0" smtClean="0">
                <a:solidFill>
                  <a:schemeClr val="tx2">
                    <a:lumMod val="75000"/>
                  </a:schemeClr>
                </a:solidFill>
              </a:rPr>
              <a:t> 2009</a:t>
            </a:r>
            <a:endParaRPr lang="en-US" sz="800" dirty="0">
              <a:solidFill>
                <a:schemeClr val="tx2">
                  <a:lumMod val="75000"/>
                </a:schemeClr>
              </a:solidFill>
            </a:endParaRPr>
          </a:p>
        </p:txBody>
      </p:sp>
      <p:sp>
        <p:nvSpPr>
          <p:cNvPr id="16" name="TextBox 15"/>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Intro: </a:t>
            </a:r>
            <a:r>
              <a:rPr lang="en-US" sz="2600" b="1" i="1" dirty="0">
                <a:solidFill>
                  <a:schemeClr val="tx2">
                    <a:lumMod val="75000"/>
                  </a:schemeClr>
                </a:solidFill>
              </a:rPr>
              <a:t>Brief History of Methods and Tools </a:t>
            </a:r>
            <a:r>
              <a:rPr lang="en-US" sz="2600" b="1" i="1" dirty="0" smtClean="0">
                <a:solidFill>
                  <a:schemeClr val="tx2">
                    <a:lumMod val="75000"/>
                  </a:schemeClr>
                </a:solidFill>
              </a:rPr>
              <a:t>Used</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a:off x="11430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Benefits</a:t>
            </a:r>
            <a:endParaRPr lang="en-US" b="1" i="1" u="sng" dirty="0">
              <a:solidFill>
                <a:schemeClr val="tx2">
                  <a:lumMod val="75000"/>
                </a:schemeClr>
              </a:solidFill>
            </a:endParaRPr>
          </a:p>
        </p:txBody>
      </p:sp>
      <p:sp>
        <p:nvSpPr>
          <p:cNvPr id="112" name="TextBox 111"/>
          <p:cNvSpPr txBox="1"/>
          <p:nvPr/>
        </p:nvSpPr>
        <p:spPr>
          <a:xfrm>
            <a:off x="5410200" y="5029200"/>
            <a:ext cx="2362200" cy="369332"/>
          </a:xfrm>
          <a:prstGeom prst="rect">
            <a:avLst/>
          </a:prstGeom>
          <a:noFill/>
        </p:spPr>
        <p:txBody>
          <a:bodyPr wrap="square" rtlCol="0">
            <a:spAutoFit/>
          </a:bodyPr>
          <a:lstStyle/>
          <a:p>
            <a:pPr algn="ctr"/>
            <a:r>
              <a:rPr lang="en-US" b="1" i="1" u="sng" dirty="0" smtClean="0">
                <a:solidFill>
                  <a:schemeClr val="tx2">
                    <a:lumMod val="75000"/>
                  </a:schemeClr>
                </a:solidFill>
              </a:rPr>
              <a:t>Drawbacks</a:t>
            </a:r>
            <a:endParaRPr lang="en-US" b="1" i="1" u="sng" dirty="0">
              <a:solidFill>
                <a:schemeClr val="tx2">
                  <a:lumMod val="75000"/>
                </a:schemeClr>
              </a:solidFill>
            </a:endParaRPr>
          </a:p>
        </p:txBody>
      </p:sp>
      <p:sp>
        <p:nvSpPr>
          <p:cNvPr id="127" name="TextBox 126"/>
          <p:cNvSpPr txBox="1"/>
          <p:nvPr/>
        </p:nvSpPr>
        <p:spPr>
          <a:xfrm>
            <a:off x="0" y="5345668"/>
            <a:ext cx="4572000" cy="923330"/>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Multiple bases </a:t>
            </a:r>
          </a:p>
          <a:p>
            <a:pPr algn="ctr">
              <a:buFontTx/>
              <a:buChar char="-"/>
            </a:pPr>
            <a:r>
              <a:rPr lang="en-US" b="1" i="1" dirty="0" smtClean="0">
                <a:solidFill>
                  <a:schemeClr val="tx2">
                    <a:lumMod val="75000"/>
                  </a:schemeClr>
                </a:solidFill>
              </a:rPr>
              <a:t> Statistics/Empirically guided</a:t>
            </a:r>
          </a:p>
          <a:p>
            <a:pPr algn="ctr">
              <a:buFontTx/>
              <a:buChar char="-"/>
            </a:pPr>
            <a:r>
              <a:rPr lang="en-US" b="1" i="1" dirty="0" smtClean="0">
                <a:solidFill>
                  <a:schemeClr val="tx2">
                    <a:lumMod val="75000"/>
                  </a:schemeClr>
                </a:solidFill>
              </a:rPr>
              <a:t> Variable complexity</a:t>
            </a:r>
            <a:endParaRPr lang="en-US" b="1" i="1" dirty="0">
              <a:solidFill>
                <a:schemeClr val="tx2">
                  <a:lumMod val="75000"/>
                </a:schemeClr>
              </a:solidFill>
            </a:endParaRPr>
          </a:p>
        </p:txBody>
      </p:sp>
      <p:sp>
        <p:nvSpPr>
          <p:cNvPr id="135" name="TextBox 134"/>
          <p:cNvSpPr txBox="1"/>
          <p:nvPr/>
        </p:nvSpPr>
        <p:spPr>
          <a:xfrm>
            <a:off x="4572000" y="5334000"/>
            <a:ext cx="4572000" cy="1477328"/>
          </a:xfrm>
          <a:prstGeom prst="rect">
            <a:avLst/>
          </a:prstGeom>
          <a:noFill/>
        </p:spPr>
        <p:txBody>
          <a:bodyPr wrap="square" rtlCol="0">
            <a:spAutoFit/>
          </a:bodyPr>
          <a:lstStyle/>
          <a:p>
            <a:pPr algn="ctr">
              <a:buFontTx/>
              <a:buChar char="-"/>
            </a:pPr>
            <a:r>
              <a:rPr lang="en-US" b="1" i="1" dirty="0" smtClean="0">
                <a:solidFill>
                  <a:schemeClr val="tx2">
                    <a:lumMod val="75000"/>
                  </a:schemeClr>
                </a:solidFill>
              </a:rPr>
              <a:t> More computationally involved</a:t>
            </a:r>
          </a:p>
          <a:p>
            <a:pPr algn="ctr">
              <a:buFontTx/>
              <a:buChar char="-"/>
            </a:pPr>
            <a:r>
              <a:rPr lang="en-US" b="1" i="1" dirty="0" smtClean="0">
                <a:solidFill>
                  <a:schemeClr val="tx2">
                    <a:lumMod val="75000"/>
                  </a:schemeClr>
                </a:solidFill>
              </a:rPr>
              <a:t> Possible ‘non-physical’ boundaries</a:t>
            </a:r>
          </a:p>
          <a:p>
            <a:pPr algn="ctr">
              <a:buFontTx/>
              <a:buChar char="-"/>
            </a:pPr>
            <a:r>
              <a:rPr lang="en-US" b="1" i="1" dirty="0" smtClean="0">
                <a:solidFill>
                  <a:schemeClr val="tx2">
                    <a:lumMod val="75000"/>
                  </a:schemeClr>
                </a:solidFill>
              </a:rPr>
              <a:t> Dependent on statistics/geometric basis selected</a:t>
            </a:r>
          </a:p>
          <a:p>
            <a:pPr algn="ctr"/>
            <a:r>
              <a:rPr lang="en-US" b="1" i="1" dirty="0" smtClean="0">
                <a:solidFill>
                  <a:schemeClr val="tx2">
                    <a:lumMod val="75000"/>
                  </a:schemeClr>
                </a:solidFill>
              </a:rPr>
              <a:t> </a:t>
            </a:r>
            <a:endParaRPr lang="en-US" b="1" i="1" dirty="0">
              <a:solidFill>
                <a:schemeClr val="tx2">
                  <a:lumMod val="75000"/>
                </a:schemeClr>
              </a:solidFill>
            </a:endParaRPr>
          </a:p>
        </p:txBody>
      </p:sp>
      <p:sp>
        <p:nvSpPr>
          <p:cNvPr id="150" name="TextBox 149"/>
          <p:cNvSpPr txBox="1"/>
          <p:nvPr/>
        </p:nvSpPr>
        <p:spPr>
          <a:xfrm>
            <a:off x="0" y="4643735"/>
            <a:ext cx="9144000" cy="400110"/>
          </a:xfrm>
          <a:prstGeom prst="rect">
            <a:avLst/>
          </a:prstGeom>
          <a:noFill/>
        </p:spPr>
        <p:txBody>
          <a:bodyPr wrap="square" rtlCol="0">
            <a:spAutoFit/>
          </a:bodyPr>
          <a:lstStyle/>
          <a:p>
            <a:pPr algn="ctr"/>
            <a:r>
              <a:rPr lang="en-US" sz="2000" b="1" i="1" dirty="0" smtClean="0">
                <a:solidFill>
                  <a:schemeClr val="tx2">
                    <a:lumMod val="75000"/>
                  </a:schemeClr>
                </a:solidFill>
              </a:rPr>
              <a:t>Geometric Packing Tools</a:t>
            </a:r>
            <a:endParaRPr lang="en-US" sz="2000" b="1" i="1" dirty="0">
              <a:solidFill>
                <a:schemeClr val="tx2">
                  <a:lumMod val="75000"/>
                </a:schemeClr>
              </a:solidFill>
            </a:endParaRPr>
          </a:p>
        </p:txBody>
      </p:sp>
      <p:pic>
        <p:nvPicPr>
          <p:cNvPr id="151" name="Picture 150" descr="ellipsoids.png"/>
          <p:cNvPicPr>
            <a:picLocks noChangeAspect="1"/>
          </p:cNvPicPr>
          <p:nvPr/>
        </p:nvPicPr>
        <p:blipFill>
          <a:blip r:embed="rId2" cstate="print"/>
          <a:stretch>
            <a:fillRect/>
          </a:stretch>
        </p:blipFill>
        <p:spPr>
          <a:xfrm>
            <a:off x="1395905" y="1524000"/>
            <a:ext cx="2642695" cy="2743200"/>
          </a:xfrm>
          <a:prstGeom prst="rect">
            <a:avLst/>
          </a:prstGeom>
        </p:spPr>
      </p:pic>
      <p:sp>
        <p:nvSpPr>
          <p:cNvPr id="152" name="TextBox 151"/>
          <p:cNvSpPr txBox="1"/>
          <p:nvPr/>
        </p:nvSpPr>
        <p:spPr>
          <a:xfrm>
            <a:off x="1395905" y="4280356"/>
            <a:ext cx="1752600" cy="215444"/>
          </a:xfrm>
          <a:prstGeom prst="rect">
            <a:avLst/>
          </a:prstGeom>
          <a:noFill/>
        </p:spPr>
        <p:txBody>
          <a:bodyPr wrap="square" rtlCol="0">
            <a:spAutoFit/>
          </a:bodyPr>
          <a:lstStyle/>
          <a:p>
            <a:r>
              <a:rPr lang="en-US" sz="800" dirty="0" smtClean="0">
                <a:solidFill>
                  <a:schemeClr val="tx2">
                    <a:lumMod val="75000"/>
                  </a:schemeClr>
                </a:solidFill>
              </a:rPr>
              <a:t>Ellipsoid Particles, Chawla 2006</a:t>
            </a:r>
            <a:endParaRPr lang="en-US" sz="800" dirty="0">
              <a:solidFill>
                <a:schemeClr val="tx2">
                  <a:lumMod val="75000"/>
                </a:schemeClr>
              </a:solidFill>
            </a:endParaRPr>
          </a:p>
        </p:txBody>
      </p:sp>
      <p:pic>
        <p:nvPicPr>
          <p:cNvPr id="11" name="Picture 10" descr="geology_grains.png"/>
          <p:cNvPicPr>
            <a:picLocks noChangeAspect="1"/>
          </p:cNvPicPr>
          <p:nvPr/>
        </p:nvPicPr>
        <p:blipFill>
          <a:blip r:embed="rId3" cstate="print"/>
          <a:stretch>
            <a:fillRect/>
          </a:stretch>
        </p:blipFill>
        <p:spPr>
          <a:xfrm>
            <a:off x="5029200" y="1524000"/>
            <a:ext cx="2766013" cy="2743200"/>
          </a:xfrm>
          <a:prstGeom prst="rect">
            <a:avLst/>
          </a:prstGeom>
        </p:spPr>
      </p:pic>
      <p:sp>
        <p:nvSpPr>
          <p:cNvPr id="12" name="TextBox 11"/>
          <p:cNvSpPr txBox="1"/>
          <p:nvPr/>
        </p:nvSpPr>
        <p:spPr>
          <a:xfrm>
            <a:off x="5661613" y="4280356"/>
            <a:ext cx="2286000" cy="215444"/>
          </a:xfrm>
          <a:prstGeom prst="rect">
            <a:avLst/>
          </a:prstGeom>
          <a:noFill/>
        </p:spPr>
        <p:txBody>
          <a:bodyPr wrap="square" rtlCol="0">
            <a:spAutoFit/>
          </a:bodyPr>
          <a:lstStyle/>
          <a:p>
            <a:r>
              <a:rPr lang="en-US" sz="800" dirty="0" smtClean="0">
                <a:solidFill>
                  <a:schemeClr val="tx2">
                    <a:lumMod val="75000"/>
                  </a:schemeClr>
                </a:solidFill>
              </a:rPr>
              <a:t>Ellipsoid Grains (non-space filling), Chawla 2006</a:t>
            </a:r>
            <a:endParaRPr lang="en-US" sz="800" dirty="0">
              <a:solidFill>
                <a:schemeClr val="tx2">
                  <a:lumMod val="75000"/>
                </a:schemeClr>
              </a:solidFill>
            </a:endParaRPr>
          </a:p>
        </p:txBody>
      </p:sp>
      <p:sp>
        <p:nvSpPr>
          <p:cNvPr id="13" name="TextBox 12"/>
          <p:cNvSpPr txBox="1"/>
          <p:nvPr/>
        </p:nvSpPr>
        <p:spPr>
          <a:xfrm>
            <a:off x="0" y="182880"/>
            <a:ext cx="9144000" cy="492443"/>
          </a:xfrm>
          <a:prstGeom prst="rect">
            <a:avLst/>
          </a:prstGeom>
          <a:noFill/>
        </p:spPr>
        <p:txBody>
          <a:bodyPr wrap="square" rtlCol="0">
            <a:spAutoFit/>
          </a:bodyPr>
          <a:lstStyle/>
          <a:p>
            <a:pPr algn="ctr"/>
            <a:r>
              <a:rPr lang="en-US" sz="2600" b="1" dirty="0" smtClean="0">
                <a:solidFill>
                  <a:schemeClr val="tx2">
                    <a:lumMod val="75000"/>
                  </a:schemeClr>
                </a:solidFill>
              </a:rPr>
              <a:t>Intro: </a:t>
            </a:r>
            <a:r>
              <a:rPr lang="en-US" sz="2600" b="1" i="1" dirty="0">
                <a:solidFill>
                  <a:schemeClr val="tx2">
                    <a:lumMod val="75000"/>
                  </a:schemeClr>
                </a:solidFill>
              </a:rPr>
              <a:t>Brief History of Methods and Tools </a:t>
            </a:r>
            <a:r>
              <a:rPr lang="en-US" sz="2600" b="1" i="1" dirty="0" smtClean="0">
                <a:solidFill>
                  <a:schemeClr val="tx2">
                    <a:lumMod val="75000"/>
                  </a:schemeClr>
                </a:solidFill>
              </a:rPr>
              <a:t>Used</a:t>
            </a:r>
            <a:endParaRPr lang="en-US" sz="2600" b="1" i="1"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55398F9852124B8F1DCF7C7366E3FC" ma:contentTypeVersion="0" ma:contentTypeDescription="Create a new document." ma:contentTypeScope="" ma:versionID="46aefeba4d3d6155e6c7f9140f75d18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753EE3C-90E6-44E4-9053-5C14C7C255E6}">
  <ds:schemaRefs>
    <ds:schemaRef ds:uri="http://schemas.microsoft.com/sharepoint/v3/contenttype/forms"/>
  </ds:schemaRefs>
</ds:datastoreItem>
</file>

<file path=customXml/itemProps2.xml><?xml version="1.0" encoding="utf-8"?>
<ds:datastoreItem xmlns:ds="http://schemas.openxmlformats.org/officeDocument/2006/customXml" ds:itemID="{E18904D0-55AE-415C-B0BE-05A6595FE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A2846F9-C1C0-450D-B6B6-9D61F65BFF31}">
  <ds:schemaRefs>
    <ds:schemaRef ds:uri="http://schemas.microsoft.com/office/2006/metadata/propertie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22660</TotalTime>
  <Words>1749</Words>
  <Application>Microsoft Office PowerPoint</Application>
  <PresentationFormat>On-screen Show (4:3)</PresentationFormat>
  <Paragraphs>303</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Generating Synthetic Microstructures w/ DREAM.3D:  An Overview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my slide Master</dc:title>
  <dc:creator>JohnsojA1</dc:creator>
  <cp:lastModifiedBy>groebema</cp:lastModifiedBy>
  <cp:revision>516</cp:revision>
  <dcterms:created xsi:type="dcterms:W3CDTF">2008-11-06T16:30:36Z</dcterms:created>
  <dcterms:modified xsi:type="dcterms:W3CDTF">2015-05-14T18:04:54Z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0x010100AD55398F9852124B8F1DCF7C7366E3FC</vt:lpwstr>
  </property>
</Properties>
</file>