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tif" ContentType="image/tiff"/>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3"/>
  </p:notesMasterIdLst>
  <p:handoutMasterIdLst>
    <p:handoutMasterId r:id="rId34"/>
  </p:handoutMasterIdLst>
  <p:sldIdLst>
    <p:sldId id="256" r:id="rId2"/>
    <p:sldId id="257" r:id="rId3"/>
    <p:sldId id="283" r:id="rId4"/>
    <p:sldId id="286" r:id="rId5"/>
    <p:sldId id="285" r:id="rId6"/>
    <p:sldId id="287" r:id="rId7"/>
    <p:sldId id="288" r:id="rId8"/>
    <p:sldId id="289" r:id="rId9"/>
    <p:sldId id="258" r:id="rId10"/>
    <p:sldId id="259" r:id="rId11"/>
    <p:sldId id="261" r:id="rId12"/>
    <p:sldId id="263" r:id="rId13"/>
    <p:sldId id="264" r:id="rId14"/>
    <p:sldId id="265" r:id="rId15"/>
    <p:sldId id="266" r:id="rId16"/>
    <p:sldId id="268" r:id="rId17"/>
    <p:sldId id="269" r:id="rId18"/>
    <p:sldId id="271" r:id="rId19"/>
    <p:sldId id="273" r:id="rId20"/>
    <p:sldId id="276" r:id="rId21"/>
    <p:sldId id="291" r:id="rId22"/>
    <p:sldId id="290" r:id="rId23"/>
    <p:sldId id="292" r:id="rId24"/>
    <p:sldId id="293" r:id="rId25"/>
    <p:sldId id="294" r:id="rId26"/>
    <p:sldId id="295" r:id="rId27"/>
    <p:sldId id="277" r:id="rId28"/>
    <p:sldId id="278" r:id="rId29"/>
    <p:sldId id="279" r:id="rId30"/>
    <p:sldId id="280" r:id="rId31"/>
    <p:sldId id="281"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5" d="100"/>
          <a:sy n="95" d="100"/>
        </p:scale>
        <p:origin x="-1624" y="-4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106FE8-E11E-BD48-986B-8E522BE198BB}" type="datetimeFigureOut">
              <a:rPr lang="en-US" smtClean="0"/>
              <a:t>5/13/15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B19165-9BB8-664A-A745-A82E2474607C}" type="slidenum">
              <a:rPr lang="en-US" smtClean="0"/>
              <a:t>‹#›</a:t>
            </a:fld>
            <a:endParaRPr lang="en-US"/>
          </a:p>
        </p:txBody>
      </p:sp>
    </p:spTree>
    <p:extLst>
      <p:ext uri="{BB962C8B-B14F-4D97-AF65-F5344CB8AC3E}">
        <p14:creationId xmlns:p14="http://schemas.microsoft.com/office/powerpoint/2010/main" val="39068909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97068C-764E-6F4F-8B73-5697FCFC94FB}" type="datetimeFigureOut">
              <a:rPr lang="en-US" smtClean="0"/>
              <a:t>5/13/15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8DEB8A-0E3D-934F-A2BD-303DBF046CE9}" type="slidenum">
              <a:rPr lang="en-US" smtClean="0"/>
              <a:t>‹#›</a:t>
            </a:fld>
            <a:endParaRPr lang="en-US"/>
          </a:p>
        </p:txBody>
      </p:sp>
    </p:spTree>
    <p:extLst>
      <p:ext uri="{BB962C8B-B14F-4D97-AF65-F5344CB8AC3E}">
        <p14:creationId xmlns:p14="http://schemas.microsoft.com/office/powerpoint/2010/main" val="7913533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mention hardware, especially</a:t>
            </a:r>
            <a:r>
              <a:rPr lang="en-US" baseline="0" dirty="0" smtClean="0"/>
              <a:t> storage &gt; </a:t>
            </a:r>
            <a:r>
              <a:rPr lang="en-US" baseline="0" dirty="0" err="1" smtClean="0"/>
              <a:t>FreeNAS</a:t>
            </a:r>
            <a:r>
              <a:rPr lang="en-US" baseline="0" dirty="0" smtClean="0"/>
              <a:t>, etc.</a:t>
            </a:r>
            <a:endParaRPr lang="en-US" dirty="0"/>
          </a:p>
        </p:txBody>
      </p:sp>
      <p:sp>
        <p:nvSpPr>
          <p:cNvPr id="4" name="Slide Number Placeholder 3"/>
          <p:cNvSpPr>
            <a:spLocks noGrp="1"/>
          </p:cNvSpPr>
          <p:nvPr>
            <p:ph type="sldNum" sz="quarter" idx="10"/>
          </p:nvPr>
        </p:nvSpPr>
        <p:spPr/>
        <p:txBody>
          <a:bodyPr/>
          <a:lstStyle/>
          <a:p>
            <a:fld id="{1E8DEB8A-0E3D-934F-A2BD-303DBF046CE9}" type="slidenum">
              <a:rPr lang="en-US" smtClean="0"/>
              <a:t>3</a:t>
            </a:fld>
            <a:endParaRPr lang="en-US"/>
          </a:p>
        </p:txBody>
      </p:sp>
    </p:spTree>
    <p:extLst>
      <p:ext uri="{BB962C8B-B14F-4D97-AF65-F5344CB8AC3E}">
        <p14:creationId xmlns:p14="http://schemas.microsoft.com/office/powerpoint/2010/main" val="1507481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p:cNvSpPr txBox="1">
            <a:spLocks noGrp="1" noChangeArrowheads="1"/>
          </p:cNvSpPr>
          <p:nvPr/>
        </p:nvSpPr>
        <p:spPr bwMode="auto">
          <a:xfrm>
            <a:off x="3887964" y="8716551"/>
            <a:ext cx="2973148" cy="429016"/>
          </a:xfrm>
          <a:prstGeom prst="rect">
            <a:avLst/>
          </a:prstGeom>
          <a:noFill/>
          <a:ln w="9525">
            <a:noFill/>
            <a:miter lim="800000"/>
            <a:headEnd/>
            <a:tailEnd/>
          </a:ln>
        </p:spPr>
        <p:txBody>
          <a:bodyPr lIns="18793" tIns="0" rIns="18793" bIns="0" anchor="b"/>
          <a:lstStyle/>
          <a:p>
            <a:pPr algn="r" defTabSz="914930" eaLnBrk="0" hangingPunct="0"/>
            <a:fld id="{F9F4BB1D-5F92-4752-AA4C-9888A0B1C935}" type="slidenum">
              <a:rPr lang="en-US" sz="1000" i="1">
                <a:latin typeface="Times New Roman" pitchFamily="18" charset="0"/>
              </a:rPr>
              <a:pPr algn="r" defTabSz="914930" eaLnBrk="0" hangingPunct="0"/>
              <a:t>4</a:t>
            </a:fld>
            <a:endParaRPr lang="en-US" sz="1000" i="1" dirty="0">
              <a:latin typeface="Times New Roman" pitchFamily="18" charset="0"/>
            </a:endParaRPr>
          </a:p>
        </p:txBody>
      </p:sp>
      <p:sp>
        <p:nvSpPr>
          <p:cNvPr id="44035" name="Rectangle 2"/>
          <p:cNvSpPr>
            <a:spLocks noGrp="1" noRot="1" noChangeAspect="1" noChangeArrowheads="1" noTextEdit="1"/>
          </p:cNvSpPr>
          <p:nvPr>
            <p:ph type="sldImg"/>
          </p:nvPr>
        </p:nvSpPr>
        <p:spPr>
          <a:xfrm>
            <a:off x="1203325" y="757238"/>
            <a:ext cx="4567238" cy="3425825"/>
          </a:xfrm>
          <a:ln/>
        </p:spPr>
      </p:sp>
      <p:sp>
        <p:nvSpPr>
          <p:cNvPr id="44036" name="Rectangle 3"/>
          <p:cNvSpPr>
            <a:spLocks noGrp="1" noChangeArrowheads="1"/>
          </p:cNvSpPr>
          <p:nvPr>
            <p:ph type="body" idx="1"/>
          </p:nvPr>
        </p:nvSpPr>
        <p:spPr>
          <a:xfrm>
            <a:off x="902369" y="4362190"/>
            <a:ext cx="5050152" cy="4074090"/>
          </a:xfrm>
          <a:noFill/>
          <a:ln/>
        </p:spPr>
        <p:txBody>
          <a:bodyPr lIns="89922" tIns="44962" rIns="89922" bIns="44962"/>
          <a:lstStyle/>
          <a:p>
            <a:pPr eaLnBrk="1" hangingPunct="1"/>
            <a:endParaRPr lang="en-US"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8DEB8A-0E3D-934F-A2BD-303DBF046CE9}" type="slidenum">
              <a:rPr lang="en-US" smtClean="0"/>
              <a:t>5</a:t>
            </a:fld>
            <a:endParaRPr lang="en-US"/>
          </a:p>
        </p:txBody>
      </p:sp>
    </p:spTree>
    <p:extLst>
      <p:ext uri="{BB962C8B-B14F-4D97-AF65-F5344CB8AC3E}">
        <p14:creationId xmlns:p14="http://schemas.microsoft.com/office/powerpoint/2010/main" val="2225932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8DEB8A-0E3D-934F-A2BD-303DBF046CE9}" type="slidenum">
              <a:rPr lang="en-US" smtClean="0"/>
              <a:t>6</a:t>
            </a:fld>
            <a:endParaRPr lang="en-US"/>
          </a:p>
        </p:txBody>
      </p:sp>
    </p:spTree>
    <p:extLst>
      <p:ext uri="{BB962C8B-B14F-4D97-AF65-F5344CB8AC3E}">
        <p14:creationId xmlns:p14="http://schemas.microsoft.com/office/powerpoint/2010/main" val="1977043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Mention release date; where to get</a:t>
            </a:r>
            <a:r>
              <a:rPr lang="en-US" baseline="0" dirty="0" smtClean="0"/>
              <a:t> </a:t>
            </a:r>
            <a:r>
              <a:rPr lang="en-US" baseline="0" dirty="0" err="1" smtClean="0"/>
              <a:t>nightlies</a:t>
            </a:r>
            <a:r>
              <a:rPr lang="en-US" baseline="0" dirty="0" smtClean="0"/>
              <a:t>; </a:t>
            </a:r>
            <a:r>
              <a:rPr lang="en-US" baseline="0" dirty="0" err="1" smtClean="0"/>
              <a:t>nightlies</a:t>
            </a:r>
            <a:r>
              <a:rPr lang="en-US" baseline="0" dirty="0" smtClean="0"/>
              <a:t> are unstable!; interest in being able to </a:t>
            </a:r>
            <a:r>
              <a:rPr lang="en-US" baseline="0" dirty="0" smtClean="0"/>
              <a:t>compile; </a:t>
            </a:r>
            <a:r>
              <a:rPr lang="en-US" dirty="0" smtClean="0"/>
              <a:t>Threaded</a:t>
            </a:r>
            <a:r>
              <a:rPr lang="en-US" baseline="0" dirty="0" smtClean="0"/>
              <a:t> &gt; parallel; shared memory, want distributed; GPU computing; open source &gt; academic integration (rotations example); plugin architecture</a:t>
            </a:r>
            <a:endParaRPr lang="en-US" dirty="0" smtClean="0"/>
          </a:p>
          <a:p>
            <a:endParaRPr lang="en-US" dirty="0"/>
          </a:p>
        </p:txBody>
      </p:sp>
      <p:sp>
        <p:nvSpPr>
          <p:cNvPr id="4" name="Slide Number Placeholder 3"/>
          <p:cNvSpPr>
            <a:spLocks noGrp="1"/>
          </p:cNvSpPr>
          <p:nvPr>
            <p:ph type="sldNum" sz="quarter" idx="10"/>
          </p:nvPr>
        </p:nvSpPr>
        <p:spPr/>
        <p:txBody>
          <a:bodyPr/>
          <a:lstStyle/>
          <a:p>
            <a:fld id="{1E8DEB8A-0E3D-934F-A2BD-303DBF046CE9}" type="slidenum">
              <a:rPr lang="en-US" smtClean="0"/>
              <a:t>7</a:t>
            </a:fld>
            <a:endParaRPr lang="en-US"/>
          </a:p>
        </p:txBody>
      </p:sp>
    </p:spTree>
    <p:extLst>
      <p:ext uri="{BB962C8B-B14F-4D97-AF65-F5344CB8AC3E}">
        <p14:creationId xmlns:p14="http://schemas.microsoft.com/office/powerpoint/2010/main" val="157650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36F49690-F3EA-E24E-8C80-834821AC59A6}" type="datetime1">
              <a:rPr lang="en-US" smtClean="0"/>
              <a:t>5/13/15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947C6-7C43-F646-BF47-BCEE1BD2FE6B}" type="slidenum">
              <a:rPr lang="en-US" smtClean="0"/>
              <a:t>‹#›</a:t>
            </a:fld>
            <a:endParaRPr lang="en-US"/>
          </a:p>
        </p:txBody>
      </p:sp>
    </p:spTree>
    <p:extLst>
      <p:ext uri="{BB962C8B-B14F-4D97-AF65-F5344CB8AC3E}">
        <p14:creationId xmlns:p14="http://schemas.microsoft.com/office/powerpoint/2010/main" val="56556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BA5026-E981-1049-A990-FF129454CD58}" type="datetime1">
              <a:rPr lang="en-US" smtClean="0"/>
              <a:t>5/13/15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947C6-7C43-F646-BF47-BCEE1BD2FE6B}" type="slidenum">
              <a:rPr lang="en-US" smtClean="0"/>
              <a:t>‹#›</a:t>
            </a:fld>
            <a:endParaRPr lang="en-US"/>
          </a:p>
        </p:txBody>
      </p:sp>
    </p:spTree>
    <p:extLst>
      <p:ext uri="{BB962C8B-B14F-4D97-AF65-F5344CB8AC3E}">
        <p14:creationId xmlns:p14="http://schemas.microsoft.com/office/powerpoint/2010/main" val="540955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EE374A-20E3-E74C-B67D-0C920E50A4FB}" type="datetime1">
              <a:rPr lang="en-US" smtClean="0"/>
              <a:t>5/13/15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947C6-7C43-F646-BF47-BCEE1BD2FE6B}" type="slidenum">
              <a:rPr lang="en-US" smtClean="0"/>
              <a:t>‹#›</a:t>
            </a:fld>
            <a:endParaRPr lang="en-US"/>
          </a:p>
        </p:txBody>
      </p:sp>
    </p:spTree>
    <p:extLst>
      <p:ext uri="{BB962C8B-B14F-4D97-AF65-F5344CB8AC3E}">
        <p14:creationId xmlns:p14="http://schemas.microsoft.com/office/powerpoint/2010/main" val="520062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157918"/>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BEC22E5-E6B8-6F42-9DF6-94C0D3D8A9B5}" type="datetime1">
              <a:rPr lang="en-US" smtClean="0"/>
              <a:t>5/13/15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947C6-7C43-F646-BF47-BCEE1BD2FE6B}" type="slidenum">
              <a:rPr lang="en-US" smtClean="0"/>
              <a:t>‹#›</a:t>
            </a:fld>
            <a:endParaRPr lang="en-US"/>
          </a:p>
        </p:txBody>
      </p:sp>
    </p:spTree>
    <p:extLst>
      <p:ext uri="{BB962C8B-B14F-4D97-AF65-F5344CB8AC3E}">
        <p14:creationId xmlns:p14="http://schemas.microsoft.com/office/powerpoint/2010/main" val="2681673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DC9F2A-1994-AE4C-AF64-81403341169E}" type="datetime1">
              <a:rPr lang="en-US" smtClean="0"/>
              <a:t>5/13/15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947C6-7C43-F646-BF47-BCEE1BD2FE6B}" type="slidenum">
              <a:rPr lang="en-US" smtClean="0"/>
              <a:t>‹#›</a:t>
            </a:fld>
            <a:endParaRPr lang="en-US"/>
          </a:p>
        </p:txBody>
      </p:sp>
    </p:spTree>
    <p:extLst>
      <p:ext uri="{BB962C8B-B14F-4D97-AF65-F5344CB8AC3E}">
        <p14:creationId xmlns:p14="http://schemas.microsoft.com/office/powerpoint/2010/main" val="16862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EBE2B8-1425-3F4C-B7DE-FAF012974973}" type="datetime1">
              <a:rPr lang="en-US" smtClean="0"/>
              <a:t>5/13/15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7947C6-7C43-F646-BF47-BCEE1BD2FE6B}" type="slidenum">
              <a:rPr lang="en-US" smtClean="0"/>
              <a:t>‹#›</a:t>
            </a:fld>
            <a:endParaRPr lang="en-US"/>
          </a:p>
        </p:txBody>
      </p:sp>
    </p:spTree>
    <p:extLst>
      <p:ext uri="{BB962C8B-B14F-4D97-AF65-F5344CB8AC3E}">
        <p14:creationId xmlns:p14="http://schemas.microsoft.com/office/powerpoint/2010/main" val="761250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236720-72D8-0749-A183-3B080E5B2339}" type="datetime1">
              <a:rPr lang="en-US" smtClean="0"/>
              <a:t>5/13/15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7947C6-7C43-F646-BF47-BCEE1BD2FE6B}" type="slidenum">
              <a:rPr lang="en-US" smtClean="0"/>
              <a:t>‹#›</a:t>
            </a:fld>
            <a:endParaRPr lang="en-US"/>
          </a:p>
        </p:txBody>
      </p:sp>
    </p:spTree>
    <p:extLst>
      <p:ext uri="{BB962C8B-B14F-4D97-AF65-F5344CB8AC3E}">
        <p14:creationId xmlns:p14="http://schemas.microsoft.com/office/powerpoint/2010/main" val="2603694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AD3FF4-D208-D94D-9F1D-0004591DDBCC}" type="datetime1">
              <a:rPr lang="en-US" smtClean="0"/>
              <a:t>5/13/15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7947C6-7C43-F646-BF47-BCEE1BD2FE6B}" type="slidenum">
              <a:rPr lang="en-US" smtClean="0"/>
              <a:t>‹#›</a:t>
            </a:fld>
            <a:endParaRPr lang="en-US"/>
          </a:p>
        </p:txBody>
      </p:sp>
    </p:spTree>
    <p:extLst>
      <p:ext uri="{BB962C8B-B14F-4D97-AF65-F5344CB8AC3E}">
        <p14:creationId xmlns:p14="http://schemas.microsoft.com/office/powerpoint/2010/main" val="2814664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B4DC85-6207-9345-B888-8C05D63253EE}" type="datetime1">
              <a:rPr lang="en-US" smtClean="0"/>
              <a:t>5/13/15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7947C6-7C43-F646-BF47-BCEE1BD2FE6B}" type="slidenum">
              <a:rPr lang="en-US" smtClean="0"/>
              <a:t>‹#›</a:t>
            </a:fld>
            <a:endParaRPr lang="en-US"/>
          </a:p>
        </p:txBody>
      </p:sp>
    </p:spTree>
    <p:extLst>
      <p:ext uri="{BB962C8B-B14F-4D97-AF65-F5344CB8AC3E}">
        <p14:creationId xmlns:p14="http://schemas.microsoft.com/office/powerpoint/2010/main" val="3572542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9C3DA785-B885-B64C-BF3F-B6F52303A6CF}" type="datetime1">
              <a:rPr lang="en-US" smtClean="0"/>
              <a:t>5/13/15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7947C6-7C43-F646-BF47-BCEE1BD2FE6B}" type="slidenum">
              <a:rPr lang="en-US" smtClean="0"/>
              <a:t>‹#›</a:t>
            </a:fld>
            <a:endParaRPr lang="en-US"/>
          </a:p>
        </p:txBody>
      </p:sp>
    </p:spTree>
    <p:extLst>
      <p:ext uri="{BB962C8B-B14F-4D97-AF65-F5344CB8AC3E}">
        <p14:creationId xmlns:p14="http://schemas.microsoft.com/office/powerpoint/2010/main" val="1920965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CAE262-7DD2-304B-85F7-451F6217FD56}" type="datetime1">
              <a:rPr lang="en-US" smtClean="0"/>
              <a:t>5/13/15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7947C6-7C43-F646-BF47-BCEE1BD2FE6B}" type="slidenum">
              <a:rPr lang="en-US" smtClean="0"/>
              <a:t>‹#›</a:t>
            </a:fld>
            <a:endParaRPr lang="en-US"/>
          </a:p>
        </p:txBody>
      </p:sp>
    </p:spTree>
    <p:extLst>
      <p:ext uri="{BB962C8B-B14F-4D97-AF65-F5344CB8AC3E}">
        <p14:creationId xmlns:p14="http://schemas.microsoft.com/office/powerpoint/2010/main" val="32637084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764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0" y="6492875"/>
            <a:ext cx="2133600" cy="365125"/>
          </a:xfrm>
          <a:prstGeom prst="rect">
            <a:avLst/>
          </a:prstGeom>
        </p:spPr>
        <p:txBody>
          <a:bodyPr vert="horz" lIns="91440" tIns="45720" rIns="91440" bIns="45720" rtlCol="0" anchor="ctr"/>
          <a:lstStyle>
            <a:lvl1pPr algn="l">
              <a:defRPr sz="1000">
                <a:solidFill>
                  <a:schemeClr val="tx1">
                    <a:tint val="75000"/>
                  </a:schemeClr>
                </a:solidFill>
                <a:latin typeface="Helvetica"/>
                <a:cs typeface="Helvetica"/>
              </a:defRPr>
            </a:lvl1pPr>
          </a:lstStyle>
          <a:p>
            <a:fld id="{A4E0309C-292E-9E4A-B908-984530FD731D}" type="datetime1">
              <a:rPr lang="en-US" smtClean="0"/>
              <a:t>5/13/15</a:t>
            </a:fld>
            <a:endParaRPr lang="en-US" dirty="0"/>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000">
                <a:solidFill>
                  <a:schemeClr val="tx1">
                    <a:tint val="75000"/>
                  </a:schemeClr>
                </a:solidFill>
                <a:latin typeface="Helvetica"/>
                <a:cs typeface="Helvetica"/>
              </a:defRPr>
            </a:lvl1pPr>
          </a:lstStyle>
          <a:p>
            <a:endParaRPr lang="en-US" dirty="0"/>
          </a:p>
        </p:txBody>
      </p:sp>
      <p:sp>
        <p:nvSpPr>
          <p:cNvPr id="6" name="Slide Number Placeholder 5"/>
          <p:cNvSpPr>
            <a:spLocks noGrp="1"/>
          </p:cNvSpPr>
          <p:nvPr>
            <p:ph type="sldNum" sz="quarter" idx="4"/>
          </p:nvPr>
        </p:nvSpPr>
        <p:spPr>
          <a:xfrm>
            <a:off x="7076902" y="6618079"/>
            <a:ext cx="2133600" cy="365125"/>
          </a:xfrm>
          <a:prstGeom prst="rect">
            <a:avLst/>
          </a:prstGeom>
        </p:spPr>
        <p:txBody>
          <a:bodyPr vert="horz" lIns="91440" tIns="45720" rIns="91440" bIns="45720" rtlCol="0" anchor="ctr"/>
          <a:lstStyle>
            <a:lvl1pPr algn="r">
              <a:defRPr sz="600">
                <a:solidFill>
                  <a:schemeClr val="tx1">
                    <a:tint val="75000"/>
                  </a:schemeClr>
                </a:solidFill>
                <a:latin typeface="Helvetica"/>
                <a:cs typeface="Helvetica"/>
              </a:defRPr>
            </a:lvl1pPr>
          </a:lstStyle>
          <a:p>
            <a:fld id="{E67947C6-7C43-F646-BF47-BCEE1BD2FE6B}" type="slidenum">
              <a:rPr lang="en-US" smtClean="0"/>
              <a:pPr/>
              <a:t>‹#›</a:t>
            </a:fld>
            <a:endParaRPr lang="en-US" dirty="0"/>
          </a:p>
        </p:txBody>
      </p:sp>
      <p:pic>
        <p:nvPicPr>
          <p:cNvPr id="8" name="Picture 7" descr="BlueQuartzLogo_Trans.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7910" y="-66578"/>
            <a:ext cx="845835" cy="960927"/>
          </a:xfrm>
          <a:prstGeom prst="rect">
            <a:avLst/>
          </a:prstGeom>
        </p:spPr>
      </p:pic>
      <p:sp>
        <p:nvSpPr>
          <p:cNvPr id="9" name="TextBox 8"/>
          <p:cNvSpPr txBox="1"/>
          <p:nvPr userDrawn="1"/>
        </p:nvSpPr>
        <p:spPr>
          <a:xfrm>
            <a:off x="-2127" y="811388"/>
            <a:ext cx="1024194" cy="293414"/>
          </a:xfrm>
          <a:prstGeom prst="rect">
            <a:avLst/>
          </a:prstGeom>
          <a:noFill/>
        </p:spPr>
        <p:txBody>
          <a:bodyPr wrap="square" rtlCol="0">
            <a:spAutoFit/>
          </a:bodyPr>
          <a:lstStyle/>
          <a:p>
            <a:pPr algn="ctr">
              <a:lnSpc>
                <a:spcPct val="80000"/>
              </a:lnSpc>
            </a:pPr>
            <a:r>
              <a:rPr lang="en-US" sz="800" b="1" dirty="0" smtClean="0">
                <a:latin typeface="Copperplate"/>
                <a:cs typeface="Copperplate"/>
              </a:rPr>
              <a:t>BlueQuartz</a:t>
            </a:r>
            <a:r>
              <a:rPr lang="en-US" sz="800" b="1" baseline="0" dirty="0" smtClean="0">
                <a:latin typeface="Copperplate"/>
                <a:cs typeface="Copperplate"/>
              </a:rPr>
              <a:t> </a:t>
            </a:r>
          </a:p>
          <a:p>
            <a:pPr algn="ctr">
              <a:lnSpc>
                <a:spcPct val="80000"/>
              </a:lnSpc>
            </a:pPr>
            <a:r>
              <a:rPr lang="en-US" sz="800" b="1" baseline="0" dirty="0" smtClean="0">
                <a:latin typeface="Copperplate"/>
                <a:cs typeface="Copperplate"/>
              </a:rPr>
              <a:t>Software</a:t>
            </a:r>
            <a:endParaRPr lang="en-US" sz="800" b="1" dirty="0">
              <a:latin typeface="Copperplate"/>
              <a:cs typeface="Copperplate"/>
            </a:endParaRPr>
          </a:p>
        </p:txBody>
      </p:sp>
      <p:cxnSp>
        <p:nvCxnSpPr>
          <p:cNvPr id="11" name="Straight Connector 10"/>
          <p:cNvCxnSpPr/>
          <p:nvPr userDrawn="1"/>
        </p:nvCxnSpPr>
        <p:spPr>
          <a:xfrm>
            <a:off x="0" y="1086082"/>
            <a:ext cx="9153144" cy="0"/>
          </a:xfrm>
          <a:prstGeom prst="line">
            <a:avLst/>
          </a:prstGeom>
          <a:ln w="38100" cmpd="sng">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1024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457200" rtl="0" eaLnBrk="1" latinLnBrk="0" hangingPunct="1">
        <a:spcBef>
          <a:spcPct val="0"/>
        </a:spcBef>
        <a:buNone/>
        <a:defRPr sz="3800" b="1" i="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tiff"/><Relationship Id="rId3" Type="http://schemas.openxmlformats.org/officeDocument/2006/relationships/image" Target="../media/image49.tiff"/></Relationships>
</file>

<file path=ppt/slides/_rels/slide13.xml.rels><?xml version="1.0" encoding="UTF-8" standalone="yes"?>
<Relationships xmlns="http://schemas.openxmlformats.org/package/2006/relationships"><Relationship Id="rId11" Type="http://schemas.openxmlformats.org/officeDocument/2006/relationships/image" Target="../media/image57.png"/><Relationship Id="rId12" Type="http://schemas.openxmlformats.org/officeDocument/2006/relationships/image" Target="../media/image58.png"/><Relationship Id="rId13" Type="http://schemas.openxmlformats.org/officeDocument/2006/relationships/image" Target="../media/image59.png"/><Relationship Id="rId14" Type="http://schemas.openxmlformats.org/officeDocument/2006/relationships/image" Target="../media/image60.png"/><Relationship Id="rId15" Type="http://schemas.openxmlformats.org/officeDocument/2006/relationships/image" Target="../media/image61.png"/><Relationship Id="rId16" Type="http://schemas.openxmlformats.org/officeDocument/2006/relationships/image" Target="../media/image62.png"/><Relationship Id="rId17"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48.tiff"/><Relationship Id="rId3" Type="http://schemas.openxmlformats.org/officeDocument/2006/relationships/image" Target="../media/image49.tiff"/><Relationship Id="rId4" Type="http://schemas.openxmlformats.org/officeDocument/2006/relationships/image" Target="../media/image50.tiff"/><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s>
</file>

<file path=ppt/slides/_rels/slide14.xml.rels><?xml version="1.0" encoding="UTF-8" standalone="yes"?>
<Relationships xmlns="http://schemas.openxmlformats.org/package/2006/relationships"><Relationship Id="rId11" Type="http://schemas.openxmlformats.org/officeDocument/2006/relationships/image" Target="../media/image57.png"/><Relationship Id="rId12" Type="http://schemas.openxmlformats.org/officeDocument/2006/relationships/image" Target="../media/image58.png"/><Relationship Id="rId13" Type="http://schemas.openxmlformats.org/officeDocument/2006/relationships/image" Target="../media/image59.png"/><Relationship Id="rId14" Type="http://schemas.openxmlformats.org/officeDocument/2006/relationships/image" Target="../media/image60.png"/><Relationship Id="rId15" Type="http://schemas.openxmlformats.org/officeDocument/2006/relationships/image" Target="../media/image61.png"/><Relationship Id="rId16" Type="http://schemas.openxmlformats.org/officeDocument/2006/relationships/image" Target="../media/image62.png"/><Relationship Id="rId17"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48.tiff"/><Relationship Id="rId3" Type="http://schemas.openxmlformats.org/officeDocument/2006/relationships/image" Target="../media/image49.tiff"/><Relationship Id="rId4" Type="http://schemas.openxmlformats.org/officeDocument/2006/relationships/image" Target="../media/image50.tiff"/><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tiff"/><Relationship Id="rId3" Type="http://schemas.openxmlformats.org/officeDocument/2006/relationships/image" Target="../media/image49.tiff"/></Relationships>
</file>

<file path=ppt/slides/_rels/slide16.xml.rels><?xml version="1.0" encoding="UTF-8" standalone="yes"?>
<Relationships xmlns="http://schemas.openxmlformats.org/package/2006/relationships"><Relationship Id="rId11" Type="http://schemas.openxmlformats.org/officeDocument/2006/relationships/image" Target="../media/image57.png"/><Relationship Id="rId12" Type="http://schemas.openxmlformats.org/officeDocument/2006/relationships/image" Target="../media/image58.png"/><Relationship Id="rId13" Type="http://schemas.openxmlformats.org/officeDocument/2006/relationships/image" Target="../media/image59.png"/><Relationship Id="rId14" Type="http://schemas.openxmlformats.org/officeDocument/2006/relationships/image" Target="../media/image60.png"/><Relationship Id="rId15" Type="http://schemas.openxmlformats.org/officeDocument/2006/relationships/image" Target="../media/image61.png"/><Relationship Id="rId16" Type="http://schemas.openxmlformats.org/officeDocument/2006/relationships/image" Target="../media/image62.png"/><Relationship Id="rId17"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48.tiff"/><Relationship Id="rId3" Type="http://schemas.openxmlformats.org/officeDocument/2006/relationships/image" Target="../media/image49.tiff"/><Relationship Id="rId4" Type="http://schemas.openxmlformats.org/officeDocument/2006/relationships/image" Target="../media/image50.tiff"/><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tiff"/><Relationship Id="rId3" Type="http://schemas.openxmlformats.org/officeDocument/2006/relationships/image" Target="../media/image49.tiff"/></Relationships>
</file>

<file path=ppt/slides/_rels/slide18.xml.rels><?xml version="1.0" encoding="UTF-8" standalone="yes"?>
<Relationships xmlns="http://schemas.openxmlformats.org/package/2006/relationships"><Relationship Id="rId3" Type="http://schemas.openxmlformats.org/officeDocument/2006/relationships/image" Target="../media/image65.tif"/><Relationship Id="rId4" Type="http://schemas.openxmlformats.org/officeDocument/2006/relationships/image" Target="../media/image66.tif"/><Relationship Id="rId1" Type="http://schemas.openxmlformats.org/officeDocument/2006/relationships/slideLayout" Target="../slideLayouts/slideLayout2.xml"/><Relationship Id="rId2" Type="http://schemas.openxmlformats.org/officeDocument/2006/relationships/image" Target="../media/image64.tif"/></Relationships>
</file>

<file path=ppt/slides/_rels/slide19.xml.rels><?xml version="1.0" encoding="UTF-8" standalone="yes"?>
<Relationships xmlns="http://schemas.openxmlformats.org/package/2006/relationships"><Relationship Id="rId3" Type="http://schemas.openxmlformats.org/officeDocument/2006/relationships/image" Target="../media/image68.tif"/><Relationship Id="rId4" Type="http://schemas.openxmlformats.org/officeDocument/2006/relationships/image" Target="../media/image69.tif"/><Relationship Id="rId1" Type="http://schemas.openxmlformats.org/officeDocument/2006/relationships/slideLayout" Target="../slideLayouts/slideLayout2.xml"/><Relationship Id="rId2" Type="http://schemas.openxmlformats.org/officeDocument/2006/relationships/image" Target="../media/image67.t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1.tif"/><Relationship Id="rId4" Type="http://schemas.openxmlformats.org/officeDocument/2006/relationships/image" Target="../media/image72.tif"/><Relationship Id="rId1" Type="http://schemas.openxmlformats.org/officeDocument/2006/relationships/slideLayout" Target="../slideLayouts/slideLayout2.xml"/><Relationship Id="rId2" Type="http://schemas.openxmlformats.org/officeDocument/2006/relationships/image" Target="../media/image70.tif"/></Relationships>
</file>

<file path=ppt/slides/_rels/slide21.xml.rels><?xml version="1.0" encoding="UTF-8" standalone="yes"?>
<Relationships xmlns="http://schemas.openxmlformats.org/package/2006/relationships"><Relationship Id="rId11" Type="http://schemas.openxmlformats.org/officeDocument/2006/relationships/image" Target="../media/image53.png"/><Relationship Id="rId12" Type="http://schemas.openxmlformats.org/officeDocument/2006/relationships/image" Target="../media/image54.png"/><Relationship Id="rId13" Type="http://schemas.openxmlformats.org/officeDocument/2006/relationships/image" Target="../media/image55.png"/><Relationship Id="rId14" Type="http://schemas.openxmlformats.org/officeDocument/2006/relationships/image" Target="../media/image56.png"/><Relationship Id="rId15" Type="http://schemas.openxmlformats.org/officeDocument/2006/relationships/image" Target="../media/image57.png"/><Relationship Id="rId16" Type="http://schemas.openxmlformats.org/officeDocument/2006/relationships/image" Target="../media/image58.png"/><Relationship Id="rId17"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48.tiff"/><Relationship Id="rId3" Type="http://schemas.openxmlformats.org/officeDocument/2006/relationships/image" Target="../media/image49.tiff"/><Relationship Id="rId4" Type="http://schemas.openxmlformats.org/officeDocument/2006/relationships/image" Target="../media/image50.tiff"/><Relationship Id="rId5" Type="http://schemas.openxmlformats.org/officeDocument/2006/relationships/image" Target="../media/image63.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51.png"/><Relationship Id="rId10"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emf"/></Relationships>
</file>

<file path=ppt/slides/_rels/slide24.xml.rels><?xml version="1.0" encoding="UTF-8" standalone="yes"?>
<Relationships xmlns="http://schemas.openxmlformats.org/package/2006/relationships"><Relationship Id="rId3" Type="http://schemas.openxmlformats.org/officeDocument/2006/relationships/image" Target="../media/image75.tif"/><Relationship Id="rId4" Type="http://schemas.openxmlformats.org/officeDocument/2006/relationships/image" Target="../media/image76.tif"/><Relationship Id="rId5" Type="http://schemas.openxmlformats.org/officeDocument/2006/relationships/image" Target="../media/image77.tif"/><Relationship Id="rId1" Type="http://schemas.openxmlformats.org/officeDocument/2006/relationships/slideLayout" Target="../slideLayouts/slideLayout2.xml"/><Relationship Id="rId2" Type="http://schemas.openxmlformats.org/officeDocument/2006/relationships/image" Target="../media/image74.tif"/></Relationships>
</file>

<file path=ppt/slides/_rels/slide25.xml.rels><?xml version="1.0" encoding="UTF-8" standalone="yes"?>
<Relationships xmlns="http://schemas.openxmlformats.org/package/2006/relationships"><Relationship Id="rId3" Type="http://schemas.openxmlformats.org/officeDocument/2006/relationships/image" Target="../media/image78.tif"/><Relationship Id="rId4" Type="http://schemas.openxmlformats.org/officeDocument/2006/relationships/image" Target="../media/image79.emf"/><Relationship Id="rId1" Type="http://schemas.openxmlformats.org/officeDocument/2006/relationships/slideLayout" Target="../slideLayouts/slideLayout2.xml"/><Relationship Id="rId2" Type="http://schemas.openxmlformats.org/officeDocument/2006/relationships/image" Target="../media/image65.tif"/></Relationships>
</file>

<file path=ppt/slides/_rels/slide26.xml.rels><?xml version="1.0" encoding="UTF-8" standalone="yes"?>
<Relationships xmlns="http://schemas.openxmlformats.org/package/2006/relationships"><Relationship Id="rId3" Type="http://schemas.openxmlformats.org/officeDocument/2006/relationships/image" Target="../media/image78.tif"/><Relationship Id="rId4" Type="http://schemas.openxmlformats.org/officeDocument/2006/relationships/image" Target="../media/image80.tif"/><Relationship Id="rId5" Type="http://schemas.openxmlformats.org/officeDocument/2006/relationships/image" Target="../media/image81.tif"/><Relationship Id="rId1" Type="http://schemas.openxmlformats.org/officeDocument/2006/relationships/slideLayout" Target="../slideLayouts/slideLayout2.xml"/><Relationship Id="rId2" Type="http://schemas.openxmlformats.org/officeDocument/2006/relationships/image" Target="../media/image65.tif"/></Relationships>
</file>

<file path=ppt/slides/_rels/slide27.xml.rels><?xml version="1.0" encoding="UTF-8" standalone="yes"?>
<Relationships xmlns="http://schemas.openxmlformats.org/package/2006/relationships"><Relationship Id="rId11" Type="http://schemas.openxmlformats.org/officeDocument/2006/relationships/image" Target="../media/image57.png"/><Relationship Id="rId12" Type="http://schemas.openxmlformats.org/officeDocument/2006/relationships/image" Target="../media/image58.png"/><Relationship Id="rId13" Type="http://schemas.openxmlformats.org/officeDocument/2006/relationships/image" Target="../media/image59.png"/><Relationship Id="rId14" Type="http://schemas.openxmlformats.org/officeDocument/2006/relationships/image" Target="../media/image60.png"/><Relationship Id="rId15" Type="http://schemas.openxmlformats.org/officeDocument/2006/relationships/image" Target="../media/image61.png"/><Relationship Id="rId16" Type="http://schemas.openxmlformats.org/officeDocument/2006/relationships/image" Target="../media/image62.png"/><Relationship Id="rId17"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48.tiff"/><Relationship Id="rId3" Type="http://schemas.openxmlformats.org/officeDocument/2006/relationships/image" Target="../media/image49.tiff"/><Relationship Id="rId4" Type="http://schemas.openxmlformats.org/officeDocument/2006/relationships/image" Target="../media/image50.tiff"/><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tif"/></Relationships>
</file>

<file path=ppt/slides/_rels/slide29.xml.rels><?xml version="1.0" encoding="UTF-8" standalone="yes"?>
<Relationships xmlns="http://schemas.openxmlformats.org/package/2006/relationships"><Relationship Id="rId3" Type="http://schemas.openxmlformats.org/officeDocument/2006/relationships/image" Target="../media/image84.tif"/><Relationship Id="rId4" Type="http://schemas.openxmlformats.org/officeDocument/2006/relationships/image" Target="../media/image85.tif"/><Relationship Id="rId5" Type="http://schemas.openxmlformats.org/officeDocument/2006/relationships/image" Target="../media/image86.tif"/><Relationship Id="rId6" Type="http://schemas.openxmlformats.org/officeDocument/2006/relationships/image" Target="../media/image87.tif"/><Relationship Id="rId1" Type="http://schemas.openxmlformats.org/officeDocument/2006/relationships/slideLayout" Target="../slideLayouts/slideLayout2.xml"/><Relationship Id="rId2" Type="http://schemas.openxmlformats.org/officeDocument/2006/relationships/image" Target="../media/image83.t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tiff"/></Relationships>
</file>

<file path=ppt/slides/_rels/slide31.xml.rels><?xml version="1.0" encoding="UTF-8" standalone="yes"?>
<Relationships xmlns="http://schemas.openxmlformats.org/package/2006/relationships"><Relationship Id="rId11" Type="http://schemas.openxmlformats.org/officeDocument/2006/relationships/image" Target="../media/image57.png"/><Relationship Id="rId12" Type="http://schemas.openxmlformats.org/officeDocument/2006/relationships/image" Target="../media/image58.png"/><Relationship Id="rId13" Type="http://schemas.openxmlformats.org/officeDocument/2006/relationships/image" Target="../media/image59.png"/><Relationship Id="rId14" Type="http://schemas.openxmlformats.org/officeDocument/2006/relationships/image" Target="../media/image60.png"/><Relationship Id="rId15" Type="http://schemas.openxmlformats.org/officeDocument/2006/relationships/image" Target="../media/image61.png"/><Relationship Id="rId16" Type="http://schemas.openxmlformats.org/officeDocument/2006/relationships/image" Target="../media/image62.png"/><Relationship Id="rId17"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48.tiff"/><Relationship Id="rId3" Type="http://schemas.openxmlformats.org/officeDocument/2006/relationships/image" Target="../media/image49.tiff"/><Relationship Id="rId4" Type="http://schemas.openxmlformats.org/officeDocument/2006/relationships/image" Target="../media/image50.tiff"/><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s>
</file>

<file path=ppt/slides/_rels/slide4.xml.rels><?xml version="1.0" encoding="UTF-8" standalone="yes"?>
<Relationships xmlns="http://schemas.openxmlformats.org/package/2006/relationships"><Relationship Id="rId20" Type="http://schemas.openxmlformats.org/officeDocument/2006/relationships/image" Target="../media/image15.png"/><Relationship Id="rId21" Type="http://schemas.openxmlformats.org/officeDocument/2006/relationships/image" Target="../media/image16.jpeg"/><Relationship Id="rId22" Type="http://schemas.openxmlformats.org/officeDocument/2006/relationships/image" Target="../media/image17.jpeg"/><Relationship Id="rId23" Type="http://schemas.openxmlformats.org/officeDocument/2006/relationships/image" Target="../media/image18.jpeg"/><Relationship Id="rId24" Type="http://schemas.openxmlformats.org/officeDocument/2006/relationships/image" Target="../media/image19.jpeg"/><Relationship Id="rId25" Type="http://schemas.openxmlformats.org/officeDocument/2006/relationships/image" Target="../media/image20.tiff"/><Relationship Id="rId26" Type="http://schemas.openxmlformats.org/officeDocument/2006/relationships/image" Target="../media/image21.jpeg"/><Relationship Id="rId27" Type="http://schemas.openxmlformats.org/officeDocument/2006/relationships/image" Target="../media/image22.jpeg"/><Relationship Id="rId28" Type="http://schemas.openxmlformats.org/officeDocument/2006/relationships/image" Target="../media/image23.png"/><Relationship Id="rId29" Type="http://schemas.openxmlformats.org/officeDocument/2006/relationships/image" Target="../media/image24.png"/><Relationship Id="rId1" Type="http://schemas.microsoft.com/office/2007/relationships/media" Target="file:///C:\Users\groebema\Desktop\Groeber\Presentations\Movies\cutting.wmv" TargetMode="External"/><Relationship Id="rId2" Type="http://schemas.openxmlformats.org/officeDocument/2006/relationships/video" Target="file:///C:\Users\groebema\Desktop\Groeber\Presentations\Movies\cutting.wmv" TargetMode="External"/><Relationship Id="rId3" Type="http://schemas.microsoft.com/office/2007/relationships/media" Target="file:///C:\Users\groebema\Desktop\Groeber\Presentations\Movies\Original.wmv" TargetMode="External"/><Relationship Id="rId4" Type="http://schemas.openxmlformats.org/officeDocument/2006/relationships/video" Target="file:///C:\Users\groebema\Desktop\Groeber\Presentations\Movies\Original.wmv" TargetMode="External"/><Relationship Id="rId5" Type="http://schemas.openxmlformats.org/officeDocument/2006/relationships/slideLayout" Target="../slideLayouts/slideLayout7.xml"/><Relationship Id="rId30" Type="http://schemas.openxmlformats.org/officeDocument/2006/relationships/image" Target="../media/image25.jpeg"/><Relationship Id="rId31" Type="http://schemas.openxmlformats.org/officeDocument/2006/relationships/image" Target="../media/image26.png"/><Relationship Id="rId32" Type="http://schemas.openxmlformats.org/officeDocument/2006/relationships/image" Target="../media/image27.jpeg"/><Relationship Id="rId9" Type="http://schemas.openxmlformats.org/officeDocument/2006/relationships/image" Target="../media/image4.png"/><Relationship Id="rId6" Type="http://schemas.openxmlformats.org/officeDocument/2006/relationships/notesSlide" Target="../notesSlides/notesSlide2.xml"/><Relationship Id="rId7" Type="http://schemas.openxmlformats.org/officeDocument/2006/relationships/image" Target="../media/image2.png"/><Relationship Id="rId8" Type="http://schemas.openxmlformats.org/officeDocument/2006/relationships/image" Target="../media/image3.png"/><Relationship Id="rId33" Type="http://schemas.openxmlformats.org/officeDocument/2006/relationships/image" Target="../media/image28.jpeg"/><Relationship Id="rId34" Type="http://schemas.openxmlformats.org/officeDocument/2006/relationships/image" Target="../media/image29.jpeg"/><Relationship Id="rId35" Type="http://schemas.openxmlformats.org/officeDocument/2006/relationships/image" Target="../media/image30.png"/><Relationship Id="rId10" Type="http://schemas.openxmlformats.org/officeDocument/2006/relationships/image" Target="../media/image5.png"/><Relationship Id="rId11" Type="http://schemas.openxmlformats.org/officeDocument/2006/relationships/image" Target="../media/image6.png"/><Relationship Id="rId12" Type="http://schemas.openxmlformats.org/officeDocument/2006/relationships/image" Target="../media/image7.png"/><Relationship Id="rId13" Type="http://schemas.openxmlformats.org/officeDocument/2006/relationships/image" Target="../media/image8.png"/><Relationship Id="rId14" Type="http://schemas.openxmlformats.org/officeDocument/2006/relationships/image" Target="../media/image9.png"/><Relationship Id="rId15" Type="http://schemas.openxmlformats.org/officeDocument/2006/relationships/image" Target="../media/image10.png"/><Relationship Id="rId16" Type="http://schemas.openxmlformats.org/officeDocument/2006/relationships/image" Target="../media/image11.png"/><Relationship Id="rId17" Type="http://schemas.openxmlformats.org/officeDocument/2006/relationships/image" Target="../media/image12.png"/><Relationship Id="rId18" Type="http://schemas.openxmlformats.org/officeDocument/2006/relationships/image" Target="../media/image13.png"/><Relationship Id="rId19" Type="http://schemas.openxmlformats.org/officeDocument/2006/relationships/image" Target="../media/image14.jpeg"/></Relationships>
</file>

<file path=ppt/slides/_rels/slide5.xml.rels><?xml version="1.0" encoding="UTF-8" standalone="yes"?>
<Relationships xmlns="http://schemas.openxmlformats.org/package/2006/relationships"><Relationship Id="rId11" Type="http://schemas.openxmlformats.org/officeDocument/2006/relationships/image" Target="../media/image39.tiff"/><Relationship Id="rId12" Type="http://schemas.openxmlformats.org/officeDocument/2006/relationships/image" Target="../media/image40.png"/><Relationship Id="rId13" Type="http://schemas.openxmlformats.org/officeDocument/2006/relationships/image" Target="../media/image41.png"/><Relationship Id="rId14" Type="http://schemas.openxmlformats.org/officeDocument/2006/relationships/image" Target="../media/image42.png"/><Relationship Id="rId15" Type="http://schemas.openxmlformats.org/officeDocument/2006/relationships/image" Target="../media/image43.png"/><Relationship Id="rId1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jpeg"/><Relationship Id="rId9" Type="http://schemas.openxmlformats.org/officeDocument/2006/relationships/image" Target="../media/image37.jpeg"/><Relationship Id="rId10"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7.png"/><Relationship Id="rId1" Type="http://schemas.microsoft.com/office/2007/relationships/media" Target="../media/media1.avi"/><Relationship Id="rId2" Type="http://schemas.openxmlformats.org/officeDocument/2006/relationships/video" Target="../media/media1.avi"/></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59753"/>
            <a:ext cx="8229600" cy="1470025"/>
          </a:xfrm>
        </p:spPr>
        <p:txBody>
          <a:bodyPr>
            <a:noAutofit/>
          </a:bodyPr>
          <a:lstStyle/>
          <a:p>
            <a:r>
              <a:rPr lang="en-US" sz="3600" dirty="0" smtClean="0"/>
              <a:t>Working with “Big” Materials Data in a Common Integrated Environment</a:t>
            </a:r>
            <a:endParaRPr lang="en-US" sz="3600" dirty="0"/>
          </a:p>
        </p:txBody>
      </p:sp>
      <p:sp>
        <p:nvSpPr>
          <p:cNvPr id="3" name="Subtitle 2"/>
          <p:cNvSpPr>
            <a:spLocks noGrp="1"/>
          </p:cNvSpPr>
          <p:nvPr>
            <p:ph type="subTitle" idx="1"/>
          </p:nvPr>
        </p:nvSpPr>
        <p:spPr>
          <a:xfrm>
            <a:off x="1371600" y="3133726"/>
            <a:ext cx="6400800" cy="1094431"/>
          </a:xfrm>
        </p:spPr>
        <p:txBody>
          <a:bodyPr>
            <a:normAutofit/>
          </a:bodyPr>
          <a:lstStyle/>
          <a:p>
            <a:r>
              <a:rPr lang="en-US" dirty="0" smtClean="0"/>
              <a:t>Correlative Analysis for Materials Engineering Using DREAM.3D</a:t>
            </a:r>
          </a:p>
        </p:txBody>
      </p:sp>
      <p:sp>
        <p:nvSpPr>
          <p:cNvPr id="5" name="TextBox 4"/>
          <p:cNvSpPr txBox="1"/>
          <p:nvPr/>
        </p:nvSpPr>
        <p:spPr>
          <a:xfrm>
            <a:off x="171622" y="5844287"/>
            <a:ext cx="8800755" cy="369332"/>
          </a:xfrm>
          <a:prstGeom prst="rect">
            <a:avLst/>
          </a:prstGeom>
          <a:noFill/>
        </p:spPr>
        <p:txBody>
          <a:bodyPr wrap="square" rtlCol="0">
            <a:spAutoFit/>
          </a:bodyPr>
          <a:lstStyle/>
          <a:p>
            <a:pPr algn="ctr"/>
            <a:r>
              <a:rPr lang="en-US" dirty="0" smtClean="0">
                <a:latin typeface="Helvetica"/>
                <a:cs typeface="Helvetica"/>
              </a:rPr>
              <a:t>Sean Donegan, Mike </a:t>
            </a:r>
            <a:r>
              <a:rPr lang="en-US" dirty="0" err="1" smtClean="0">
                <a:latin typeface="Helvetica"/>
                <a:cs typeface="Helvetica"/>
              </a:rPr>
              <a:t>Groeber</a:t>
            </a:r>
            <a:r>
              <a:rPr lang="en-US" dirty="0" smtClean="0">
                <a:latin typeface="Helvetica"/>
                <a:cs typeface="Helvetica"/>
              </a:rPr>
              <a:t>, Mike Jackson, &amp; Dennis </a:t>
            </a:r>
            <a:r>
              <a:rPr lang="en-US" dirty="0" err="1" smtClean="0">
                <a:latin typeface="Helvetica"/>
                <a:cs typeface="Helvetica"/>
              </a:rPr>
              <a:t>Dimiduk</a:t>
            </a:r>
            <a:endParaRPr lang="en-US" dirty="0">
              <a:latin typeface="Helvetica"/>
              <a:cs typeface="Helvetica"/>
            </a:endParaRPr>
          </a:p>
        </p:txBody>
      </p:sp>
      <p:sp>
        <p:nvSpPr>
          <p:cNvPr id="6" name="TextBox 5"/>
          <p:cNvSpPr txBox="1"/>
          <p:nvPr/>
        </p:nvSpPr>
        <p:spPr>
          <a:xfrm>
            <a:off x="171622" y="6357553"/>
            <a:ext cx="8800755" cy="369332"/>
          </a:xfrm>
          <a:prstGeom prst="rect">
            <a:avLst/>
          </a:prstGeom>
          <a:noFill/>
        </p:spPr>
        <p:txBody>
          <a:bodyPr wrap="square" rtlCol="0">
            <a:spAutoFit/>
          </a:bodyPr>
          <a:lstStyle/>
          <a:p>
            <a:pPr algn="ctr"/>
            <a:r>
              <a:rPr lang="en-US" dirty="0" smtClean="0">
                <a:latin typeface="Helvetica"/>
                <a:cs typeface="Helvetica"/>
              </a:rPr>
              <a:t>May 13, 2015</a:t>
            </a:r>
            <a:endParaRPr lang="en-US" dirty="0">
              <a:latin typeface="Helvetica"/>
              <a:cs typeface="Helvetica"/>
            </a:endParaRPr>
          </a:p>
        </p:txBody>
      </p:sp>
      <p:sp>
        <p:nvSpPr>
          <p:cNvPr id="7" name="TextBox 6"/>
          <p:cNvSpPr txBox="1"/>
          <p:nvPr/>
        </p:nvSpPr>
        <p:spPr>
          <a:xfrm>
            <a:off x="171622" y="4483900"/>
            <a:ext cx="8800755" cy="769441"/>
          </a:xfrm>
          <a:prstGeom prst="rect">
            <a:avLst/>
          </a:prstGeom>
          <a:noFill/>
        </p:spPr>
        <p:txBody>
          <a:bodyPr wrap="square" rtlCol="0">
            <a:spAutoFit/>
          </a:bodyPr>
          <a:lstStyle/>
          <a:p>
            <a:pPr algn="ctr"/>
            <a:r>
              <a:rPr lang="en-US" sz="2200" i="1" dirty="0">
                <a:solidFill>
                  <a:schemeClr val="accent1"/>
                </a:solidFill>
                <a:latin typeface="Helvetica"/>
                <a:cs typeface="Helvetica"/>
              </a:rPr>
              <a:t>2015 UCSB Workshop on Collection and Analysis of Big Data </a:t>
            </a:r>
          </a:p>
          <a:p>
            <a:pPr algn="ctr"/>
            <a:r>
              <a:rPr lang="en-US" sz="2200" i="1" dirty="0">
                <a:solidFill>
                  <a:schemeClr val="accent1"/>
                </a:solidFill>
                <a:latin typeface="Helvetica"/>
                <a:cs typeface="Helvetica"/>
              </a:rPr>
              <a:t>in 3D Materials Science</a:t>
            </a:r>
          </a:p>
        </p:txBody>
      </p:sp>
    </p:spTree>
    <p:extLst>
      <p:ext uri="{BB962C8B-B14F-4D97-AF65-F5344CB8AC3E}">
        <p14:creationId xmlns:p14="http://schemas.microsoft.com/office/powerpoint/2010/main" val="35295494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Model Data Flow</a:t>
            </a:r>
            <a:endParaRPr lang="en-US" dirty="0"/>
          </a:p>
        </p:txBody>
      </p:sp>
      <p:sp>
        <p:nvSpPr>
          <p:cNvPr id="3" name="Slide Number Placeholder 2"/>
          <p:cNvSpPr>
            <a:spLocks noGrp="1"/>
          </p:cNvSpPr>
          <p:nvPr>
            <p:ph type="sldNum" sz="quarter" idx="12"/>
          </p:nvPr>
        </p:nvSpPr>
        <p:spPr/>
        <p:txBody>
          <a:bodyPr/>
          <a:lstStyle/>
          <a:p>
            <a:fld id="{E67947C6-7C43-F646-BF47-BCEE1BD2FE6B}" type="slidenum">
              <a:rPr lang="en-US" smtClean="0"/>
              <a:t>10</a:t>
            </a:fld>
            <a:endParaRPr lang="en-US"/>
          </a:p>
        </p:txBody>
      </p:sp>
      <p:sp>
        <p:nvSpPr>
          <p:cNvPr id="8" name="Half Frame 7"/>
          <p:cNvSpPr/>
          <p:nvPr/>
        </p:nvSpPr>
        <p:spPr>
          <a:xfrm rot="10800000">
            <a:off x="481623" y="1154509"/>
            <a:ext cx="1522112" cy="1896696"/>
          </a:xfrm>
          <a:prstGeom prst="halfFrame">
            <a:avLst/>
          </a:prstGeom>
          <a:solidFill>
            <a:schemeClr val="accent2">
              <a:lumMod val="60000"/>
              <a:lumOff val="40000"/>
            </a:schemeClr>
          </a:solidFill>
          <a:ln w="12700" cmpd="sng">
            <a:solidFill>
              <a:schemeClr val="tx1"/>
            </a:solidFill>
          </a:ln>
          <a:effectLst/>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Content Placeholder 2"/>
          <p:cNvSpPr>
            <a:spLocks noGrp="1"/>
          </p:cNvSpPr>
          <p:nvPr>
            <p:ph idx="1"/>
          </p:nvPr>
        </p:nvSpPr>
        <p:spPr>
          <a:xfrm>
            <a:off x="73410" y="3154506"/>
            <a:ext cx="2212848" cy="352249"/>
          </a:xfrm>
          <a:solidFill>
            <a:srgbClr val="CCFFCC">
              <a:alpha val="50000"/>
            </a:srgbClr>
          </a:solidFill>
          <a:ln w="38100" cmpd="sng">
            <a:solidFill>
              <a:srgbClr val="008000"/>
            </a:solidFill>
          </a:ln>
        </p:spPr>
        <p:txBody>
          <a:bodyPr>
            <a:noAutofit/>
          </a:bodyPr>
          <a:lstStyle/>
          <a:p>
            <a:pPr marL="0" indent="0">
              <a:buNone/>
            </a:pPr>
            <a:r>
              <a:rPr lang="en-US" sz="1600" dirty="0" smtClean="0"/>
              <a:t>Finished Shape (CAD)</a:t>
            </a:r>
            <a:endParaRPr lang="en-US" sz="1600" dirty="0">
              <a:solidFill>
                <a:srgbClr val="000000"/>
              </a:solidFill>
            </a:endParaRPr>
          </a:p>
        </p:txBody>
      </p:sp>
      <p:sp>
        <p:nvSpPr>
          <p:cNvPr id="25" name="Content Placeholder 2"/>
          <p:cNvSpPr txBox="1">
            <a:spLocks/>
          </p:cNvSpPr>
          <p:nvPr/>
        </p:nvSpPr>
        <p:spPr>
          <a:xfrm>
            <a:off x="3459206" y="3279166"/>
            <a:ext cx="1956816" cy="352249"/>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Sonic Shape (CAD)</a:t>
            </a:r>
          </a:p>
        </p:txBody>
      </p:sp>
      <p:sp>
        <p:nvSpPr>
          <p:cNvPr id="28" name="Round Diagonal Corner Rectangle 27"/>
          <p:cNvSpPr/>
          <p:nvPr/>
        </p:nvSpPr>
        <p:spPr>
          <a:xfrm>
            <a:off x="6696665" y="1154509"/>
            <a:ext cx="2152499" cy="2321679"/>
          </a:xfrm>
          <a:prstGeom prst="round2DiagRect">
            <a:avLst/>
          </a:prstGeom>
          <a:solidFill>
            <a:schemeClr val="accent4">
              <a:lumMod val="40000"/>
              <a:lumOff val="60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Shape 6"/>
          <p:cNvSpPr/>
          <p:nvPr/>
        </p:nvSpPr>
        <p:spPr>
          <a:xfrm>
            <a:off x="3525182" y="1145310"/>
            <a:ext cx="1814367" cy="2061625"/>
          </a:xfrm>
          <a:prstGeom prst="corner">
            <a:avLst/>
          </a:prstGeom>
          <a:solidFill>
            <a:schemeClr val="accent1">
              <a:lumMod val="40000"/>
              <a:lumOff val="60000"/>
            </a:schemeClr>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Half Frame 23"/>
          <p:cNvSpPr/>
          <p:nvPr/>
        </p:nvSpPr>
        <p:spPr>
          <a:xfrm rot="10800000">
            <a:off x="3680871" y="1204643"/>
            <a:ext cx="1522112" cy="1896696"/>
          </a:xfrm>
          <a:prstGeom prst="halfFrame">
            <a:avLst/>
          </a:prstGeom>
          <a:solidFill>
            <a:schemeClr val="accent2">
              <a:lumMod val="60000"/>
              <a:lumOff val="40000"/>
            </a:schemeClr>
          </a:solidFill>
          <a:ln w="12700" cmpd="sng">
            <a:solidFill>
              <a:schemeClr val="tx1"/>
            </a:solidFill>
            <a:prstDash val="dash"/>
          </a:ln>
          <a:effectLst/>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L-Shape 29"/>
          <p:cNvSpPr/>
          <p:nvPr/>
        </p:nvSpPr>
        <p:spPr>
          <a:xfrm>
            <a:off x="6861838" y="1299446"/>
            <a:ext cx="1814367" cy="2061625"/>
          </a:xfrm>
          <a:prstGeom prst="corner">
            <a:avLst/>
          </a:prstGeom>
          <a:solidFill>
            <a:schemeClr val="accent1">
              <a:lumMod val="40000"/>
              <a:lumOff val="60000"/>
            </a:schemeClr>
          </a:solidFill>
          <a:ln w="1270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Half Frame 30"/>
          <p:cNvSpPr/>
          <p:nvPr/>
        </p:nvSpPr>
        <p:spPr>
          <a:xfrm rot="10800000">
            <a:off x="7017527" y="1358779"/>
            <a:ext cx="1522112" cy="1896696"/>
          </a:xfrm>
          <a:prstGeom prst="halfFrame">
            <a:avLst/>
          </a:prstGeom>
          <a:solidFill>
            <a:schemeClr val="accent2">
              <a:lumMod val="60000"/>
              <a:lumOff val="40000"/>
            </a:schemeClr>
          </a:solidFill>
          <a:ln w="12700" cmpd="sng">
            <a:solidFill>
              <a:schemeClr val="tx1"/>
            </a:solidFill>
            <a:prstDash val="dash"/>
          </a:ln>
          <a:effectLst/>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Content Placeholder 2"/>
          <p:cNvSpPr txBox="1">
            <a:spLocks/>
          </p:cNvSpPr>
          <p:nvPr/>
        </p:nvSpPr>
        <p:spPr>
          <a:xfrm>
            <a:off x="6701221" y="3541774"/>
            <a:ext cx="2139696" cy="352249"/>
          </a:xfrm>
          <a:prstGeom prst="rect">
            <a:avLst/>
          </a:prstGeom>
          <a:solidFill>
            <a:schemeClr val="accent6">
              <a:lumMod val="75000"/>
              <a:alpha val="50000"/>
            </a:schemeClr>
          </a:solidFill>
          <a:ln w="38100" cmpd="sng">
            <a:solidFill>
              <a:schemeClr val="accent6">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Forging Shape (CAD)</a:t>
            </a:r>
          </a:p>
        </p:txBody>
      </p:sp>
      <p:cxnSp>
        <p:nvCxnSpPr>
          <p:cNvPr id="35" name="Straight Arrow Connector 34"/>
          <p:cNvCxnSpPr/>
          <p:nvPr/>
        </p:nvCxnSpPr>
        <p:spPr>
          <a:xfrm>
            <a:off x="5679778" y="2275075"/>
            <a:ext cx="723943" cy="0"/>
          </a:xfrm>
          <a:prstGeom prst="straightConnector1">
            <a:avLst/>
          </a:prstGeom>
          <a:ln w="31750" cmpd="sng">
            <a:solidFill>
              <a:srgbClr val="0000FF">
                <a:alpha val="50000"/>
              </a:srgbClr>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73410" y="6076271"/>
            <a:ext cx="2002536" cy="584776"/>
          </a:xfrm>
          <a:prstGeom prst="rect">
            <a:avLst/>
          </a:prstGeom>
          <a:solidFill>
            <a:schemeClr val="bg2">
              <a:alpha val="50000"/>
            </a:schemeClr>
          </a:solidFill>
          <a:ln w="38100" cmpd="sng">
            <a:solidFill>
              <a:schemeClr val="tx1"/>
            </a:solidFill>
          </a:ln>
        </p:spPr>
        <p:txBody>
          <a:bodyPr wrap="square" rtlCol="0">
            <a:spAutoFit/>
          </a:bodyPr>
          <a:lstStyle/>
          <a:p>
            <a:r>
              <a:rPr lang="en-US" sz="1600" b="1" dirty="0" smtClean="0">
                <a:solidFill>
                  <a:srgbClr val="008000"/>
                </a:solidFill>
                <a:latin typeface="Helvetica"/>
                <a:cs typeface="Helvetica"/>
              </a:rPr>
              <a:t>---- </a:t>
            </a:r>
            <a:r>
              <a:rPr lang="en-US" sz="1600" dirty="0" smtClean="0">
                <a:solidFill>
                  <a:srgbClr val="008000"/>
                </a:solidFill>
                <a:latin typeface="Helvetica"/>
                <a:cs typeface="Helvetica"/>
              </a:rPr>
              <a:t>OEM</a:t>
            </a:r>
          </a:p>
          <a:p>
            <a:r>
              <a:rPr lang="en-US" sz="1600" b="1" dirty="0" smtClean="0">
                <a:solidFill>
                  <a:schemeClr val="accent6">
                    <a:lumMod val="50000"/>
                  </a:schemeClr>
                </a:solidFill>
                <a:latin typeface="Helvetica"/>
                <a:cs typeface="Helvetica"/>
              </a:rPr>
              <a:t>---- </a:t>
            </a:r>
            <a:r>
              <a:rPr lang="en-US" sz="1600" dirty="0" smtClean="0">
                <a:solidFill>
                  <a:schemeClr val="accent6">
                    <a:lumMod val="50000"/>
                  </a:schemeClr>
                </a:solidFill>
                <a:latin typeface="Helvetica"/>
                <a:cs typeface="Helvetica"/>
              </a:rPr>
              <a:t>Forging Supplier</a:t>
            </a:r>
            <a:endParaRPr lang="en-US" sz="1600" dirty="0">
              <a:solidFill>
                <a:schemeClr val="accent6">
                  <a:lumMod val="50000"/>
                </a:schemeClr>
              </a:solidFill>
              <a:latin typeface="Helvetica"/>
              <a:cs typeface="Helvetica"/>
            </a:endParaRPr>
          </a:p>
        </p:txBody>
      </p:sp>
      <p:sp>
        <p:nvSpPr>
          <p:cNvPr id="38" name="TextBox 37"/>
          <p:cNvSpPr txBox="1"/>
          <p:nvPr/>
        </p:nvSpPr>
        <p:spPr>
          <a:xfrm>
            <a:off x="0" y="6661047"/>
            <a:ext cx="1619010" cy="215444"/>
          </a:xfrm>
          <a:prstGeom prst="rect">
            <a:avLst/>
          </a:prstGeom>
          <a:noFill/>
        </p:spPr>
        <p:txBody>
          <a:bodyPr wrap="square" rtlCol="0">
            <a:spAutoFit/>
          </a:bodyPr>
          <a:lstStyle/>
          <a:p>
            <a:r>
              <a:rPr lang="en-US" sz="800" dirty="0" smtClean="0">
                <a:latin typeface="Helvetica"/>
                <a:cs typeface="Helvetica"/>
              </a:rPr>
              <a:t>*Adapted from D. </a:t>
            </a:r>
            <a:r>
              <a:rPr lang="en-US" sz="800" dirty="0" err="1" smtClean="0">
                <a:latin typeface="Helvetica"/>
                <a:cs typeface="Helvetica"/>
              </a:rPr>
              <a:t>Dimiduk</a:t>
            </a:r>
            <a:endParaRPr lang="en-US" sz="800" dirty="0">
              <a:latin typeface="Helvetica"/>
              <a:cs typeface="Helvetica"/>
            </a:endParaRPr>
          </a:p>
        </p:txBody>
      </p:sp>
      <p:grpSp>
        <p:nvGrpSpPr>
          <p:cNvPr id="123" name="Group 122"/>
          <p:cNvGrpSpPr/>
          <p:nvPr/>
        </p:nvGrpSpPr>
        <p:grpSpPr>
          <a:xfrm>
            <a:off x="5429915" y="4680932"/>
            <a:ext cx="1992767" cy="2107747"/>
            <a:chOff x="3604669" y="4141379"/>
            <a:chExt cx="2160300" cy="2321679"/>
          </a:xfrm>
        </p:grpSpPr>
        <p:sp>
          <p:nvSpPr>
            <p:cNvPr id="37" name="Round Diagonal Corner Rectangle 36"/>
            <p:cNvSpPr/>
            <p:nvPr/>
          </p:nvSpPr>
          <p:spPr>
            <a:xfrm>
              <a:off x="3612470" y="4141379"/>
              <a:ext cx="2152499" cy="2321679"/>
            </a:xfrm>
            <a:prstGeom prst="round2DiagRect">
              <a:avLst/>
            </a:prstGeom>
            <a:solidFill>
              <a:schemeClr val="accent4">
                <a:lumMod val="40000"/>
                <a:lumOff val="60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Connector 39"/>
            <p:cNvCxnSpPr/>
            <p:nvPr/>
          </p:nvCxnSpPr>
          <p:spPr>
            <a:xfrm>
              <a:off x="3942126" y="4141379"/>
              <a:ext cx="0" cy="2321679"/>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4292458" y="4141379"/>
              <a:ext cx="0" cy="2321679"/>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647085" y="4141379"/>
              <a:ext cx="0" cy="2321679"/>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031068" y="4141379"/>
              <a:ext cx="0" cy="2321679"/>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422314" y="4141379"/>
              <a:ext cx="0" cy="2321679"/>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5226952" y="4141379"/>
              <a:ext cx="0" cy="2321679"/>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840720" y="4141379"/>
              <a:ext cx="0" cy="2321679"/>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469599" y="4141379"/>
              <a:ext cx="0" cy="2321679"/>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4106726" y="4141379"/>
              <a:ext cx="0" cy="2321679"/>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5599112" y="4141379"/>
              <a:ext cx="0" cy="226771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3772202" y="4195346"/>
              <a:ext cx="0" cy="226771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a:off x="3612471" y="4471367"/>
              <a:ext cx="215249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3612470" y="6149371"/>
              <a:ext cx="215249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3612470" y="4632014"/>
              <a:ext cx="215249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a:off x="3612471" y="4788697"/>
              <a:ext cx="215249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3612470" y="4950784"/>
              <a:ext cx="215249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a:off x="3612471" y="5106027"/>
              <a:ext cx="215249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3612471" y="5270957"/>
              <a:ext cx="215249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H="1">
              <a:off x="3612470" y="5435888"/>
              <a:ext cx="215249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a:off x="3612470" y="5600818"/>
              <a:ext cx="215249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a:off x="3612471" y="5782241"/>
              <a:ext cx="215249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a:off x="3612470" y="5963664"/>
              <a:ext cx="215249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a:off x="3670199" y="4306116"/>
              <a:ext cx="208483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a:off x="3604669" y="6313981"/>
              <a:ext cx="208483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25" name="Group 124"/>
          <p:cNvGrpSpPr/>
          <p:nvPr/>
        </p:nvGrpSpPr>
        <p:grpSpPr>
          <a:xfrm>
            <a:off x="2807507" y="5217384"/>
            <a:ext cx="1978402" cy="925463"/>
            <a:chOff x="2702430" y="4084407"/>
            <a:chExt cx="1978402" cy="925463"/>
          </a:xfrm>
        </p:grpSpPr>
        <p:sp>
          <p:nvSpPr>
            <p:cNvPr id="98" name="Round Diagonal Corner Rectangle 97"/>
            <p:cNvSpPr/>
            <p:nvPr/>
          </p:nvSpPr>
          <p:spPr>
            <a:xfrm>
              <a:off x="2702430" y="4084407"/>
              <a:ext cx="1978402" cy="925463"/>
            </a:xfrm>
            <a:prstGeom prst="round2DiagRect">
              <a:avLst/>
            </a:prstGeom>
            <a:gradFill flip="none" rotWithShape="1">
              <a:gsLst>
                <a:gs pos="23000">
                  <a:schemeClr val="accent2"/>
                </a:gs>
                <a:gs pos="100000">
                  <a:schemeClr val="accent3"/>
                </a:gs>
              </a:gsLst>
              <a:path path="shape">
                <a:fillToRect l="50000" t="50000" r="50000" b="50000"/>
              </a:path>
              <a:tileRect/>
            </a:gra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Connector 98"/>
            <p:cNvCxnSpPr/>
            <p:nvPr/>
          </p:nvCxnSpPr>
          <p:spPr>
            <a:xfrm>
              <a:off x="3005423" y="4084407"/>
              <a:ext cx="0" cy="925463"/>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3327420" y="4084407"/>
              <a:ext cx="0" cy="925463"/>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3653364" y="4084407"/>
              <a:ext cx="0" cy="925463"/>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4006290" y="4084407"/>
              <a:ext cx="0" cy="925463"/>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4365891" y="4084407"/>
              <a:ext cx="0" cy="925463"/>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4186331" y="4084407"/>
              <a:ext cx="0" cy="925463"/>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3831338" y="4084407"/>
              <a:ext cx="0" cy="925463"/>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3490233" y="4084407"/>
              <a:ext cx="0" cy="925463"/>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3156710" y="4084407"/>
              <a:ext cx="0" cy="925463"/>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4528390" y="4088942"/>
              <a:ext cx="0" cy="91440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2849243" y="4092310"/>
              <a:ext cx="0" cy="91440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H="1">
              <a:off x="2702431" y="4215946"/>
              <a:ext cx="197840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H="1">
              <a:off x="2702430" y="4884829"/>
              <a:ext cx="197840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H="1">
              <a:off x="2702430" y="4279983"/>
              <a:ext cx="197840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H="1">
              <a:off x="2702431" y="4342440"/>
              <a:ext cx="197840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flipH="1">
              <a:off x="2702430" y="4407050"/>
              <a:ext cx="197840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flipH="1">
              <a:off x="2702431" y="4468933"/>
              <a:ext cx="197840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2702431" y="4534677"/>
              <a:ext cx="197840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H="1">
              <a:off x="2702430" y="4600422"/>
              <a:ext cx="197840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H="1">
              <a:off x="2702430" y="4666166"/>
              <a:ext cx="197840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H="1">
              <a:off x="2702431" y="4738484"/>
              <a:ext cx="197840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H="1">
              <a:off x="2702430" y="4810803"/>
              <a:ext cx="197840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H="1">
              <a:off x="2738996" y="4150074"/>
              <a:ext cx="19385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flipH="1">
              <a:off x="2703507" y="4950445"/>
              <a:ext cx="19385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26" name="Straight Arrow Connector 125"/>
          <p:cNvCxnSpPr/>
          <p:nvPr/>
        </p:nvCxnSpPr>
        <p:spPr>
          <a:xfrm flipH="1">
            <a:off x="7019544" y="4023079"/>
            <a:ext cx="190333" cy="516015"/>
          </a:xfrm>
          <a:prstGeom prst="straightConnector1">
            <a:avLst/>
          </a:prstGeom>
          <a:ln w="31750" cmpd="sng">
            <a:solidFill>
              <a:srgbClr val="0000FF">
                <a:alpha val="50000"/>
              </a:srgbClr>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128" name="Content Placeholder 2"/>
          <p:cNvSpPr txBox="1">
            <a:spLocks/>
          </p:cNvSpPr>
          <p:nvPr/>
        </p:nvSpPr>
        <p:spPr>
          <a:xfrm>
            <a:off x="7535012" y="5258354"/>
            <a:ext cx="1527048" cy="613064"/>
          </a:xfrm>
          <a:prstGeom prst="rect">
            <a:avLst/>
          </a:prstGeom>
          <a:solidFill>
            <a:schemeClr val="accent6">
              <a:lumMod val="75000"/>
              <a:alpha val="50000"/>
            </a:schemeClr>
          </a:solidFill>
          <a:ln w="38100" cmpd="sng">
            <a:solidFill>
              <a:schemeClr val="accent6">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Process Model (Mesh)</a:t>
            </a:r>
          </a:p>
        </p:txBody>
      </p:sp>
      <p:cxnSp>
        <p:nvCxnSpPr>
          <p:cNvPr id="129" name="Straight Arrow Connector 128"/>
          <p:cNvCxnSpPr/>
          <p:nvPr/>
        </p:nvCxnSpPr>
        <p:spPr>
          <a:xfrm flipH="1">
            <a:off x="4879643" y="5653903"/>
            <a:ext cx="466478" cy="0"/>
          </a:xfrm>
          <a:prstGeom prst="straightConnector1">
            <a:avLst/>
          </a:prstGeom>
          <a:ln w="31750" cmpd="sng">
            <a:solidFill>
              <a:srgbClr val="0000FF">
                <a:alpha val="50000"/>
              </a:srgbClr>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flipH="1" flipV="1">
            <a:off x="2212512" y="5224806"/>
            <a:ext cx="343875" cy="320439"/>
          </a:xfrm>
          <a:prstGeom prst="straightConnector1">
            <a:avLst/>
          </a:prstGeom>
          <a:ln w="31750" cmpd="sng">
            <a:solidFill>
              <a:srgbClr val="0000FF">
                <a:alpha val="50000"/>
              </a:srgbClr>
            </a:solidFill>
            <a:prstDash val="sysDot"/>
            <a:tailEnd type="triangle" w="med" len="med"/>
          </a:ln>
          <a:effectLst/>
        </p:spPr>
        <p:style>
          <a:lnRef idx="2">
            <a:schemeClr val="accent1"/>
          </a:lnRef>
          <a:fillRef idx="0">
            <a:schemeClr val="accent1"/>
          </a:fillRef>
          <a:effectRef idx="1">
            <a:schemeClr val="accent1"/>
          </a:effectRef>
          <a:fontRef idx="minor">
            <a:schemeClr val="tx1"/>
          </a:fontRef>
        </p:style>
      </p:cxnSp>
      <p:sp>
        <p:nvSpPr>
          <p:cNvPr id="183" name="Content Placeholder 2"/>
          <p:cNvSpPr txBox="1">
            <a:spLocks/>
          </p:cNvSpPr>
          <p:nvPr/>
        </p:nvSpPr>
        <p:spPr>
          <a:xfrm>
            <a:off x="2903604" y="6209771"/>
            <a:ext cx="1700784" cy="613064"/>
          </a:xfrm>
          <a:prstGeom prst="rect">
            <a:avLst/>
          </a:prstGeom>
          <a:solidFill>
            <a:schemeClr val="accent6">
              <a:lumMod val="75000"/>
              <a:alpha val="50000"/>
            </a:schemeClr>
          </a:solidFill>
          <a:ln w="38100" cmpd="sng">
            <a:solidFill>
              <a:schemeClr val="accent6">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Continuum Field Variables (Mesh)</a:t>
            </a:r>
          </a:p>
        </p:txBody>
      </p:sp>
      <p:grpSp>
        <p:nvGrpSpPr>
          <p:cNvPr id="193" name="Group 192"/>
          <p:cNvGrpSpPr/>
          <p:nvPr/>
        </p:nvGrpSpPr>
        <p:grpSpPr>
          <a:xfrm>
            <a:off x="234110" y="4059573"/>
            <a:ext cx="1978402" cy="925463"/>
            <a:chOff x="234110" y="4194788"/>
            <a:chExt cx="1978402" cy="925463"/>
          </a:xfrm>
        </p:grpSpPr>
        <p:sp>
          <p:nvSpPr>
            <p:cNvPr id="134" name="Round Diagonal Corner Rectangle 133"/>
            <p:cNvSpPr/>
            <p:nvPr/>
          </p:nvSpPr>
          <p:spPr>
            <a:xfrm>
              <a:off x="234110" y="4194788"/>
              <a:ext cx="1978402" cy="925463"/>
            </a:xfrm>
            <a:prstGeom prst="round2DiagRect">
              <a:avLst/>
            </a:prstGeom>
            <a:solidFill>
              <a:schemeClr val="accent4">
                <a:lumMod val="40000"/>
                <a:lumOff val="60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Rectangle 185"/>
            <p:cNvSpPr/>
            <p:nvPr/>
          </p:nvSpPr>
          <p:spPr>
            <a:xfrm>
              <a:off x="374023" y="4289013"/>
              <a:ext cx="558725" cy="188451"/>
            </a:xfrm>
            <a:prstGeom prst="rect">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Rectangle 186"/>
            <p:cNvSpPr/>
            <p:nvPr/>
          </p:nvSpPr>
          <p:spPr>
            <a:xfrm>
              <a:off x="374023" y="4541985"/>
              <a:ext cx="558725" cy="188451"/>
            </a:xfrm>
            <a:prstGeom prst="rect">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Rectangle 187"/>
            <p:cNvSpPr/>
            <p:nvPr/>
          </p:nvSpPr>
          <p:spPr>
            <a:xfrm>
              <a:off x="374023" y="4792062"/>
              <a:ext cx="558725" cy="188451"/>
            </a:xfrm>
            <a:prstGeom prst="rect">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Rectangle 188"/>
            <p:cNvSpPr/>
            <p:nvPr/>
          </p:nvSpPr>
          <p:spPr>
            <a:xfrm rot="5400000">
              <a:off x="1724372" y="4418474"/>
              <a:ext cx="558725" cy="188451"/>
            </a:xfrm>
            <a:prstGeom prst="rect">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Rectangle 189"/>
            <p:cNvSpPr/>
            <p:nvPr/>
          </p:nvSpPr>
          <p:spPr>
            <a:xfrm rot="5400000">
              <a:off x="1433873" y="4418474"/>
              <a:ext cx="558725" cy="188451"/>
            </a:xfrm>
            <a:prstGeom prst="rect">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Rectangle 190"/>
            <p:cNvSpPr/>
            <p:nvPr/>
          </p:nvSpPr>
          <p:spPr>
            <a:xfrm>
              <a:off x="1063701" y="4871459"/>
              <a:ext cx="558725" cy="188451"/>
            </a:xfrm>
            <a:prstGeom prst="rect">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Rectangle 191"/>
            <p:cNvSpPr/>
            <p:nvPr/>
          </p:nvSpPr>
          <p:spPr>
            <a:xfrm rot="5400000">
              <a:off x="1000062" y="4418474"/>
              <a:ext cx="558725" cy="188451"/>
            </a:xfrm>
            <a:prstGeom prst="rect">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4" name="Content Placeholder 2"/>
          <p:cNvSpPr txBox="1">
            <a:spLocks/>
          </p:cNvSpPr>
          <p:nvPr/>
        </p:nvSpPr>
        <p:spPr>
          <a:xfrm>
            <a:off x="2420539" y="4225217"/>
            <a:ext cx="1682496" cy="588554"/>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Cutup Plan &amp; Validation (CAD)</a:t>
            </a:r>
          </a:p>
        </p:txBody>
      </p:sp>
      <p:cxnSp>
        <p:nvCxnSpPr>
          <p:cNvPr id="195" name="Straight Arrow Connector 194"/>
          <p:cNvCxnSpPr/>
          <p:nvPr/>
        </p:nvCxnSpPr>
        <p:spPr>
          <a:xfrm flipV="1">
            <a:off x="1182460" y="3573585"/>
            <a:ext cx="1" cy="383899"/>
          </a:xfrm>
          <a:prstGeom prst="straightConnector1">
            <a:avLst/>
          </a:prstGeom>
          <a:ln w="31750" cmpd="sng">
            <a:solidFill>
              <a:srgbClr val="0000FF">
                <a:alpha val="50000"/>
              </a:srgbClr>
            </a:solidFill>
            <a:prstDash val="sysDot"/>
            <a:tailEnd type="triangle" w="med" len="med"/>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210572" y="3604539"/>
            <a:ext cx="301916" cy="369332"/>
          </a:xfrm>
          <a:prstGeom prst="rect">
            <a:avLst/>
          </a:prstGeom>
          <a:noFill/>
        </p:spPr>
        <p:txBody>
          <a:bodyPr wrap="square" rtlCol="0">
            <a:spAutoFit/>
          </a:bodyPr>
          <a:lstStyle/>
          <a:p>
            <a:r>
              <a:rPr lang="en-US" b="1" dirty="0" smtClean="0">
                <a:latin typeface="Helvetica"/>
                <a:cs typeface="Helvetica"/>
              </a:rPr>
              <a:t>?</a:t>
            </a:r>
            <a:endParaRPr lang="en-US" b="1" dirty="0">
              <a:latin typeface="Helvetica"/>
              <a:cs typeface="Helvetica"/>
            </a:endParaRPr>
          </a:p>
        </p:txBody>
      </p:sp>
      <p:sp>
        <p:nvSpPr>
          <p:cNvPr id="199" name="Content Placeholder 2"/>
          <p:cNvSpPr txBox="1">
            <a:spLocks/>
          </p:cNvSpPr>
          <p:nvPr/>
        </p:nvSpPr>
        <p:spPr>
          <a:xfrm>
            <a:off x="1409561" y="1204643"/>
            <a:ext cx="1545336" cy="592516"/>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Iterative Shape Design (CAD)</a:t>
            </a:r>
          </a:p>
        </p:txBody>
      </p:sp>
      <p:cxnSp>
        <p:nvCxnSpPr>
          <p:cNvPr id="200" name="Straight Arrow Connector 199"/>
          <p:cNvCxnSpPr/>
          <p:nvPr/>
        </p:nvCxnSpPr>
        <p:spPr>
          <a:xfrm flipV="1">
            <a:off x="1224093" y="1909097"/>
            <a:ext cx="433811" cy="298245"/>
          </a:xfrm>
          <a:prstGeom prst="straightConnector1">
            <a:avLst/>
          </a:prstGeom>
          <a:ln w="31750" cmpd="sng">
            <a:solidFill>
              <a:srgbClr val="0000FF">
                <a:alpha val="50000"/>
              </a:srgbClr>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04" name="Straight Arrow Connector 203"/>
          <p:cNvCxnSpPr/>
          <p:nvPr/>
        </p:nvCxnSpPr>
        <p:spPr>
          <a:xfrm>
            <a:off x="2791872" y="1909097"/>
            <a:ext cx="429768" cy="298245"/>
          </a:xfrm>
          <a:prstGeom prst="straightConnector1">
            <a:avLst/>
          </a:prstGeom>
          <a:ln w="31750" cmpd="sng">
            <a:solidFill>
              <a:srgbClr val="0000FF">
                <a:alpha val="50000"/>
              </a:srgbClr>
            </a:solidFill>
            <a:tailEnd type="triangl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27112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7" grpId="0" animBg="1"/>
      <p:bldP spid="24" grpId="0" animBg="1"/>
      <p:bldP spid="30" grpId="0" animBg="1"/>
      <p:bldP spid="31" grpId="0" animBg="1"/>
      <p:bldP spid="32" grpId="0" animBg="1"/>
      <p:bldP spid="128" grpId="0" animBg="1"/>
      <p:bldP spid="183" grpId="0" animBg="1"/>
      <p:bldP spid="194" grpId="0" animBg="1"/>
      <p:bldP spid="197" grpId="0"/>
      <p:bldP spid="19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Model Data Flow</a:t>
            </a:r>
            <a:endParaRPr lang="en-US" dirty="0"/>
          </a:p>
        </p:txBody>
      </p:sp>
      <p:sp>
        <p:nvSpPr>
          <p:cNvPr id="3" name="Slide Number Placeholder 2"/>
          <p:cNvSpPr>
            <a:spLocks noGrp="1"/>
          </p:cNvSpPr>
          <p:nvPr>
            <p:ph type="sldNum" sz="quarter" idx="12"/>
          </p:nvPr>
        </p:nvSpPr>
        <p:spPr/>
        <p:txBody>
          <a:bodyPr/>
          <a:lstStyle/>
          <a:p>
            <a:fld id="{E67947C6-7C43-F646-BF47-BCEE1BD2FE6B}" type="slidenum">
              <a:rPr lang="en-US" smtClean="0"/>
              <a:t>11</a:t>
            </a:fld>
            <a:endParaRPr lang="en-US"/>
          </a:p>
        </p:txBody>
      </p:sp>
      <p:sp>
        <p:nvSpPr>
          <p:cNvPr id="8" name="Half Frame 7"/>
          <p:cNvSpPr/>
          <p:nvPr/>
        </p:nvSpPr>
        <p:spPr>
          <a:xfrm rot="10800000">
            <a:off x="481623" y="1154509"/>
            <a:ext cx="1522112" cy="1896696"/>
          </a:xfrm>
          <a:prstGeom prst="halfFrame">
            <a:avLst/>
          </a:prstGeom>
          <a:solidFill>
            <a:schemeClr val="accent2">
              <a:lumMod val="60000"/>
              <a:lumOff val="40000"/>
            </a:schemeClr>
          </a:solidFill>
          <a:ln w="12700" cmpd="sng">
            <a:solidFill>
              <a:schemeClr val="tx1"/>
            </a:solidFill>
          </a:ln>
          <a:effectLst/>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Content Placeholder 2"/>
          <p:cNvSpPr>
            <a:spLocks noGrp="1"/>
          </p:cNvSpPr>
          <p:nvPr>
            <p:ph idx="1"/>
          </p:nvPr>
        </p:nvSpPr>
        <p:spPr>
          <a:xfrm>
            <a:off x="73410" y="3154506"/>
            <a:ext cx="2212848" cy="352249"/>
          </a:xfrm>
          <a:solidFill>
            <a:srgbClr val="CCFFCC">
              <a:alpha val="50000"/>
            </a:srgbClr>
          </a:solidFill>
          <a:ln w="38100" cmpd="sng">
            <a:solidFill>
              <a:srgbClr val="008000"/>
            </a:solidFill>
          </a:ln>
        </p:spPr>
        <p:txBody>
          <a:bodyPr>
            <a:noAutofit/>
          </a:bodyPr>
          <a:lstStyle/>
          <a:p>
            <a:pPr marL="0" indent="0">
              <a:buNone/>
            </a:pPr>
            <a:r>
              <a:rPr lang="en-US" sz="1600" dirty="0" smtClean="0"/>
              <a:t>Finished Shape (CAD)</a:t>
            </a:r>
            <a:endParaRPr lang="en-US" sz="1600" dirty="0">
              <a:solidFill>
                <a:srgbClr val="000000"/>
              </a:solidFill>
            </a:endParaRPr>
          </a:p>
        </p:txBody>
      </p:sp>
      <p:grpSp>
        <p:nvGrpSpPr>
          <p:cNvPr id="125" name="Group 124"/>
          <p:cNvGrpSpPr/>
          <p:nvPr/>
        </p:nvGrpSpPr>
        <p:grpSpPr>
          <a:xfrm>
            <a:off x="2807507" y="5217384"/>
            <a:ext cx="1978402" cy="925463"/>
            <a:chOff x="2702430" y="4084407"/>
            <a:chExt cx="1978402" cy="925463"/>
          </a:xfrm>
        </p:grpSpPr>
        <p:sp>
          <p:nvSpPr>
            <p:cNvPr id="98" name="Round Diagonal Corner Rectangle 97"/>
            <p:cNvSpPr/>
            <p:nvPr/>
          </p:nvSpPr>
          <p:spPr>
            <a:xfrm>
              <a:off x="2702430" y="4084407"/>
              <a:ext cx="1978402" cy="925463"/>
            </a:xfrm>
            <a:prstGeom prst="round2DiagRect">
              <a:avLst/>
            </a:prstGeom>
            <a:gradFill flip="none" rotWithShape="1">
              <a:gsLst>
                <a:gs pos="23000">
                  <a:schemeClr val="accent2"/>
                </a:gs>
                <a:gs pos="100000">
                  <a:schemeClr val="accent3"/>
                </a:gs>
              </a:gsLst>
              <a:path path="shape">
                <a:fillToRect l="50000" t="50000" r="50000" b="50000"/>
              </a:path>
              <a:tileRect/>
            </a:gra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Connector 98"/>
            <p:cNvCxnSpPr/>
            <p:nvPr/>
          </p:nvCxnSpPr>
          <p:spPr>
            <a:xfrm>
              <a:off x="3005423" y="4084407"/>
              <a:ext cx="0" cy="925463"/>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3327420" y="4084407"/>
              <a:ext cx="0" cy="925463"/>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3653364" y="4084407"/>
              <a:ext cx="0" cy="925463"/>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4006290" y="4084407"/>
              <a:ext cx="0" cy="925463"/>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4365891" y="4084407"/>
              <a:ext cx="0" cy="925463"/>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4186331" y="4084407"/>
              <a:ext cx="0" cy="925463"/>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3831338" y="4084407"/>
              <a:ext cx="0" cy="925463"/>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3490233" y="4084407"/>
              <a:ext cx="0" cy="925463"/>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3156710" y="4084407"/>
              <a:ext cx="0" cy="925463"/>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4528390" y="4088942"/>
              <a:ext cx="0" cy="91440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2849243" y="4092310"/>
              <a:ext cx="0" cy="91440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H="1">
              <a:off x="2702431" y="4215946"/>
              <a:ext cx="197840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H="1">
              <a:off x="2702430" y="4884829"/>
              <a:ext cx="197840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H="1">
              <a:off x="2702430" y="4279983"/>
              <a:ext cx="197840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H="1">
              <a:off x="2702431" y="4342440"/>
              <a:ext cx="197840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flipH="1">
              <a:off x="2702430" y="4407050"/>
              <a:ext cx="197840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flipH="1">
              <a:off x="2702431" y="4468933"/>
              <a:ext cx="197840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2702431" y="4534677"/>
              <a:ext cx="197840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H="1">
              <a:off x="2702430" y="4600422"/>
              <a:ext cx="197840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H="1">
              <a:off x="2702430" y="4666166"/>
              <a:ext cx="197840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H="1">
              <a:off x="2702431" y="4738484"/>
              <a:ext cx="197840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H="1">
              <a:off x="2702430" y="4810803"/>
              <a:ext cx="197840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H="1">
              <a:off x="2738996" y="4150074"/>
              <a:ext cx="19385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flipH="1">
              <a:off x="2703507" y="4950445"/>
              <a:ext cx="19385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31" name="Straight Arrow Connector 130"/>
          <p:cNvCxnSpPr/>
          <p:nvPr/>
        </p:nvCxnSpPr>
        <p:spPr>
          <a:xfrm flipH="1" flipV="1">
            <a:off x="2212512" y="5224806"/>
            <a:ext cx="343875" cy="320439"/>
          </a:xfrm>
          <a:prstGeom prst="straightConnector1">
            <a:avLst/>
          </a:prstGeom>
          <a:ln w="31750" cmpd="sng">
            <a:solidFill>
              <a:srgbClr val="0000FF">
                <a:alpha val="50000"/>
              </a:srgbClr>
            </a:solidFill>
            <a:prstDash val="sysDot"/>
            <a:tailEnd type="triangle" w="med" len="med"/>
          </a:ln>
          <a:effectLst/>
        </p:spPr>
        <p:style>
          <a:lnRef idx="2">
            <a:schemeClr val="accent1"/>
          </a:lnRef>
          <a:fillRef idx="0">
            <a:schemeClr val="accent1"/>
          </a:fillRef>
          <a:effectRef idx="1">
            <a:schemeClr val="accent1"/>
          </a:effectRef>
          <a:fontRef idx="minor">
            <a:schemeClr val="tx1"/>
          </a:fontRef>
        </p:style>
      </p:cxnSp>
      <p:sp>
        <p:nvSpPr>
          <p:cNvPr id="183" name="Content Placeholder 2"/>
          <p:cNvSpPr txBox="1">
            <a:spLocks/>
          </p:cNvSpPr>
          <p:nvPr/>
        </p:nvSpPr>
        <p:spPr>
          <a:xfrm>
            <a:off x="2903604" y="6209771"/>
            <a:ext cx="1700784" cy="613064"/>
          </a:xfrm>
          <a:prstGeom prst="rect">
            <a:avLst/>
          </a:prstGeom>
          <a:solidFill>
            <a:schemeClr val="accent6">
              <a:lumMod val="75000"/>
              <a:alpha val="50000"/>
            </a:schemeClr>
          </a:solidFill>
          <a:ln w="38100" cmpd="sng">
            <a:solidFill>
              <a:schemeClr val="accent6">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Continuum Field Variables (Mesh)</a:t>
            </a:r>
          </a:p>
        </p:txBody>
      </p:sp>
      <p:grpSp>
        <p:nvGrpSpPr>
          <p:cNvPr id="193" name="Group 192"/>
          <p:cNvGrpSpPr/>
          <p:nvPr/>
        </p:nvGrpSpPr>
        <p:grpSpPr>
          <a:xfrm>
            <a:off x="234110" y="4059573"/>
            <a:ext cx="1978402" cy="925463"/>
            <a:chOff x="234110" y="4194788"/>
            <a:chExt cx="1978402" cy="925463"/>
          </a:xfrm>
        </p:grpSpPr>
        <p:sp>
          <p:nvSpPr>
            <p:cNvPr id="134" name="Round Diagonal Corner Rectangle 133"/>
            <p:cNvSpPr/>
            <p:nvPr/>
          </p:nvSpPr>
          <p:spPr>
            <a:xfrm>
              <a:off x="234110" y="4194788"/>
              <a:ext cx="1978402" cy="925463"/>
            </a:xfrm>
            <a:prstGeom prst="round2DiagRect">
              <a:avLst/>
            </a:prstGeom>
            <a:solidFill>
              <a:schemeClr val="accent4">
                <a:lumMod val="40000"/>
                <a:lumOff val="60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Rectangle 185"/>
            <p:cNvSpPr/>
            <p:nvPr/>
          </p:nvSpPr>
          <p:spPr>
            <a:xfrm>
              <a:off x="374023" y="4289013"/>
              <a:ext cx="558725" cy="188451"/>
            </a:xfrm>
            <a:prstGeom prst="rect">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Rectangle 186"/>
            <p:cNvSpPr/>
            <p:nvPr/>
          </p:nvSpPr>
          <p:spPr>
            <a:xfrm>
              <a:off x="374023" y="4541985"/>
              <a:ext cx="558725" cy="188451"/>
            </a:xfrm>
            <a:prstGeom prst="rect">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Rectangle 187"/>
            <p:cNvSpPr/>
            <p:nvPr/>
          </p:nvSpPr>
          <p:spPr>
            <a:xfrm>
              <a:off x="374023" y="4792062"/>
              <a:ext cx="558725" cy="188451"/>
            </a:xfrm>
            <a:prstGeom prst="rect">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Rectangle 188"/>
            <p:cNvSpPr/>
            <p:nvPr/>
          </p:nvSpPr>
          <p:spPr>
            <a:xfrm rot="5400000">
              <a:off x="1724372" y="4418474"/>
              <a:ext cx="558725" cy="188451"/>
            </a:xfrm>
            <a:prstGeom prst="rect">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Rectangle 189"/>
            <p:cNvSpPr/>
            <p:nvPr/>
          </p:nvSpPr>
          <p:spPr>
            <a:xfrm rot="5400000">
              <a:off x="1433873" y="4418474"/>
              <a:ext cx="558725" cy="188451"/>
            </a:xfrm>
            <a:prstGeom prst="rect">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Rectangle 190"/>
            <p:cNvSpPr/>
            <p:nvPr/>
          </p:nvSpPr>
          <p:spPr>
            <a:xfrm>
              <a:off x="1063701" y="4871459"/>
              <a:ext cx="558725" cy="188451"/>
            </a:xfrm>
            <a:prstGeom prst="rect">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Rectangle 191"/>
            <p:cNvSpPr/>
            <p:nvPr/>
          </p:nvSpPr>
          <p:spPr>
            <a:xfrm rot="5400000">
              <a:off x="1000062" y="4418474"/>
              <a:ext cx="558725" cy="188451"/>
            </a:xfrm>
            <a:prstGeom prst="rect">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4" name="Content Placeholder 2"/>
          <p:cNvSpPr txBox="1">
            <a:spLocks/>
          </p:cNvSpPr>
          <p:nvPr/>
        </p:nvSpPr>
        <p:spPr>
          <a:xfrm>
            <a:off x="2420539" y="4225217"/>
            <a:ext cx="1682496" cy="588554"/>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Cutup Plan &amp; Validation (CAD)</a:t>
            </a:r>
          </a:p>
        </p:txBody>
      </p:sp>
      <p:cxnSp>
        <p:nvCxnSpPr>
          <p:cNvPr id="195" name="Straight Arrow Connector 194"/>
          <p:cNvCxnSpPr/>
          <p:nvPr/>
        </p:nvCxnSpPr>
        <p:spPr>
          <a:xfrm flipV="1">
            <a:off x="1182460" y="3573585"/>
            <a:ext cx="1" cy="383899"/>
          </a:xfrm>
          <a:prstGeom prst="straightConnector1">
            <a:avLst/>
          </a:prstGeom>
          <a:ln w="31750" cmpd="sng">
            <a:solidFill>
              <a:srgbClr val="0000FF">
                <a:alpha val="50000"/>
              </a:srgbClr>
            </a:solidFill>
            <a:prstDash val="sysDot"/>
            <a:tailEnd type="triangle" w="med" len="med"/>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210572" y="3604539"/>
            <a:ext cx="301916" cy="369332"/>
          </a:xfrm>
          <a:prstGeom prst="rect">
            <a:avLst/>
          </a:prstGeom>
          <a:noFill/>
        </p:spPr>
        <p:txBody>
          <a:bodyPr wrap="square" rtlCol="0">
            <a:spAutoFit/>
          </a:bodyPr>
          <a:lstStyle/>
          <a:p>
            <a:r>
              <a:rPr lang="en-US" b="1" dirty="0" smtClean="0">
                <a:latin typeface="Helvetica"/>
                <a:cs typeface="Helvetica"/>
              </a:rPr>
              <a:t>?</a:t>
            </a:r>
            <a:endParaRPr lang="en-US" b="1" dirty="0">
              <a:latin typeface="Helvetica"/>
              <a:cs typeface="Helvetica"/>
            </a:endParaRPr>
          </a:p>
        </p:txBody>
      </p:sp>
      <p:cxnSp>
        <p:nvCxnSpPr>
          <p:cNvPr id="86" name="Straight Arrow Connector 85"/>
          <p:cNvCxnSpPr/>
          <p:nvPr/>
        </p:nvCxnSpPr>
        <p:spPr>
          <a:xfrm flipV="1">
            <a:off x="3758441" y="3573586"/>
            <a:ext cx="280978" cy="485987"/>
          </a:xfrm>
          <a:prstGeom prst="straightConnector1">
            <a:avLst/>
          </a:prstGeom>
          <a:ln w="31750" cmpd="sng">
            <a:solidFill>
              <a:srgbClr val="0000FF">
                <a:alpha val="50000"/>
              </a:srgbClr>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88" name="Content Placeholder 2"/>
          <p:cNvSpPr txBox="1">
            <a:spLocks/>
          </p:cNvSpPr>
          <p:nvPr/>
        </p:nvSpPr>
        <p:spPr>
          <a:xfrm>
            <a:off x="3709277" y="1184392"/>
            <a:ext cx="4370832" cy="2265005"/>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OEMs compare specimen properties to databases to evaluate specifications</a:t>
            </a:r>
          </a:p>
          <a:p>
            <a:pPr marL="0" indent="0">
              <a:buFont typeface="Arial"/>
              <a:buNone/>
            </a:pPr>
            <a:endParaRPr lang="en-US" sz="1600" dirty="0"/>
          </a:p>
          <a:p>
            <a:pPr marL="0" indent="0">
              <a:buFont typeface="Arial"/>
              <a:buNone/>
            </a:pPr>
            <a:r>
              <a:rPr lang="en-US" sz="1600" dirty="0" smtClean="0"/>
              <a:t>No direct connection between CFVs and cutup plans</a:t>
            </a:r>
          </a:p>
          <a:p>
            <a:pPr marL="0" indent="0">
              <a:buFont typeface="Arial"/>
              <a:buNone/>
            </a:pPr>
            <a:endParaRPr lang="en-US" sz="1600" dirty="0"/>
          </a:p>
          <a:p>
            <a:pPr marL="0" indent="0">
              <a:buFont typeface="Arial"/>
              <a:buNone/>
            </a:pPr>
            <a:r>
              <a:rPr lang="en-US" sz="1600" b="1" i="1" dirty="0" smtClean="0">
                <a:solidFill>
                  <a:srgbClr val="FF0000"/>
                </a:solidFill>
              </a:rPr>
              <a:t>Disconnect between materials engineering and part design! </a:t>
            </a:r>
          </a:p>
        </p:txBody>
      </p:sp>
      <p:sp>
        <p:nvSpPr>
          <p:cNvPr id="90" name="Content Placeholder 2"/>
          <p:cNvSpPr txBox="1">
            <a:spLocks/>
          </p:cNvSpPr>
          <p:nvPr/>
        </p:nvSpPr>
        <p:spPr>
          <a:xfrm>
            <a:off x="5014452" y="3851585"/>
            <a:ext cx="3900129" cy="2731598"/>
          </a:xfrm>
          <a:prstGeom prst="rect">
            <a:avLst/>
          </a:prstGeom>
          <a:solidFill>
            <a:schemeClr val="accent5">
              <a:lumMod val="40000"/>
              <a:lumOff val="60000"/>
              <a:alpha val="50000"/>
            </a:schemeClr>
          </a:solidFill>
          <a:ln w="38100" cmpd="sng">
            <a:solidFill>
              <a:schemeClr val="accent5">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Need for a workflow that directly integrates materials and design</a:t>
            </a:r>
          </a:p>
          <a:p>
            <a:pPr marL="0" indent="0">
              <a:buFont typeface="Arial"/>
              <a:buNone/>
            </a:pPr>
            <a:endParaRPr lang="en-US" sz="1600" dirty="0"/>
          </a:p>
          <a:p>
            <a:pPr marL="0" indent="0">
              <a:buFont typeface="Arial"/>
              <a:buNone/>
            </a:pPr>
            <a:r>
              <a:rPr lang="en-US" sz="1600" dirty="0" smtClean="0"/>
              <a:t>Requires knowledge of spatially resolved microstructure (RVEs) to drive smart validation and part shape iterations </a:t>
            </a:r>
          </a:p>
          <a:p>
            <a:pPr marL="0" indent="0">
              <a:buFont typeface="Arial"/>
              <a:buNone/>
            </a:pPr>
            <a:endParaRPr lang="en-US" sz="1600" dirty="0"/>
          </a:p>
          <a:p>
            <a:pPr marL="0" indent="0">
              <a:buFont typeface="Arial"/>
              <a:buNone/>
            </a:pPr>
            <a:r>
              <a:rPr lang="en-US" sz="1600" dirty="0" smtClean="0"/>
              <a:t>Categorization of RVEs driven by regions (</a:t>
            </a:r>
            <a:r>
              <a:rPr lang="en-US" sz="1600" b="1" i="1" dirty="0" smtClean="0">
                <a:solidFill>
                  <a:srgbClr val="FF0000"/>
                </a:solidFill>
              </a:rPr>
              <a:t>zones</a:t>
            </a:r>
            <a:r>
              <a:rPr lang="en-US" sz="1600" dirty="0" smtClean="0"/>
              <a:t>) of common </a:t>
            </a:r>
            <a:r>
              <a:rPr lang="en-US" sz="1600" dirty="0" err="1" smtClean="0"/>
              <a:t>thermomechanical</a:t>
            </a:r>
            <a:r>
              <a:rPr lang="en-US" sz="1600" dirty="0" smtClean="0"/>
              <a:t> processing </a:t>
            </a:r>
          </a:p>
        </p:txBody>
      </p:sp>
    </p:spTree>
    <p:extLst>
      <p:ext uri="{BB962C8B-B14F-4D97-AF65-F5344CB8AC3E}">
        <p14:creationId xmlns:p14="http://schemas.microsoft.com/office/powerpoint/2010/main" val="20120380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34002" y="2504917"/>
            <a:ext cx="4453176" cy="1343742"/>
          </a:xfrm>
          <a:prstGeom prst="rect">
            <a:avLst/>
          </a:prstGeom>
          <a:solidFill>
            <a:srgbClr val="FFFF00">
              <a:alpha val="5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Process Design</a:t>
            </a:r>
            <a:endParaRPr lang="en-US" dirty="0"/>
          </a:p>
        </p:txBody>
      </p:sp>
      <p:sp>
        <p:nvSpPr>
          <p:cNvPr id="3" name="Slide Number Placeholder 2"/>
          <p:cNvSpPr>
            <a:spLocks noGrp="1"/>
          </p:cNvSpPr>
          <p:nvPr>
            <p:ph type="sldNum" sz="quarter" idx="12"/>
          </p:nvPr>
        </p:nvSpPr>
        <p:spPr/>
        <p:txBody>
          <a:bodyPr/>
          <a:lstStyle/>
          <a:p>
            <a:fld id="{E67947C6-7C43-F646-BF47-BCEE1BD2FE6B}" type="slidenum">
              <a:rPr lang="en-US" smtClean="0"/>
              <a:t>12</a:t>
            </a:fld>
            <a:endParaRPr lang="en-US" dirty="0"/>
          </a:p>
        </p:txBody>
      </p:sp>
      <p:sp>
        <p:nvSpPr>
          <p:cNvPr id="177" name="Rectangle 176"/>
          <p:cNvSpPr/>
          <p:nvPr/>
        </p:nvSpPr>
        <p:spPr>
          <a:xfrm>
            <a:off x="481782" y="1390753"/>
            <a:ext cx="2659308" cy="338328"/>
          </a:xfrm>
          <a:prstGeom prst="rect">
            <a:avLst/>
          </a:prstGeom>
          <a:solidFill>
            <a:srgbClr val="CCFFCC"/>
          </a:solidFill>
          <a:ln w="38100" cmpd="sng">
            <a:solidFill>
              <a:srgbClr val="008000"/>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solidFill>
                <a:latin typeface="Helvetica"/>
                <a:cs typeface="Helvetica"/>
              </a:rPr>
              <a:t>Continuum Field Variables</a:t>
            </a:r>
            <a:endParaRPr lang="en-US" sz="1600" dirty="0">
              <a:solidFill>
                <a:schemeClr val="tx1"/>
              </a:solidFill>
              <a:latin typeface="Helvetica"/>
              <a:cs typeface="Helvetica"/>
            </a:endParaRPr>
          </a:p>
        </p:txBody>
      </p:sp>
      <p:sp>
        <p:nvSpPr>
          <p:cNvPr id="178" name="TextBox 177"/>
          <p:cNvSpPr txBox="1"/>
          <p:nvPr/>
        </p:nvSpPr>
        <p:spPr>
          <a:xfrm>
            <a:off x="7464323" y="1390753"/>
            <a:ext cx="1422487" cy="338328"/>
          </a:xfrm>
          <a:prstGeom prst="rect">
            <a:avLst/>
          </a:prstGeom>
          <a:solidFill>
            <a:schemeClr val="accent5">
              <a:lumMod val="40000"/>
              <a:lumOff val="60000"/>
            </a:schemeClr>
          </a:solidFill>
          <a:ln w="38100" cmpd="sng">
            <a:solidFill>
              <a:schemeClr val="accent5">
                <a:lumMod val="50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solidFill>
                <a:latin typeface="Helvetica"/>
                <a:cs typeface="Helvetica"/>
              </a:rPr>
              <a:t>Part Design</a:t>
            </a:r>
            <a:endParaRPr lang="en-US" sz="1600" dirty="0">
              <a:solidFill>
                <a:schemeClr val="tx1"/>
              </a:solidFill>
              <a:latin typeface="Helvetica"/>
              <a:cs typeface="Helvetica"/>
            </a:endParaRPr>
          </a:p>
        </p:txBody>
      </p:sp>
      <p:sp>
        <p:nvSpPr>
          <p:cNvPr id="179" name="TextBox 178"/>
          <p:cNvSpPr txBox="1"/>
          <p:nvPr/>
        </p:nvSpPr>
        <p:spPr>
          <a:xfrm>
            <a:off x="5076723" y="1390527"/>
            <a:ext cx="1715729" cy="338554"/>
          </a:xfrm>
          <a:prstGeom prst="rect">
            <a:avLst/>
          </a:prstGeom>
          <a:solidFill>
            <a:schemeClr val="accent5">
              <a:lumMod val="40000"/>
              <a:lumOff val="60000"/>
            </a:schemeClr>
          </a:solidFill>
          <a:ln w="38100" cmpd="sng">
            <a:solidFill>
              <a:schemeClr val="accent5">
                <a:lumMod val="50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solidFill>
                <a:latin typeface="Helvetica"/>
                <a:cs typeface="Helvetica"/>
              </a:rPr>
              <a:t>Process Models</a:t>
            </a:r>
          </a:p>
        </p:txBody>
      </p:sp>
      <p:cxnSp>
        <p:nvCxnSpPr>
          <p:cNvPr id="180" name="Straight Arrow Connector 179"/>
          <p:cNvCxnSpPr/>
          <p:nvPr/>
        </p:nvCxnSpPr>
        <p:spPr>
          <a:xfrm flipH="1">
            <a:off x="6817032" y="1559917"/>
            <a:ext cx="614515" cy="0"/>
          </a:xfrm>
          <a:prstGeom prst="straightConnector1">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flipH="1">
            <a:off x="3179096" y="1541396"/>
            <a:ext cx="1856658" cy="0"/>
          </a:xfrm>
          <a:prstGeom prst="straightConnector1">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82" name="Picture 181" descr="effStrain.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607" y="1838327"/>
            <a:ext cx="1941595" cy="1293058"/>
          </a:xfrm>
          <a:prstGeom prst="rect">
            <a:avLst/>
          </a:prstGeom>
        </p:spPr>
      </p:pic>
      <p:cxnSp>
        <p:nvCxnSpPr>
          <p:cNvPr id="184" name="Elbow Connector 183"/>
          <p:cNvCxnSpPr/>
          <p:nvPr/>
        </p:nvCxnSpPr>
        <p:spPr>
          <a:xfrm rot="16200000" flipH="1">
            <a:off x="1881684" y="2053015"/>
            <a:ext cx="2377440" cy="1828800"/>
          </a:xfrm>
          <a:prstGeom prst="bentConnector3">
            <a:avLst>
              <a:gd name="adj1" fmla="val 50000"/>
            </a:avLst>
          </a:prstGeom>
          <a:ln w="31750">
            <a:solidFill>
              <a:srgbClr val="FF0000">
                <a:alpha val="50000"/>
              </a:srgb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8" name="Rectangle 197"/>
          <p:cNvSpPr/>
          <p:nvPr/>
        </p:nvSpPr>
        <p:spPr>
          <a:xfrm>
            <a:off x="3352527" y="4197103"/>
            <a:ext cx="1264555" cy="338328"/>
          </a:xfrm>
          <a:prstGeom prst="rect">
            <a:avLst/>
          </a:prstGeom>
          <a:solidFill>
            <a:schemeClr val="accent2">
              <a:lumMod val="40000"/>
              <a:lumOff val="60000"/>
            </a:schemeClr>
          </a:solidFill>
          <a:ln w="38100" cmpd="sng">
            <a:solidFill>
              <a:srgbClr val="FF0000"/>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solidFill>
                <a:latin typeface="Helvetica"/>
                <a:cs typeface="Helvetica"/>
              </a:rPr>
              <a:t>Cutup Plan</a:t>
            </a:r>
            <a:endParaRPr lang="en-US" sz="1600" dirty="0">
              <a:solidFill>
                <a:schemeClr val="tx1"/>
              </a:solidFill>
              <a:latin typeface="Helvetica"/>
              <a:cs typeface="Helvetica"/>
            </a:endParaRPr>
          </a:p>
        </p:txBody>
      </p:sp>
      <p:sp>
        <p:nvSpPr>
          <p:cNvPr id="103" name="Content Placeholder 2"/>
          <p:cNvSpPr>
            <a:spLocks noGrp="1"/>
          </p:cNvSpPr>
          <p:nvPr>
            <p:ph idx="1"/>
          </p:nvPr>
        </p:nvSpPr>
        <p:spPr>
          <a:xfrm>
            <a:off x="4780974" y="3139943"/>
            <a:ext cx="2212848" cy="352249"/>
          </a:xfrm>
          <a:solidFill>
            <a:srgbClr val="CCFFCC">
              <a:alpha val="50000"/>
            </a:srgbClr>
          </a:solidFill>
          <a:ln w="38100" cmpd="sng">
            <a:solidFill>
              <a:srgbClr val="008000"/>
            </a:solidFill>
          </a:ln>
        </p:spPr>
        <p:txBody>
          <a:bodyPr>
            <a:noAutofit/>
          </a:bodyPr>
          <a:lstStyle/>
          <a:p>
            <a:pPr marL="0" indent="0">
              <a:buNone/>
            </a:pPr>
            <a:r>
              <a:rPr lang="en-US" sz="1600" dirty="0" smtClean="0"/>
              <a:t>Finished Shape (CAD)</a:t>
            </a:r>
            <a:endParaRPr lang="en-US" sz="1600" dirty="0">
              <a:solidFill>
                <a:srgbClr val="000000"/>
              </a:solidFill>
            </a:endParaRPr>
          </a:p>
        </p:txBody>
      </p:sp>
      <p:sp>
        <p:nvSpPr>
          <p:cNvPr id="104" name="Content Placeholder 2"/>
          <p:cNvSpPr txBox="1">
            <a:spLocks/>
          </p:cNvSpPr>
          <p:nvPr/>
        </p:nvSpPr>
        <p:spPr>
          <a:xfrm>
            <a:off x="4657707" y="2682861"/>
            <a:ext cx="1956816" cy="352249"/>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Sonic Shape (CAD)</a:t>
            </a:r>
          </a:p>
        </p:txBody>
      </p:sp>
      <p:sp>
        <p:nvSpPr>
          <p:cNvPr id="105" name="Content Placeholder 2"/>
          <p:cNvSpPr txBox="1">
            <a:spLocks/>
          </p:cNvSpPr>
          <p:nvPr/>
        </p:nvSpPr>
        <p:spPr>
          <a:xfrm>
            <a:off x="6733952" y="2682861"/>
            <a:ext cx="2139696" cy="352249"/>
          </a:xfrm>
          <a:prstGeom prst="rect">
            <a:avLst/>
          </a:prstGeom>
          <a:solidFill>
            <a:schemeClr val="accent6">
              <a:lumMod val="75000"/>
              <a:alpha val="50000"/>
            </a:schemeClr>
          </a:solidFill>
          <a:ln w="38100" cmpd="sng">
            <a:solidFill>
              <a:schemeClr val="accent6">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Forging Shape (CAD)</a:t>
            </a:r>
          </a:p>
        </p:txBody>
      </p:sp>
      <p:sp>
        <p:nvSpPr>
          <p:cNvPr id="106" name="Content Placeholder 2"/>
          <p:cNvSpPr txBox="1">
            <a:spLocks/>
          </p:cNvSpPr>
          <p:nvPr/>
        </p:nvSpPr>
        <p:spPr>
          <a:xfrm>
            <a:off x="7058384" y="3139943"/>
            <a:ext cx="1545336" cy="592516"/>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Iterative Shape Design (CAD)</a:t>
            </a:r>
          </a:p>
        </p:txBody>
      </p:sp>
      <p:sp>
        <p:nvSpPr>
          <p:cNvPr id="8" name="Right Brace 7"/>
          <p:cNvSpPr/>
          <p:nvPr/>
        </p:nvSpPr>
        <p:spPr>
          <a:xfrm rot="16200000">
            <a:off x="6631644" y="114618"/>
            <a:ext cx="257893" cy="4453176"/>
          </a:xfrm>
          <a:prstGeom prst="rightBrace">
            <a:avLst/>
          </a:prstGeom>
          <a:ln w="31750">
            <a:solidFill>
              <a:srgbClr val="FF0000">
                <a:alpha val="50000"/>
              </a:srgb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2" name="Straight Arrow Connector 111"/>
          <p:cNvCxnSpPr/>
          <p:nvPr/>
        </p:nvCxnSpPr>
        <p:spPr>
          <a:xfrm flipV="1">
            <a:off x="6752397" y="1805551"/>
            <a:ext cx="1178957" cy="373933"/>
          </a:xfrm>
          <a:prstGeom prst="straightConnector1">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15" name="Content Placeholder 2"/>
          <p:cNvSpPr txBox="1">
            <a:spLocks/>
          </p:cNvSpPr>
          <p:nvPr/>
        </p:nvSpPr>
        <p:spPr>
          <a:xfrm>
            <a:off x="601833" y="3288174"/>
            <a:ext cx="2450592" cy="888570"/>
          </a:xfrm>
          <a:prstGeom prst="rect">
            <a:avLst/>
          </a:prstGeom>
          <a:solidFill>
            <a:schemeClr val="accent5">
              <a:lumMod val="40000"/>
              <a:lumOff val="60000"/>
              <a:alpha val="50000"/>
            </a:schemeClr>
          </a:solidFill>
          <a:ln w="38100" cmpd="sng">
            <a:solidFill>
              <a:schemeClr val="accent5">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Need to complete the loop between part design and property validation</a:t>
            </a:r>
          </a:p>
        </p:txBody>
      </p:sp>
      <p:cxnSp>
        <p:nvCxnSpPr>
          <p:cNvPr id="116" name="Straight Arrow Connector 115"/>
          <p:cNvCxnSpPr/>
          <p:nvPr/>
        </p:nvCxnSpPr>
        <p:spPr>
          <a:xfrm flipH="1">
            <a:off x="1873044" y="4229743"/>
            <a:ext cx="1" cy="514322"/>
          </a:xfrm>
          <a:prstGeom prst="straightConnector1">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18" name="Content Placeholder 2"/>
          <p:cNvSpPr txBox="1">
            <a:spLocks/>
          </p:cNvSpPr>
          <p:nvPr/>
        </p:nvSpPr>
        <p:spPr>
          <a:xfrm>
            <a:off x="597457" y="4791794"/>
            <a:ext cx="2551176" cy="336651"/>
          </a:xfrm>
          <a:prstGeom prst="rect">
            <a:avLst/>
          </a:prstGeom>
          <a:solidFill>
            <a:schemeClr val="accent5">
              <a:lumMod val="40000"/>
              <a:lumOff val="60000"/>
              <a:alpha val="50000"/>
            </a:schemeClr>
          </a:solidFill>
          <a:ln w="38100" cmpd="sng">
            <a:solidFill>
              <a:schemeClr val="accent5">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Generate zones for  RVEs</a:t>
            </a:r>
          </a:p>
        </p:txBody>
      </p:sp>
      <p:pic>
        <p:nvPicPr>
          <p:cNvPr id="119" name="Picture 118" descr="effStrain.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0902" y="4791794"/>
            <a:ext cx="2784662" cy="1854521"/>
          </a:xfrm>
          <a:prstGeom prst="rect">
            <a:avLst/>
          </a:prstGeom>
        </p:spPr>
      </p:pic>
      <p:pic>
        <p:nvPicPr>
          <p:cNvPr id="120" name="Picture 119" descr="optimalZoneIds.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6770" y="4791794"/>
            <a:ext cx="2787230" cy="1856232"/>
          </a:xfrm>
          <a:prstGeom prst="rect">
            <a:avLst/>
          </a:prstGeom>
        </p:spPr>
      </p:pic>
      <p:cxnSp>
        <p:nvCxnSpPr>
          <p:cNvPr id="121" name="Straight Arrow Connector 120"/>
          <p:cNvCxnSpPr/>
          <p:nvPr/>
        </p:nvCxnSpPr>
        <p:spPr>
          <a:xfrm>
            <a:off x="6027174" y="5899220"/>
            <a:ext cx="458348" cy="0"/>
          </a:xfrm>
          <a:prstGeom prst="straightConnector1">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293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Design</a:t>
            </a:r>
            <a:endParaRPr lang="en-US" dirty="0"/>
          </a:p>
        </p:txBody>
      </p:sp>
      <p:sp>
        <p:nvSpPr>
          <p:cNvPr id="3" name="Slide Number Placeholder 2"/>
          <p:cNvSpPr>
            <a:spLocks noGrp="1"/>
          </p:cNvSpPr>
          <p:nvPr>
            <p:ph type="sldNum" sz="quarter" idx="12"/>
          </p:nvPr>
        </p:nvSpPr>
        <p:spPr/>
        <p:txBody>
          <a:bodyPr/>
          <a:lstStyle/>
          <a:p>
            <a:fld id="{E67947C6-7C43-F646-BF47-BCEE1BD2FE6B}" type="slidenum">
              <a:rPr lang="en-US" smtClean="0"/>
              <a:t>13</a:t>
            </a:fld>
            <a:endParaRPr lang="en-US" dirty="0"/>
          </a:p>
        </p:txBody>
      </p:sp>
      <p:sp>
        <p:nvSpPr>
          <p:cNvPr id="177" name="Rectangle 176"/>
          <p:cNvSpPr/>
          <p:nvPr/>
        </p:nvSpPr>
        <p:spPr>
          <a:xfrm>
            <a:off x="481782" y="1390753"/>
            <a:ext cx="2659308" cy="338328"/>
          </a:xfrm>
          <a:prstGeom prst="rect">
            <a:avLst/>
          </a:prstGeom>
          <a:solidFill>
            <a:srgbClr val="CCFFCC"/>
          </a:solidFill>
          <a:ln w="38100" cmpd="sng">
            <a:solidFill>
              <a:srgbClr val="008000"/>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solidFill>
                <a:latin typeface="Helvetica"/>
                <a:cs typeface="Helvetica"/>
              </a:rPr>
              <a:t>Continuum Field Variables</a:t>
            </a:r>
            <a:endParaRPr lang="en-US" sz="1600" dirty="0">
              <a:solidFill>
                <a:schemeClr val="tx1"/>
              </a:solidFill>
              <a:latin typeface="Helvetica"/>
              <a:cs typeface="Helvetica"/>
            </a:endParaRPr>
          </a:p>
        </p:txBody>
      </p:sp>
      <p:sp>
        <p:nvSpPr>
          <p:cNvPr id="178" name="TextBox 177"/>
          <p:cNvSpPr txBox="1"/>
          <p:nvPr/>
        </p:nvSpPr>
        <p:spPr>
          <a:xfrm>
            <a:off x="7464323" y="1390753"/>
            <a:ext cx="1422487" cy="338328"/>
          </a:xfrm>
          <a:prstGeom prst="rect">
            <a:avLst/>
          </a:prstGeom>
          <a:solidFill>
            <a:schemeClr val="accent5">
              <a:lumMod val="40000"/>
              <a:lumOff val="60000"/>
            </a:schemeClr>
          </a:solidFill>
          <a:ln w="38100" cmpd="sng">
            <a:solidFill>
              <a:schemeClr val="accent5">
                <a:lumMod val="50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solidFill>
                <a:latin typeface="Helvetica"/>
                <a:cs typeface="Helvetica"/>
              </a:rPr>
              <a:t>Part Design</a:t>
            </a:r>
            <a:endParaRPr lang="en-US" sz="1600" dirty="0">
              <a:solidFill>
                <a:schemeClr val="tx1"/>
              </a:solidFill>
              <a:latin typeface="Helvetica"/>
              <a:cs typeface="Helvetica"/>
            </a:endParaRPr>
          </a:p>
        </p:txBody>
      </p:sp>
      <p:sp>
        <p:nvSpPr>
          <p:cNvPr id="179" name="TextBox 178"/>
          <p:cNvSpPr txBox="1"/>
          <p:nvPr/>
        </p:nvSpPr>
        <p:spPr>
          <a:xfrm>
            <a:off x="5076723" y="1390527"/>
            <a:ext cx="1715729" cy="338554"/>
          </a:xfrm>
          <a:prstGeom prst="rect">
            <a:avLst/>
          </a:prstGeom>
          <a:solidFill>
            <a:schemeClr val="accent5">
              <a:lumMod val="40000"/>
              <a:lumOff val="60000"/>
            </a:schemeClr>
          </a:solidFill>
          <a:ln w="38100" cmpd="sng">
            <a:solidFill>
              <a:schemeClr val="accent5">
                <a:lumMod val="50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solidFill>
                <a:latin typeface="Helvetica"/>
                <a:cs typeface="Helvetica"/>
              </a:rPr>
              <a:t>Process Models</a:t>
            </a:r>
          </a:p>
        </p:txBody>
      </p:sp>
      <p:cxnSp>
        <p:nvCxnSpPr>
          <p:cNvPr id="180" name="Straight Arrow Connector 179"/>
          <p:cNvCxnSpPr/>
          <p:nvPr/>
        </p:nvCxnSpPr>
        <p:spPr>
          <a:xfrm flipH="1">
            <a:off x="6817032" y="1559917"/>
            <a:ext cx="614515" cy="0"/>
          </a:xfrm>
          <a:prstGeom prst="straightConnector1">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flipH="1">
            <a:off x="3179096" y="1541396"/>
            <a:ext cx="1856658" cy="0"/>
          </a:xfrm>
          <a:prstGeom prst="straightConnector1">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82" name="Picture 181" descr="effStrain.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607" y="1838327"/>
            <a:ext cx="1941595" cy="1293058"/>
          </a:xfrm>
          <a:prstGeom prst="rect">
            <a:avLst/>
          </a:prstGeom>
        </p:spPr>
      </p:pic>
      <p:cxnSp>
        <p:nvCxnSpPr>
          <p:cNvPr id="184" name="Elbow Connector 183"/>
          <p:cNvCxnSpPr/>
          <p:nvPr/>
        </p:nvCxnSpPr>
        <p:spPr>
          <a:xfrm rot="16200000" flipH="1">
            <a:off x="2841805" y="1128356"/>
            <a:ext cx="1828800" cy="3200400"/>
          </a:xfrm>
          <a:prstGeom prst="bentConnector3">
            <a:avLst>
              <a:gd name="adj1" fmla="val 50000"/>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85" name="Picture 184" descr="optimalZoneIds.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455" y="1839238"/>
            <a:ext cx="1935957" cy="1289304"/>
          </a:xfrm>
          <a:prstGeom prst="rect">
            <a:avLst/>
          </a:prstGeom>
        </p:spPr>
      </p:pic>
      <p:sp>
        <p:nvSpPr>
          <p:cNvPr id="198" name="Rectangle 197"/>
          <p:cNvSpPr/>
          <p:nvPr/>
        </p:nvSpPr>
        <p:spPr>
          <a:xfrm>
            <a:off x="2499541" y="3664879"/>
            <a:ext cx="1280160" cy="338328"/>
          </a:xfrm>
          <a:prstGeom prst="rect">
            <a:avLst/>
          </a:prstGeom>
          <a:solidFill>
            <a:schemeClr val="accent2">
              <a:lumMod val="40000"/>
              <a:lumOff val="60000"/>
            </a:schemeClr>
          </a:solidFill>
          <a:ln w="38100" cmpd="sng">
            <a:solidFill>
              <a:srgbClr val="FF0000"/>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solidFill>
                <a:latin typeface="Helvetica"/>
                <a:cs typeface="Helvetica"/>
              </a:rPr>
              <a:t>Data Fusion</a:t>
            </a:r>
            <a:endParaRPr lang="en-US" sz="1600" dirty="0">
              <a:solidFill>
                <a:schemeClr val="tx1"/>
              </a:solidFill>
              <a:latin typeface="Helvetica"/>
              <a:cs typeface="Helvetica"/>
            </a:endParaRPr>
          </a:p>
        </p:txBody>
      </p:sp>
      <p:sp>
        <p:nvSpPr>
          <p:cNvPr id="199" name="TextBox 198"/>
          <p:cNvSpPr txBox="1"/>
          <p:nvPr/>
        </p:nvSpPr>
        <p:spPr>
          <a:xfrm>
            <a:off x="4289604" y="3670441"/>
            <a:ext cx="2133601" cy="338554"/>
          </a:xfrm>
          <a:prstGeom prst="rect">
            <a:avLst/>
          </a:prstGeom>
          <a:solidFill>
            <a:schemeClr val="accent5">
              <a:lumMod val="40000"/>
              <a:lumOff val="60000"/>
            </a:schemeClr>
          </a:solidFill>
          <a:ln w="38100" cmpd="sng">
            <a:solidFill>
              <a:schemeClr val="accent5">
                <a:lumMod val="50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solidFill>
                <a:latin typeface="Helvetica"/>
                <a:cs typeface="Helvetica"/>
              </a:rPr>
              <a:t>Microstructure Model</a:t>
            </a:r>
          </a:p>
        </p:txBody>
      </p:sp>
      <p:sp>
        <p:nvSpPr>
          <p:cNvPr id="200" name="Rectangle 199"/>
          <p:cNvSpPr/>
          <p:nvPr/>
        </p:nvSpPr>
        <p:spPr>
          <a:xfrm>
            <a:off x="4599142" y="4631691"/>
            <a:ext cx="1518108" cy="338328"/>
          </a:xfrm>
          <a:prstGeom prst="rect">
            <a:avLst/>
          </a:prstGeom>
          <a:solidFill>
            <a:srgbClr val="CCFFCC"/>
          </a:solidFill>
          <a:ln w="38100" cmpd="sng">
            <a:solidFill>
              <a:srgbClr val="008000"/>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solidFill>
                <a:latin typeface="Helvetica"/>
                <a:cs typeface="Helvetica"/>
              </a:rPr>
              <a:t>Microstructure</a:t>
            </a:r>
            <a:endParaRPr lang="en-US" sz="1600" dirty="0">
              <a:solidFill>
                <a:schemeClr val="tx1"/>
              </a:solidFill>
              <a:latin typeface="Helvetica"/>
              <a:cs typeface="Helvetica"/>
            </a:endParaRPr>
          </a:p>
        </p:txBody>
      </p:sp>
      <p:cxnSp>
        <p:nvCxnSpPr>
          <p:cNvPr id="201" name="Straight Arrow Connector 200"/>
          <p:cNvCxnSpPr/>
          <p:nvPr/>
        </p:nvCxnSpPr>
        <p:spPr>
          <a:xfrm>
            <a:off x="5356405" y="4074966"/>
            <a:ext cx="0" cy="510673"/>
          </a:xfrm>
          <a:prstGeom prst="straightConnector1">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5552719" y="2014701"/>
            <a:ext cx="2982813" cy="1551934"/>
            <a:chOff x="364484" y="2706891"/>
            <a:chExt cx="2982813" cy="1551934"/>
          </a:xfrm>
        </p:grpSpPr>
        <p:pic>
          <p:nvPicPr>
            <p:cNvPr id="202" name="Picture 201" descr="optimalZoneIds.tif"/>
            <p:cNvPicPr>
              <a:picLocks noChangeAspect="1"/>
            </p:cNvPicPr>
            <p:nvPr/>
          </p:nvPicPr>
          <p:blipFill rotWithShape="1">
            <a:blip r:embed="rId4" cstate="print">
              <a:extLst>
                <a:ext uri="{28A0092B-C50C-407E-A947-70E740481C1C}">
                  <a14:useLocalDpi xmlns:a14="http://schemas.microsoft.com/office/drawing/2010/main" val="0"/>
                </a:ext>
              </a:extLst>
            </a:blip>
            <a:srcRect t="27350" b="-2587"/>
            <a:stretch/>
          </p:blipFill>
          <p:spPr>
            <a:xfrm>
              <a:off x="1214127" y="3400125"/>
              <a:ext cx="1277447" cy="640080"/>
            </a:xfrm>
            <a:prstGeom prst="rect">
              <a:avLst/>
            </a:prstGeom>
          </p:spPr>
        </p:pic>
        <p:grpSp>
          <p:nvGrpSpPr>
            <p:cNvPr id="203" name="Group 202"/>
            <p:cNvGrpSpPr/>
            <p:nvPr/>
          </p:nvGrpSpPr>
          <p:grpSpPr>
            <a:xfrm>
              <a:off x="2412300" y="2706891"/>
              <a:ext cx="727526" cy="517937"/>
              <a:chOff x="-2482369" y="1130981"/>
              <a:chExt cx="2182872" cy="1593213"/>
            </a:xfrm>
          </p:grpSpPr>
          <p:pic>
            <p:nvPicPr>
              <p:cNvPr id="204" name="Picture 203" descr="neighor size v size.bmp"/>
              <p:cNvPicPr>
                <a:picLocks noChangeAspect="1"/>
              </p:cNvPicPr>
              <p:nvPr/>
            </p:nvPicPr>
            <p:blipFill>
              <a:blip r:embed="rId5" cstate="print"/>
              <a:stretch>
                <a:fillRect/>
              </a:stretch>
            </p:blipFill>
            <p:spPr>
              <a:xfrm>
                <a:off x="-2234427" y="1183758"/>
                <a:ext cx="749114" cy="557805"/>
              </a:xfrm>
              <a:prstGeom prst="rect">
                <a:avLst/>
              </a:prstGeom>
              <a:effectLst>
                <a:outerShdw blurRad="50800" dist="50800" dir="5400000" algn="ctr" rotWithShape="0">
                  <a:srgbClr val="000000"/>
                </a:outerShdw>
              </a:effectLst>
            </p:spPr>
          </p:pic>
          <p:pic>
            <p:nvPicPr>
              <p:cNvPr id="205" name="Picture 204" descr="equivalent radius.bmp"/>
              <p:cNvPicPr>
                <a:picLocks noChangeAspect="1"/>
              </p:cNvPicPr>
              <p:nvPr/>
            </p:nvPicPr>
            <p:blipFill>
              <a:blip r:embed="rId6" cstate="print"/>
              <a:stretch>
                <a:fillRect/>
              </a:stretch>
            </p:blipFill>
            <p:spPr>
              <a:xfrm>
                <a:off x="-1597903" y="2166389"/>
                <a:ext cx="749114" cy="557805"/>
              </a:xfrm>
              <a:prstGeom prst="rect">
                <a:avLst/>
              </a:prstGeom>
              <a:effectLst>
                <a:outerShdw blurRad="50800" dist="50800" dir="5400000" algn="ctr" rotWithShape="0">
                  <a:srgbClr val="000000"/>
                </a:outerShdw>
              </a:effectLst>
            </p:spPr>
          </p:pic>
          <p:pic>
            <p:nvPicPr>
              <p:cNvPr id="206" name="Picture 205" descr="ellipsoidal misfit v size.bmp"/>
              <p:cNvPicPr>
                <a:picLocks noChangeAspect="1"/>
              </p:cNvPicPr>
              <p:nvPr/>
            </p:nvPicPr>
            <p:blipFill>
              <a:blip r:embed="rId7" cstate="print"/>
              <a:stretch>
                <a:fillRect/>
              </a:stretch>
            </p:blipFill>
            <p:spPr>
              <a:xfrm>
                <a:off x="-1069983" y="1854960"/>
                <a:ext cx="749114" cy="557805"/>
              </a:xfrm>
              <a:prstGeom prst="rect">
                <a:avLst/>
              </a:prstGeom>
              <a:effectLst>
                <a:outerShdw blurRad="50800" dist="50800" dir="5400000" algn="ctr" rotWithShape="0">
                  <a:srgbClr val="000000"/>
                </a:outerShdw>
              </a:effectLst>
            </p:spPr>
          </p:pic>
          <p:pic>
            <p:nvPicPr>
              <p:cNvPr id="207" name="Picture 206" descr="covera v size.bmp"/>
              <p:cNvPicPr>
                <a:picLocks noChangeAspect="1"/>
              </p:cNvPicPr>
              <p:nvPr/>
            </p:nvPicPr>
            <p:blipFill>
              <a:blip r:embed="rId8" cstate="print"/>
              <a:stretch>
                <a:fillRect/>
              </a:stretch>
            </p:blipFill>
            <p:spPr>
              <a:xfrm>
                <a:off x="-1048611" y="1232968"/>
                <a:ext cx="749114" cy="557805"/>
              </a:xfrm>
              <a:prstGeom prst="rect">
                <a:avLst/>
              </a:prstGeom>
              <a:effectLst>
                <a:outerShdw blurRad="50800" dist="50800" dir="5400000" algn="ctr" rotWithShape="0">
                  <a:srgbClr val="000000"/>
                </a:outerShdw>
              </a:effectLst>
            </p:spPr>
          </p:pic>
          <p:pic>
            <p:nvPicPr>
              <p:cNvPr id="208" name="Picture 207" descr="bovera v size.bmp"/>
              <p:cNvPicPr>
                <a:picLocks noChangeAspect="1"/>
              </p:cNvPicPr>
              <p:nvPr/>
            </p:nvPicPr>
            <p:blipFill>
              <a:blip r:embed="rId9" cstate="print"/>
              <a:stretch>
                <a:fillRect/>
              </a:stretch>
            </p:blipFill>
            <p:spPr>
              <a:xfrm>
                <a:off x="-2345544" y="2100685"/>
                <a:ext cx="747640" cy="557805"/>
              </a:xfrm>
              <a:prstGeom prst="rect">
                <a:avLst/>
              </a:prstGeom>
              <a:effectLst>
                <a:outerShdw blurRad="50800" dist="50800" dir="5400000" algn="ctr" rotWithShape="0">
                  <a:srgbClr val="000000"/>
                </a:outerShdw>
              </a:effectLst>
            </p:spPr>
          </p:pic>
          <p:pic>
            <p:nvPicPr>
              <p:cNvPr id="209" name="Picture 208" descr="shape v size.bmp"/>
              <p:cNvPicPr>
                <a:picLocks noChangeAspect="1"/>
              </p:cNvPicPr>
              <p:nvPr/>
            </p:nvPicPr>
            <p:blipFill>
              <a:blip r:embed="rId10" cstate="print"/>
              <a:stretch>
                <a:fillRect/>
              </a:stretch>
            </p:blipFill>
            <p:spPr>
              <a:xfrm>
                <a:off x="-1890932" y="1646776"/>
                <a:ext cx="749114" cy="557805"/>
              </a:xfrm>
              <a:prstGeom prst="rect">
                <a:avLst/>
              </a:prstGeom>
              <a:effectLst>
                <a:outerShdw blurRad="50800" dist="50800" dir="5400000" algn="ctr" rotWithShape="0">
                  <a:srgbClr val="000000"/>
                </a:outerShdw>
              </a:effectLst>
            </p:spPr>
          </p:pic>
          <p:pic>
            <p:nvPicPr>
              <p:cNvPr id="210" name="Picture 209" descr="neighors v size.bmp"/>
              <p:cNvPicPr>
                <a:picLocks noChangeAspect="1"/>
              </p:cNvPicPr>
              <p:nvPr/>
            </p:nvPicPr>
            <p:blipFill>
              <a:blip r:embed="rId11" cstate="print"/>
              <a:stretch>
                <a:fillRect/>
              </a:stretch>
            </p:blipFill>
            <p:spPr>
              <a:xfrm>
                <a:off x="-2482369" y="1592419"/>
                <a:ext cx="747640" cy="557805"/>
              </a:xfrm>
              <a:prstGeom prst="rect">
                <a:avLst/>
              </a:prstGeom>
              <a:effectLst>
                <a:outerShdw blurRad="50800" dist="50800" dir="5400000" algn="ctr" rotWithShape="0">
                  <a:srgbClr val="000000"/>
                </a:outerShdw>
              </a:effectLst>
            </p:spPr>
          </p:pic>
          <p:pic>
            <p:nvPicPr>
              <p:cNvPr id="211" name="Picture 210" descr="correlation diagram.bmp"/>
              <p:cNvPicPr>
                <a:picLocks noChangeAspect="1"/>
              </p:cNvPicPr>
              <p:nvPr/>
            </p:nvPicPr>
            <p:blipFill>
              <a:blip r:embed="rId12" cstate="print"/>
              <a:stretch>
                <a:fillRect/>
              </a:stretch>
            </p:blipFill>
            <p:spPr>
              <a:xfrm>
                <a:off x="-1641519" y="1130981"/>
                <a:ext cx="728509" cy="551356"/>
              </a:xfrm>
              <a:prstGeom prst="rect">
                <a:avLst/>
              </a:prstGeom>
              <a:effectLst>
                <a:outerShdw blurRad="50800" dist="50800" dir="5400000" algn="ctr" rotWithShape="0">
                  <a:srgbClr val="000000"/>
                </a:outerShdw>
              </a:effectLst>
            </p:spPr>
          </p:pic>
          <p:pic>
            <p:nvPicPr>
              <p:cNvPr id="212" name="Picture 211" descr="100_3d_paod_color.bmp"/>
              <p:cNvPicPr>
                <a:picLocks noChangeAspect="1"/>
              </p:cNvPicPr>
              <p:nvPr/>
            </p:nvPicPr>
            <p:blipFill>
              <a:blip r:embed="rId13" cstate="print"/>
              <a:stretch>
                <a:fillRect/>
              </a:stretch>
            </p:blipFill>
            <p:spPr>
              <a:xfrm>
                <a:off x="-1139041" y="1651703"/>
                <a:ext cx="498918" cy="619066"/>
              </a:xfrm>
              <a:prstGeom prst="rect">
                <a:avLst/>
              </a:prstGeom>
              <a:effectLst>
                <a:outerShdw blurRad="50800" dist="50800" dir="5400000" algn="ctr" rotWithShape="0">
                  <a:srgbClr val="000000"/>
                </a:outerShdw>
              </a:effectLst>
            </p:spPr>
          </p:pic>
        </p:grpSp>
        <p:grpSp>
          <p:nvGrpSpPr>
            <p:cNvPr id="213" name="Group 212"/>
            <p:cNvGrpSpPr/>
            <p:nvPr/>
          </p:nvGrpSpPr>
          <p:grpSpPr>
            <a:xfrm>
              <a:off x="463085" y="2920890"/>
              <a:ext cx="727526" cy="517937"/>
              <a:chOff x="-2482369" y="1130981"/>
              <a:chExt cx="2182872" cy="1593213"/>
            </a:xfrm>
          </p:grpSpPr>
          <p:pic>
            <p:nvPicPr>
              <p:cNvPr id="214" name="Picture 213" descr="neighor size v size.bmp"/>
              <p:cNvPicPr>
                <a:picLocks noChangeAspect="1"/>
              </p:cNvPicPr>
              <p:nvPr/>
            </p:nvPicPr>
            <p:blipFill>
              <a:blip r:embed="rId5" cstate="print"/>
              <a:stretch>
                <a:fillRect/>
              </a:stretch>
            </p:blipFill>
            <p:spPr>
              <a:xfrm>
                <a:off x="-2234427" y="1183758"/>
                <a:ext cx="749114" cy="557805"/>
              </a:xfrm>
              <a:prstGeom prst="rect">
                <a:avLst/>
              </a:prstGeom>
              <a:effectLst>
                <a:outerShdw blurRad="50800" dist="50800" dir="5400000" algn="ctr" rotWithShape="0">
                  <a:srgbClr val="000000"/>
                </a:outerShdw>
              </a:effectLst>
            </p:spPr>
          </p:pic>
          <p:pic>
            <p:nvPicPr>
              <p:cNvPr id="215" name="Picture 214" descr="equivalent radius.bmp"/>
              <p:cNvPicPr>
                <a:picLocks noChangeAspect="1"/>
              </p:cNvPicPr>
              <p:nvPr/>
            </p:nvPicPr>
            <p:blipFill>
              <a:blip r:embed="rId6" cstate="print"/>
              <a:stretch>
                <a:fillRect/>
              </a:stretch>
            </p:blipFill>
            <p:spPr>
              <a:xfrm>
                <a:off x="-1597903" y="2166389"/>
                <a:ext cx="749114" cy="557805"/>
              </a:xfrm>
              <a:prstGeom prst="rect">
                <a:avLst/>
              </a:prstGeom>
              <a:effectLst>
                <a:outerShdw blurRad="50800" dist="50800" dir="5400000" algn="ctr" rotWithShape="0">
                  <a:srgbClr val="000000"/>
                </a:outerShdw>
              </a:effectLst>
            </p:spPr>
          </p:pic>
          <p:pic>
            <p:nvPicPr>
              <p:cNvPr id="216" name="Picture 215" descr="ellipsoidal misfit v size.bmp"/>
              <p:cNvPicPr>
                <a:picLocks noChangeAspect="1"/>
              </p:cNvPicPr>
              <p:nvPr/>
            </p:nvPicPr>
            <p:blipFill>
              <a:blip r:embed="rId7" cstate="print"/>
              <a:stretch>
                <a:fillRect/>
              </a:stretch>
            </p:blipFill>
            <p:spPr>
              <a:xfrm>
                <a:off x="-1069983" y="1854960"/>
                <a:ext cx="749114" cy="557805"/>
              </a:xfrm>
              <a:prstGeom prst="rect">
                <a:avLst/>
              </a:prstGeom>
              <a:effectLst>
                <a:outerShdw blurRad="50800" dist="50800" dir="5400000" algn="ctr" rotWithShape="0">
                  <a:srgbClr val="000000"/>
                </a:outerShdw>
              </a:effectLst>
            </p:spPr>
          </p:pic>
          <p:pic>
            <p:nvPicPr>
              <p:cNvPr id="217" name="Picture 216" descr="covera v size.bmp"/>
              <p:cNvPicPr>
                <a:picLocks noChangeAspect="1"/>
              </p:cNvPicPr>
              <p:nvPr/>
            </p:nvPicPr>
            <p:blipFill>
              <a:blip r:embed="rId8" cstate="print"/>
              <a:stretch>
                <a:fillRect/>
              </a:stretch>
            </p:blipFill>
            <p:spPr>
              <a:xfrm>
                <a:off x="-1048611" y="1232968"/>
                <a:ext cx="749114" cy="557805"/>
              </a:xfrm>
              <a:prstGeom prst="rect">
                <a:avLst/>
              </a:prstGeom>
              <a:effectLst>
                <a:outerShdw blurRad="50800" dist="50800" dir="5400000" algn="ctr" rotWithShape="0">
                  <a:srgbClr val="000000"/>
                </a:outerShdw>
              </a:effectLst>
            </p:spPr>
          </p:pic>
          <p:pic>
            <p:nvPicPr>
              <p:cNvPr id="218" name="Picture 217" descr="bovera v size.bmp"/>
              <p:cNvPicPr>
                <a:picLocks noChangeAspect="1"/>
              </p:cNvPicPr>
              <p:nvPr/>
            </p:nvPicPr>
            <p:blipFill>
              <a:blip r:embed="rId9" cstate="print"/>
              <a:stretch>
                <a:fillRect/>
              </a:stretch>
            </p:blipFill>
            <p:spPr>
              <a:xfrm>
                <a:off x="-2345544" y="2100685"/>
                <a:ext cx="747640" cy="557805"/>
              </a:xfrm>
              <a:prstGeom prst="rect">
                <a:avLst/>
              </a:prstGeom>
              <a:effectLst>
                <a:outerShdw blurRad="50800" dist="50800" dir="5400000" algn="ctr" rotWithShape="0">
                  <a:srgbClr val="000000"/>
                </a:outerShdw>
              </a:effectLst>
            </p:spPr>
          </p:pic>
          <p:pic>
            <p:nvPicPr>
              <p:cNvPr id="219" name="Picture 218" descr="shape v size.bmp"/>
              <p:cNvPicPr>
                <a:picLocks noChangeAspect="1"/>
              </p:cNvPicPr>
              <p:nvPr/>
            </p:nvPicPr>
            <p:blipFill>
              <a:blip r:embed="rId10" cstate="print"/>
              <a:stretch>
                <a:fillRect/>
              </a:stretch>
            </p:blipFill>
            <p:spPr>
              <a:xfrm>
                <a:off x="-1890932" y="1646776"/>
                <a:ext cx="749114" cy="557805"/>
              </a:xfrm>
              <a:prstGeom prst="rect">
                <a:avLst/>
              </a:prstGeom>
              <a:effectLst>
                <a:outerShdw blurRad="50800" dist="50800" dir="5400000" algn="ctr" rotWithShape="0">
                  <a:srgbClr val="000000"/>
                </a:outerShdw>
              </a:effectLst>
            </p:spPr>
          </p:pic>
          <p:pic>
            <p:nvPicPr>
              <p:cNvPr id="220" name="Picture 219" descr="neighors v size.bmp"/>
              <p:cNvPicPr>
                <a:picLocks noChangeAspect="1"/>
              </p:cNvPicPr>
              <p:nvPr/>
            </p:nvPicPr>
            <p:blipFill>
              <a:blip r:embed="rId11" cstate="print"/>
              <a:stretch>
                <a:fillRect/>
              </a:stretch>
            </p:blipFill>
            <p:spPr>
              <a:xfrm>
                <a:off x="-2482369" y="1592419"/>
                <a:ext cx="747640" cy="557805"/>
              </a:xfrm>
              <a:prstGeom prst="rect">
                <a:avLst/>
              </a:prstGeom>
              <a:effectLst>
                <a:outerShdw blurRad="50800" dist="50800" dir="5400000" algn="ctr" rotWithShape="0">
                  <a:srgbClr val="000000"/>
                </a:outerShdw>
              </a:effectLst>
            </p:spPr>
          </p:pic>
          <p:pic>
            <p:nvPicPr>
              <p:cNvPr id="221" name="Picture 220" descr="correlation diagram.bmp"/>
              <p:cNvPicPr>
                <a:picLocks noChangeAspect="1"/>
              </p:cNvPicPr>
              <p:nvPr/>
            </p:nvPicPr>
            <p:blipFill>
              <a:blip r:embed="rId12" cstate="print"/>
              <a:stretch>
                <a:fillRect/>
              </a:stretch>
            </p:blipFill>
            <p:spPr>
              <a:xfrm>
                <a:off x="-1641519" y="1130981"/>
                <a:ext cx="728509" cy="551356"/>
              </a:xfrm>
              <a:prstGeom prst="rect">
                <a:avLst/>
              </a:prstGeom>
              <a:effectLst>
                <a:outerShdw blurRad="50800" dist="50800" dir="5400000" algn="ctr" rotWithShape="0">
                  <a:srgbClr val="000000"/>
                </a:outerShdw>
              </a:effectLst>
            </p:spPr>
          </p:pic>
          <p:pic>
            <p:nvPicPr>
              <p:cNvPr id="222" name="Picture 221" descr="100_3d_paod_color.bmp"/>
              <p:cNvPicPr>
                <a:picLocks noChangeAspect="1"/>
              </p:cNvPicPr>
              <p:nvPr/>
            </p:nvPicPr>
            <p:blipFill>
              <a:blip r:embed="rId13" cstate="print"/>
              <a:stretch>
                <a:fillRect/>
              </a:stretch>
            </p:blipFill>
            <p:spPr>
              <a:xfrm>
                <a:off x="-1139041" y="1651703"/>
                <a:ext cx="498918" cy="619066"/>
              </a:xfrm>
              <a:prstGeom prst="rect">
                <a:avLst/>
              </a:prstGeom>
              <a:effectLst>
                <a:outerShdw blurRad="50800" dist="50800" dir="5400000" algn="ctr" rotWithShape="0">
                  <a:srgbClr val="000000"/>
                </a:outerShdw>
              </a:effectLst>
            </p:spPr>
          </p:pic>
        </p:grpSp>
        <p:grpSp>
          <p:nvGrpSpPr>
            <p:cNvPr id="223" name="Group 222"/>
            <p:cNvGrpSpPr/>
            <p:nvPr/>
          </p:nvGrpSpPr>
          <p:grpSpPr>
            <a:xfrm>
              <a:off x="364484" y="3663257"/>
              <a:ext cx="727526" cy="517937"/>
              <a:chOff x="-2482369" y="1130981"/>
              <a:chExt cx="2182872" cy="1593213"/>
            </a:xfrm>
          </p:grpSpPr>
          <p:pic>
            <p:nvPicPr>
              <p:cNvPr id="224" name="Picture 223" descr="neighor size v size.bmp"/>
              <p:cNvPicPr>
                <a:picLocks noChangeAspect="1"/>
              </p:cNvPicPr>
              <p:nvPr/>
            </p:nvPicPr>
            <p:blipFill>
              <a:blip r:embed="rId5" cstate="print"/>
              <a:stretch>
                <a:fillRect/>
              </a:stretch>
            </p:blipFill>
            <p:spPr>
              <a:xfrm>
                <a:off x="-2234427" y="1183758"/>
                <a:ext cx="749114" cy="557805"/>
              </a:xfrm>
              <a:prstGeom prst="rect">
                <a:avLst/>
              </a:prstGeom>
              <a:effectLst>
                <a:outerShdw blurRad="50800" dist="50800" dir="5400000" algn="ctr" rotWithShape="0">
                  <a:srgbClr val="000000"/>
                </a:outerShdw>
              </a:effectLst>
            </p:spPr>
          </p:pic>
          <p:pic>
            <p:nvPicPr>
              <p:cNvPr id="225" name="Picture 224" descr="equivalent radius.bmp"/>
              <p:cNvPicPr>
                <a:picLocks noChangeAspect="1"/>
              </p:cNvPicPr>
              <p:nvPr/>
            </p:nvPicPr>
            <p:blipFill>
              <a:blip r:embed="rId6" cstate="print"/>
              <a:stretch>
                <a:fillRect/>
              </a:stretch>
            </p:blipFill>
            <p:spPr>
              <a:xfrm>
                <a:off x="-1597903" y="2166389"/>
                <a:ext cx="749114" cy="557805"/>
              </a:xfrm>
              <a:prstGeom prst="rect">
                <a:avLst/>
              </a:prstGeom>
              <a:effectLst>
                <a:outerShdw blurRad="50800" dist="50800" dir="5400000" algn="ctr" rotWithShape="0">
                  <a:srgbClr val="000000"/>
                </a:outerShdw>
              </a:effectLst>
            </p:spPr>
          </p:pic>
          <p:pic>
            <p:nvPicPr>
              <p:cNvPr id="226" name="Picture 225" descr="ellipsoidal misfit v size.bmp"/>
              <p:cNvPicPr>
                <a:picLocks noChangeAspect="1"/>
              </p:cNvPicPr>
              <p:nvPr/>
            </p:nvPicPr>
            <p:blipFill>
              <a:blip r:embed="rId7" cstate="print"/>
              <a:stretch>
                <a:fillRect/>
              </a:stretch>
            </p:blipFill>
            <p:spPr>
              <a:xfrm>
                <a:off x="-1069983" y="1854960"/>
                <a:ext cx="749114" cy="557805"/>
              </a:xfrm>
              <a:prstGeom prst="rect">
                <a:avLst/>
              </a:prstGeom>
              <a:effectLst>
                <a:outerShdw blurRad="50800" dist="50800" dir="5400000" algn="ctr" rotWithShape="0">
                  <a:srgbClr val="000000"/>
                </a:outerShdw>
              </a:effectLst>
            </p:spPr>
          </p:pic>
          <p:pic>
            <p:nvPicPr>
              <p:cNvPr id="227" name="Picture 226" descr="covera v size.bmp"/>
              <p:cNvPicPr>
                <a:picLocks noChangeAspect="1"/>
              </p:cNvPicPr>
              <p:nvPr/>
            </p:nvPicPr>
            <p:blipFill>
              <a:blip r:embed="rId8" cstate="print"/>
              <a:stretch>
                <a:fillRect/>
              </a:stretch>
            </p:blipFill>
            <p:spPr>
              <a:xfrm>
                <a:off x="-1048611" y="1232968"/>
                <a:ext cx="749114" cy="557805"/>
              </a:xfrm>
              <a:prstGeom prst="rect">
                <a:avLst/>
              </a:prstGeom>
              <a:effectLst>
                <a:outerShdw blurRad="50800" dist="50800" dir="5400000" algn="ctr" rotWithShape="0">
                  <a:srgbClr val="000000"/>
                </a:outerShdw>
              </a:effectLst>
            </p:spPr>
          </p:pic>
          <p:pic>
            <p:nvPicPr>
              <p:cNvPr id="228" name="Picture 227" descr="bovera v size.bmp"/>
              <p:cNvPicPr>
                <a:picLocks noChangeAspect="1"/>
              </p:cNvPicPr>
              <p:nvPr/>
            </p:nvPicPr>
            <p:blipFill>
              <a:blip r:embed="rId9" cstate="print"/>
              <a:stretch>
                <a:fillRect/>
              </a:stretch>
            </p:blipFill>
            <p:spPr>
              <a:xfrm>
                <a:off x="-2345544" y="2100685"/>
                <a:ext cx="747640" cy="557805"/>
              </a:xfrm>
              <a:prstGeom prst="rect">
                <a:avLst/>
              </a:prstGeom>
              <a:effectLst>
                <a:outerShdw blurRad="50800" dist="50800" dir="5400000" algn="ctr" rotWithShape="0">
                  <a:srgbClr val="000000"/>
                </a:outerShdw>
              </a:effectLst>
            </p:spPr>
          </p:pic>
          <p:pic>
            <p:nvPicPr>
              <p:cNvPr id="229" name="Picture 228" descr="shape v size.bmp"/>
              <p:cNvPicPr>
                <a:picLocks noChangeAspect="1"/>
              </p:cNvPicPr>
              <p:nvPr/>
            </p:nvPicPr>
            <p:blipFill>
              <a:blip r:embed="rId10" cstate="print"/>
              <a:stretch>
                <a:fillRect/>
              </a:stretch>
            </p:blipFill>
            <p:spPr>
              <a:xfrm>
                <a:off x="-1890932" y="1646776"/>
                <a:ext cx="749114" cy="557805"/>
              </a:xfrm>
              <a:prstGeom prst="rect">
                <a:avLst/>
              </a:prstGeom>
              <a:effectLst>
                <a:outerShdw blurRad="50800" dist="50800" dir="5400000" algn="ctr" rotWithShape="0">
                  <a:srgbClr val="000000"/>
                </a:outerShdw>
              </a:effectLst>
            </p:spPr>
          </p:pic>
          <p:pic>
            <p:nvPicPr>
              <p:cNvPr id="230" name="Picture 229" descr="neighors v size.bmp"/>
              <p:cNvPicPr>
                <a:picLocks noChangeAspect="1"/>
              </p:cNvPicPr>
              <p:nvPr/>
            </p:nvPicPr>
            <p:blipFill>
              <a:blip r:embed="rId11" cstate="print"/>
              <a:stretch>
                <a:fillRect/>
              </a:stretch>
            </p:blipFill>
            <p:spPr>
              <a:xfrm>
                <a:off x="-2482369" y="1592419"/>
                <a:ext cx="747640" cy="557805"/>
              </a:xfrm>
              <a:prstGeom prst="rect">
                <a:avLst/>
              </a:prstGeom>
              <a:effectLst>
                <a:outerShdw blurRad="50800" dist="50800" dir="5400000" algn="ctr" rotWithShape="0">
                  <a:srgbClr val="000000"/>
                </a:outerShdw>
              </a:effectLst>
            </p:spPr>
          </p:pic>
          <p:pic>
            <p:nvPicPr>
              <p:cNvPr id="231" name="Picture 230" descr="correlation diagram.bmp"/>
              <p:cNvPicPr>
                <a:picLocks noChangeAspect="1"/>
              </p:cNvPicPr>
              <p:nvPr/>
            </p:nvPicPr>
            <p:blipFill>
              <a:blip r:embed="rId12" cstate="print"/>
              <a:stretch>
                <a:fillRect/>
              </a:stretch>
            </p:blipFill>
            <p:spPr>
              <a:xfrm>
                <a:off x="-1641519" y="1130981"/>
                <a:ext cx="728509" cy="551356"/>
              </a:xfrm>
              <a:prstGeom prst="rect">
                <a:avLst/>
              </a:prstGeom>
              <a:effectLst>
                <a:outerShdw blurRad="50800" dist="50800" dir="5400000" algn="ctr" rotWithShape="0">
                  <a:srgbClr val="000000"/>
                </a:outerShdw>
              </a:effectLst>
            </p:spPr>
          </p:pic>
          <p:pic>
            <p:nvPicPr>
              <p:cNvPr id="232" name="Picture 231" descr="100_3d_paod_color.bmp"/>
              <p:cNvPicPr>
                <a:picLocks noChangeAspect="1"/>
              </p:cNvPicPr>
              <p:nvPr/>
            </p:nvPicPr>
            <p:blipFill>
              <a:blip r:embed="rId13" cstate="print"/>
              <a:stretch>
                <a:fillRect/>
              </a:stretch>
            </p:blipFill>
            <p:spPr>
              <a:xfrm>
                <a:off x="-1139041" y="1651703"/>
                <a:ext cx="498918" cy="619066"/>
              </a:xfrm>
              <a:prstGeom prst="rect">
                <a:avLst/>
              </a:prstGeom>
              <a:effectLst>
                <a:outerShdw blurRad="50800" dist="50800" dir="5400000" algn="ctr" rotWithShape="0">
                  <a:srgbClr val="000000"/>
                </a:outerShdw>
              </a:effectLst>
            </p:spPr>
          </p:pic>
        </p:grpSp>
        <p:grpSp>
          <p:nvGrpSpPr>
            <p:cNvPr id="233" name="Group 232"/>
            <p:cNvGrpSpPr/>
            <p:nvPr/>
          </p:nvGrpSpPr>
          <p:grpSpPr>
            <a:xfrm>
              <a:off x="2619771" y="3740888"/>
              <a:ext cx="727526" cy="517937"/>
              <a:chOff x="-2482369" y="1130981"/>
              <a:chExt cx="2182872" cy="1593213"/>
            </a:xfrm>
          </p:grpSpPr>
          <p:pic>
            <p:nvPicPr>
              <p:cNvPr id="234" name="Picture 233" descr="neighor size v size.bmp"/>
              <p:cNvPicPr>
                <a:picLocks noChangeAspect="1"/>
              </p:cNvPicPr>
              <p:nvPr/>
            </p:nvPicPr>
            <p:blipFill>
              <a:blip r:embed="rId5" cstate="print"/>
              <a:stretch>
                <a:fillRect/>
              </a:stretch>
            </p:blipFill>
            <p:spPr>
              <a:xfrm>
                <a:off x="-2234427" y="1183758"/>
                <a:ext cx="749114" cy="557805"/>
              </a:xfrm>
              <a:prstGeom prst="rect">
                <a:avLst/>
              </a:prstGeom>
              <a:effectLst>
                <a:outerShdw blurRad="50800" dist="50800" dir="5400000" algn="ctr" rotWithShape="0">
                  <a:srgbClr val="000000"/>
                </a:outerShdw>
              </a:effectLst>
            </p:spPr>
          </p:pic>
          <p:pic>
            <p:nvPicPr>
              <p:cNvPr id="235" name="Picture 234" descr="equivalent radius.bmp"/>
              <p:cNvPicPr>
                <a:picLocks noChangeAspect="1"/>
              </p:cNvPicPr>
              <p:nvPr/>
            </p:nvPicPr>
            <p:blipFill>
              <a:blip r:embed="rId6" cstate="print"/>
              <a:stretch>
                <a:fillRect/>
              </a:stretch>
            </p:blipFill>
            <p:spPr>
              <a:xfrm>
                <a:off x="-1597903" y="2166389"/>
                <a:ext cx="749114" cy="557805"/>
              </a:xfrm>
              <a:prstGeom prst="rect">
                <a:avLst/>
              </a:prstGeom>
              <a:effectLst>
                <a:outerShdw blurRad="50800" dist="50800" dir="5400000" algn="ctr" rotWithShape="0">
                  <a:srgbClr val="000000"/>
                </a:outerShdw>
              </a:effectLst>
            </p:spPr>
          </p:pic>
          <p:pic>
            <p:nvPicPr>
              <p:cNvPr id="236" name="Picture 235" descr="ellipsoidal misfit v size.bmp"/>
              <p:cNvPicPr>
                <a:picLocks noChangeAspect="1"/>
              </p:cNvPicPr>
              <p:nvPr/>
            </p:nvPicPr>
            <p:blipFill>
              <a:blip r:embed="rId7" cstate="print"/>
              <a:stretch>
                <a:fillRect/>
              </a:stretch>
            </p:blipFill>
            <p:spPr>
              <a:xfrm>
                <a:off x="-1069983" y="1854960"/>
                <a:ext cx="749114" cy="557805"/>
              </a:xfrm>
              <a:prstGeom prst="rect">
                <a:avLst/>
              </a:prstGeom>
              <a:effectLst>
                <a:outerShdw blurRad="50800" dist="50800" dir="5400000" algn="ctr" rotWithShape="0">
                  <a:srgbClr val="000000"/>
                </a:outerShdw>
              </a:effectLst>
            </p:spPr>
          </p:pic>
          <p:pic>
            <p:nvPicPr>
              <p:cNvPr id="237" name="Picture 236" descr="covera v size.bmp"/>
              <p:cNvPicPr>
                <a:picLocks noChangeAspect="1"/>
              </p:cNvPicPr>
              <p:nvPr/>
            </p:nvPicPr>
            <p:blipFill>
              <a:blip r:embed="rId8" cstate="print"/>
              <a:stretch>
                <a:fillRect/>
              </a:stretch>
            </p:blipFill>
            <p:spPr>
              <a:xfrm>
                <a:off x="-1048611" y="1232968"/>
                <a:ext cx="749114" cy="557805"/>
              </a:xfrm>
              <a:prstGeom prst="rect">
                <a:avLst/>
              </a:prstGeom>
              <a:effectLst>
                <a:outerShdw blurRad="50800" dist="50800" dir="5400000" algn="ctr" rotWithShape="0">
                  <a:srgbClr val="000000"/>
                </a:outerShdw>
              </a:effectLst>
            </p:spPr>
          </p:pic>
          <p:pic>
            <p:nvPicPr>
              <p:cNvPr id="238" name="Picture 237" descr="bovera v size.bmp"/>
              <p:cNvPicPr>
                <a:picLocks noChangeAspect="1"/>
              </p:cNvPicPr>
              <p:nvPr/>
            </p:nvPicPr>
            <p:blipFill>
              <a:blip r:embed="rId9" cstate="print"/>
              <a:stretch>
                <a:fillRect/>
              </a:stretch>
            </p:blipFill>
            <p:spPr>
              <a:xfrm>
                <a:off x="-2345544" y="2100685"/>
                <a:ext cx="747640" cy="557805"/>
              </a:xfrm>
              <a:prstGeom prst="rect">
                <a:avLst/>
              </a:prstGeom>
              <a:effectLst>
                <a:outerShdw blurRad="50800" dist="50800" dir="5400000" algn="ctr" rotWithShape="0">
                  <a:srgbClr val="000000"/>
                </a:outerShdw>
              </a:effectLst>
            </p:spPr>
          </p:pic>
          <p:pic>
            <p:nvPicPr>
              <p:cNvPr id="239" name="Picture 238" descr="shape v size.bmp"/>
              <p:cNvPicPr>
                <a:picLocks noChangeAspect="1"/>
              </p:cNvPicPr>
              <p:nvPr/>
            </p:nvPicPr>
            <p:blipFill>
              <a:blip r:embed="rId10" cstate="print"/>
              <a:stretch>
                <a:fillRect/>
              </a:stretch>
            </p:blipFill>
            <p:spPr>
              <a:xfrm>
                <a:off x="-1890932" y="1646776"/>
                <a:ext cx="749114" cy="557805"/>
              </a:xfrm>
              <a:prstGeom prst="rect">
                <a:avLst/>
              </a:prstGeom>
              <a:effectLst>
                <a:outerShdw blurRad="50800" dist="50800" dir="5400000" algn="ctr" rotWithShape="0">
                  <a:srgbClr val="000000"/>
                </a:outerShdw>
              </a:effectLst>
            </p:spPr>
          </p:pic>
          <p:pic>
            <p:nvPicPr>
              <p:cNvPr id="240" name="Picture 239" descr="neighors v size.bmp"/>
              <p:cNvPicPr>
                <a:picLocks noChangeAspect="1"/>
              </p:cNvPicPr>
              <p:nvPr/>
            </p:nvPicPr>
            <p:blipFill>
              <a:blip r:embed="rId11" cstate="print"/>
              <a:stretch>
                <a:fillRect/>
              </a:stretch>
            </p:blipFill>
            <p:spPr>
              <a:xfrm>
                <a:off x="-2482369" y="1592419"/>
                <a:ext cx="747640" cy="557805"/>
              </a:xfrm>
              <a:prstGeom prst="rect">
                <a:avLst/>
              </a:prstGeom>
              <a:effectLst>
                <a:outerShdw blurRad="50800" dist="50800" dir="5400000" algn="ctr" rotWithShape="0">
                  <a:srgbClr val="000000"/>
                </a:outerShdw>
              </a:effectLst>
            </p:spPr>
          </p:pic>
          <p:pic>
            <p:nvPicPr>
              <p:cNvPr id="241" name="Picture 240" descr="correlation diagram.bmp"/>
              <p:cNvPicPr>
                <a:picLocks noChangeAspect="1"/>
              </p:cNvPicPr>
              <p:nvPr/>
            </p:nvPicPr>
            <p:blipFill>
              <a:blip r:embed="rId12" cstate="print"/>
              <a:stretch>
                <a:fillRect/>
              </a:stretch>
            </p:blipFill>
            <p:spPr>
              <a:xfrm>
                <a:off x="-1641519" y="1130981"/>
                <a:ext cx="728509" cy="551356"/>
              </a:xfrm>
              <a:prstGeom prst="rect">
                <a:avLst/>
              </a:prstGeom>
              <a:effectLst>
                <a:outerShdw blurRad="50800" dist="50800" dir="5400000" algn="ctr" rotWithShape="0">
                  <a:srgbClr val="000000"/>
                </a:outerShdw>
              </a:effectLst>
            </p:spPr>
          </p:pic>
          <p:pic>
            <p:nvPicPr>
              <p:cNvPr id="242" name="Picture 241" descr="100_3d_paod_color.bmp"/>
              <p:cNvPicPr>
                <a:picLocks noChangeAspect="1"/>
              </p:cNvPicPr>
              <p:nvPr/>
            </p:nvPicPr>
            <p:blipFill>
              <a:blip r:embed="rId13" cstate="print"/>
              <a:stretch>
                <a:fillRect/>
              </a:stretch>
            </p:blipFill>
            <p:spPr>
              <a:xfrm>
                <a:off x="-1139041" y="1651703"/>
                <a:ext cx="498918" cy="619066"/>
              </a:xfrm>
              <a:prstGeom prst="rect">
                <a:avLst/>
              </a:prstGeom>
              <a:effectLst>
                <a:outerShdw blurRad="50800" dist="50800" dir="5400000" algn="ctr" rotWithShape="0">
                  <a:srgbClr val="000000"/>
                </a:outerShdw>
              </a:effectLst>
            </p:spPr>
          </p:pic>
        </p:grpSp>
        <p:cxnSp>
          <p:nvCxnSpPr>
            <p:cNvPr id="243" name="Straight Arrow Connector 242"/>
            <p:cNvCxnSpPr/>
            <p:nvPr/>
          </p:nvCxnSpPr>
          <p:spPr>
            <a:xfrm flipH="1" flipV="1">
              <a:off x="1183488" y="3406211"/>
              <a:ext cx="221800" cy="49256"/>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flipV="1">
              <a:off x="2302736" y="3291837"/>
              <a:ext cx="192200" cy="300980"/>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p:nvPr/>
          </p:nvCxnSpPr>
          <p:spPr>
            <a:xfrm>
              <a:off x="2193419" y="3669245"/>
              <a:ext cx="343471" cy="209634"/>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p:nvPr/>
          </p:nvCxnSpPr>
          <p:spPr>
            <a:xfrm flipH="1">
              <a:off x="1183488" y="3669245"/>
              <a:ext cx="569774" cy="187057"/>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247" name="Group 246"/>
            <p:cNvGrpSpPr/>
            <p:nvPr/>
          </p:nvGrpSpPr>
          <p:grpSpPr>
            <a:xfrm>
              <a:off x="1473016" y="2714407"/>
              <a:ext cx="727526" cy="517937"/>
              <a:chOff x="-2482369" y="1130981"/>
              <a:chExt cx="2182872" cy="1593213"/>
            </a:xfrm>
          </p:grpSpPr>
          <p:pic>
            <p:nvPicPr>
              <p:cNvPr id="248" name="Picture 247" descr="neighor size v size.bmp"/>
              <p:cNvPicPr>
                <a:picLocks noChangeAspect="1"/>
              </p:cNvPicPr>
              <p:nvPr/>
            </p:nvPicPr>
            <p:blipFill>
              <a:blip r:embed="rId5" cstate="print"/>
              <a:stretch>
                <a:fillRect/>
              </a:stretch>
            </p:blipFill>
            <p:spPr>
              <a:xfrm>
                <a:off x="-2234427" y="1183758"/>
                <a:ext cx="749114" cy="557805"/>
              </a:xfrm>
              <a:prstGeom prst="rect">
                <a:avLst/>
              </a:prstGeom>
              <a:effectLst>
                <a:outerShdw blurRad="50800" dist="50800" dir="5400000" algn="ctr" rotWithShape="0">
                  <a:srgbClr val="000000"/>
                </a:outerShdw>
              </a:effectLst>
            </p:spPr>
          </p:pic>
          <p:pic>
            <p:nvPicPr>
              <p:cNvPr id="249" name="Picture 248" descr="equivalent radius.bmp"/>
              <p:cNvPicPr>
                <a:picLocks noChangeAspect="1"/>
              </p:cNvPicPr>
              <p:nvPr/>
            </p:nvPicPr>
            <p:blipFill>
              <a:blip r:embed="rId6" cstate="print"/>
              <a:stretch>
                <a:fillRect/>
              </a:stretch>
            </p:blipFill>
            <p:spPr>
              <a:xfrm>
                <a:off x="-1597903" y="2166389"/>
                <a:ext cx="749114" cy="557805"/>
              </a:xfrm>
              <a:prstGeom prst="rect">
                <a:avLst/>
              </a:prstGeom>
              <a:effectLst>
                <a:outerShdw blurRad="50800" dist="50800" dir="5400000" algn="ctr" rotWithShape="0">
                  <a:srgbClr val="000000"/>
                </a:outerShdw>
              </a:effectLst>
            </p:spPr>
          </p:pic>
          <p:pic>
            <p:nvPicPr>
              <p:cNvPr id="250" name="Picture 249" descr="ellipsoidal misfit v size.bmp"/>
              <p:cNvPicPr>
                <a:picLocks noChangeAspect="1"/>
              </p:cNvPicPr>
              <p:nvPr/>
            </p:nvPicPr>
            <p:blipFill>
              <a:blip r:embed="rId7" cstate="print"/>
              <a:stretch>
                <a:fillRect/>
              </a:stretch>
            </p:blipFill>
            <p:spPr>
              <a:xfrm>
                <a:off x="-1069983" y="1854960"/>
                <a:ext cx="749114" cy="557805"/>
              </a:xfrm>
              <a:prstGeom prst="rect">
                <a:avLst/>
              </a:prstGeom>
              <a:effectLst>
                <a:outerShdw blurRad="50800" dist="50800" dir="5400000" algn="ctr" rotWithShape="0">
                  <a:srgbClr val="000000"/>
                </a:outerShdw>
              </a:effectLst>
            </p:spPr>
          </p:pic>
          <p:pic>
            <p:nvPicPr>
              <p:cNvPr id="251" name="Picture 250" descr="covera v size.bmp"/>
              <p:cNvPicPr>
                <a:picLocks noChangeAspect="1"/>
              </p:cNvPicPr>
              <p:nvPr/>
            </p:nvPicPr>
            <p:blipFill>
              <a:blip r:embed="rId8" cstate="print"/>
              <a:stretch>
                <a:fillRect/>
              </a:stretch>
            </p:blipFill>
            <p:spPr>
              <a:xfrm>
                <a:off x="-1048611" y="1232968"/>
                <a:ext cx="749114" cy="557805"/>
              </a:xfrm>
              <a:prstGeom prst="rect">
                <a:avLst/>
              </a:prstGeom>
              <a:effectLst>
                <a:outerShdw blurRad="50800" dist="50800" dir="5400000" algn="ctr" rotWithShape="0">
                  <a:srgbClr val="000000"/>
                </a:outerShdw>
              </a:effectLst>
            </p:spPr>
          </p:pic>
          <p:pic>
            <p:nvPicPr>
              <p:cNvPr id="252" name="Picture 251" descr="bovera v size.bmp"/>
              <p:cNvPicPr>
                <a:picLocks noChangeAspect="1"/>
              </p:cNvPicPr>
              <p:nvPr/>
            </p:nvPicPr>
            <p:blipFill>
              <a:blip r:embed="rId9" cstate="print"/>
              <a:stretch>
                <a:fillRect/>
              </a:stretch>
            </p:blipFill>
            <p:spPr>
              <a:xfrm>
                <a:off x="-2345544" y="2100685"/>
                <a:ext cx="747640" cy="557805"/>
              </a:xfrm>
              <a:prstGeom prst="rect">
                <a:avLst/>
              </a:prstGeom>
              <a:effectLst>
                <a:outerShdw blurRad="50800" dist="50800" dir="5400000" algn="ctr" rotWithShape="0">
                  <a:srgbClr val="000000"/>
                </a:outerShdw>
              </a:effectLst>
            </p:spPr>
          </p:pic>
          <p:pic>
            <p:nvPicPr>
              <p:cNvPr id="253" name="Picture 252" descr="shape v size.bmp"/>
              <p:cNvPicPr>
                <a:picLocks noChangeAspect="1"/>
              </p:cNvPicPr>
              <p:nvPr/>
            </p:nvPicPr>
            <p:blipFill>
              <a:blip r:embed="rId10" cstate="print"/>
              <a:stretch>
                <a:fillRect/>
              </a:stretch>
            </p:blipFill>
            <p:spPr>
              <a:xfrm>
                <a:off x="-1890932" y="1646776"/>
                <a:ext cx="749114" cy="557805"/>
              </a:xfrm>
              <a:prstGeom prst="rect">
                <a:avLst/>
              </a:prstGeom>
              <a:effectLst>
                <a:outerShdw blurRad="50800" dist="50800" dir="5400000" algn="ctr" rotWithShape="0">
                  <a:srgbClr val="000000"/>
                </a:outerShdw>
              </a:effectLst>
            </p:spPr>
          </p:pic>
          <p:pic>
            <p:nvPicPr>
              <p:cNvPr id="254" name="Picture 253" descr="neighors v size.bmp"/>
              <p:cNvPicPr>
                <a:picLocks noChangeAspect="1"/>
              </p:cNvPicPr>
              <p:nvPr/>
            </p:nvPicPr>
            <p:blipFill>
              <a:blip r:embed="rId11" cstate="print"/>
              <a:stretch>
                <a:fillRect/>
              </a:stretch>
            </p:blipFill>
            <p:spPr>
              <a:xfrm>
                <a:off x="-2482369" y="1592419"/>
                <a:ext cx="747640" cy="557805"/>
              </a:xfrm>
              <a:prstGeom prst="rect">
                <a:avLst/>
              </a:prstGeom>
              <a:effectLst>
                <a:outerShdw blurRad="50800" dist="50800" dir="5400000" algn="ctr" rotWithShape="0">
                  <a:srgbClr val="000000"/>
                </a:outerShdw>
              </a:effectLst>
            </p:spPr>
          </p:pic>
          <p:pic>
            <p:nvPicPr>
              <p:cNvPr id="255" name="Picture 254" descr="correlation diagram.bmp"/>
              <p:cNvPicPr>
                <a:picLocks noChangeAspect="1"/>
              </p:cNvPicPr>
              <p:nvPr/>
            </p:nvPicPr>
            <p:blipFill>
              <a:blip r:embed="rId12" cstate="print"/>
              <a:stretch>
                <a:fillRect/>
              </a:stretch>
            </p:blipFill>
            <p:spPr>
              <a:xfrm>
                <a:off x="-1641519" y="1130981"/>
                <a:ext cx="728509" cy="551356"/>
              </a:xfrm>
              <a:prstGeom prst="rect">
                <a:avLst/>
              </a:prstGeom>
              <a:effectLst>
                <a:outerShdw blurRad="50800" dist="50800" dir="5400000" algn="ctr" rotWithShape="0">
                  <a:srgbClr val="000000"/>
                </a:outerShdw>
              </a:effectLst>
            </p:spPr>
          </p:pic>
          <p:pic>
            <p:nvPicPr>
              <p:cNvPr id="256" name="Picture 255" descr="100_3d_paod_color.bmp"/>
              <p:cNvPicPr>
                <a:picLocks noChangeAspect="1"/>
              </p:cNvPicPr>
              <p:nvPr/>
            </p:nvPicPr>
            <p:blipFill>
              <a:blip r:embed="rId13" cstate="print"/>
              <a:stretch>
                <a:fillRect/>
              </a:stretch>
            </p:blipFill>
            <p:spPr>
              <a:xfrm>
                <a:off x="-1139041" y="1651703"/>
                <a:ext cx="498918" cy="619066"/>
              </a:xfrm>
              <a:prstGeom prst="rect">
                <a:avLst/>
              </a:prstGeom>
              <a:effectLst>
                <a:outerShdw blurRad="50800" dist="50800" dir="5400000" algn="ctr" rotWithShape="0">
                  <a:srgbClr val="000000"/>
                </a:outerShdw>
              </a:effectLst>
            </p:spPr>
          </p:pic>
        </p:grpSp>
        <p:cxnSp>
          <p:nvCxnSpPr>
            <p:cNvPr id="257" name="Straight Arrow Connector 256"/>
            <p:cNvCxnSpPr/>
            <p:nvPr/>
          </p:nvCxnSpPr>
          <p:spPr>
            <a:xfrm flipH="1" flipV="1">
              <a:off x="1805323" y="3288299"/>
              <a:ext cx="212147" cy="342449"/>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6219486" y="4273621"/>
            <a:ext cx="2762097" cy="1021842"/>
            <a:chOff x="4267238" y="3921555"/>
            <a:chExt cx="2762097" cy="1021842"/>
          </a:xfrm>
        </p:grpSpPr>
        <p:pic>
          <p:nvPicPr>
            <p:cNvPr id="258" name="Picture 25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67238" y="4126922"/>
              <a:ext cx="585491" cy="583874"/>
            </a:xfrm>
            <a:prstGeom prst="rect">
              <a:avLst/>
            </a:prstGeom>
          </p:spPr>
        </p:pic>
        <p:pic>
          <p:nvPicPr>
            <p:cNvPr id="259" name="Picture 25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43104" y="3921555"/>
              <a:ext cx="613745" cy="616309"/>
            </a:xfrm>
            <a:prstGeom prst="rect">
              <a:avLst/>
            </a:prstGeom>
          </p:spPr>
        </p:pic>
        <p:pic>
          <p:nvPicPr>
            <p:cNvPr id="260" name="Picture 25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70566" y="3961732"/>
              <a:ext cx="585491" cy="583874"/>
            </a:xfrm>
            <a:prstGeom prst="rect">
              <a:avLst/>
            </a:prstGeom>
          </p:spPr>
        </p:pic>
        <p:pic>
          <p:nvPicPr>
            <p:cNvPr id="261" name="Picture 26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15590" y="4198337"/>
              <a:ext cx="613745" cy="616309"/>
            </a:xfrm>
            <a:prstGeom prst="rect">
              <a:avLst/>
            </a:prstGeom>
          </p:spPr>
        </p:pic>
        <p:pic>
          <p:nvPicPr>
            <p:cNvPr id="262" name="Picture 26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50748" y="4348332"/>
              <a:ext cx="596818" cy="595065"/>
            </a:xfrm>
            <a:prstGeom prst="rect">
              <a:avLst/>
            </a:prstGeom>
          </p:spPr>
        </p:pic>
      </p:grpSp>
      <p:sp>
        <p:nvSpPr>
          <p:cNvPr id="263" name="TextBox 262"/>
          <p:cNvSpPr txBox="1"/>
          <p:nvPr/>
        </p:nvSpPr>
        <p:spPr>
          <a:xfrm>
            <a:off x="4501723" y="5881854"/>
            <a:ext cx="1715729" cy="338554"/>
          </a:xfrm>
          <a:prstGeom prst="rect">
            <a:avLst/>
          </a:prstGeom>
          <a:solidFill>
            <a:schemeClr val="accent5">
              <a:lumMod val="40000"/>
              <a:lumOff val="60000"/>
            </a:schemeClr>
          </a:solidFill>
          <a:ln w="38100" cmpd="sng">
            <a:solidFill>
              <a:schemeClr val="accent5">
                <a:lumMod val="50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solidFill>
                <a:latin typeface="Helvetica"/>
                <a:cs typeface="Helvetica"/>
              </a:rPr>
              <a:t>Property Model</a:t>
            </a:r>
          </a:p>
        </p:txBody>
      </p:sp>
      <p:cxnSp>
        <p:nvCxnSpPr>
          <p:cNvPr id="264" name="Straight Arrow Connector 263"/>
          <p:cNvCxnSpPr/>
          <p:nvPr/>
        </p:nvCxnSpPr>
        <p:spPr>
          <a:xfrm>
            <a:off x="5356405" y="5013698"/>
            <a:ext cx="3183" cy="803722"/>
          </a:xfrm>
          <a:prstGeom prst="straightConnector1">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65" name="Rectangle 264"/>
          <p:cNvSpPr/>
          <p:nvPr/>
        </p:nvSpPr>
        <p:spPr>
          <a:xfrm>
            <a:off x="2657989" y="5882080"/>
            <a:ext cx="1119238" cy="338328"/>
          </a:xfrm>
          <a:prstGeom prst="rect">
            <a:avLst/>
          </a:prstGeom>
          <a:solidFill>
            <a:srgbClr val="CCFFCC"/>
          </a:solidFill>
          <a:ln w="38100" cmpd="sng">
            <a:solidFill>
              <a:srgbClr val="008000"/>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solidFill>
                <a:latin typeface="Helvetica"/>
                <a:cs typeface="Helvetica"/>
              </a:rPr>
              <a:t>Properties</a:t>
            </a:r>
            <a:endParaRPr lang="en-US" sz="1600" dirty="0">
              <a:solidFill>
                <a:schemeClr val="tx1"/>
              </a:solidFill>
              <a:latin typeface="Helvetica"/>
              <a:cs typeface="Helvetica"/>
            </a:endParaRPr>
          </a:p>
        </p:txBody>
      </p:sp>
      <p:cxnSp>
        <p:nvCxnSpPr>
          <p:cNvPr id="266" name="Straight Arrow Connector 265"/>
          <p:cNvCxnSpPr/>
          <p:nvPr/>
        </p:nvCxnSpPr>
        <p:spPr>
          <a:xfrm flipH="1">
            <a:off x="3810003" y="6044090"/>
            <a:ext cx="658222" cy="0"/>
          </a:xfrm>
          <a:prstGeom prst="straightConnector1">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98328" y="4462403"/>
            <a:ext cx="2920046" cy="1469857"/>
            <a:chOff x="270092" y="4304778"/>
            <a:chExt cx="2920046" cy="1469857"/>
          </a:xfrm>
        </p:grpSpPr>
        <p:pic>
          <p:nvPicPr>
            <p:cNvPr id="267" name="Picture 266" descr="optimalZoneIds.tif"/>
            <p:cNvPicPr>
              <a:picLocks noChangeAspect="1"/>
            </p:cNvPicPr>
            <p:nvPr/>
          </p:nvPicPr>
          <p:blipFill rotWithShape="1">
            <a:blip r:embed="rId4" cstate="print">
              <a:extLst>
                <a:ext uri="{28A0092B-C50C-407E-A947-70E740481C1C}">
                  <a14:useLocalDpi xmlns:a14="http://schemas.microsoft.com/office/drawing/2010/main" val="0"/>
                </a:ext>
              </a:extLst>
            </a:blip>
            <a:srcRect t="27350" b="-2587"/>
            <a:stretch/>
          </p:blipFill>
          <p:spPr>
            <a:xfrm>
              <a:off x="1058652" y="4963184"/>
              <a:ext cx="1277447" cy="640080"/>
            </a:xfrm>
            <a:prstGeom prst="rect">
              <a:avLst/>
            </a:prstGeom>
          </p:spPr>
        </p:pic>
        <p:cxnSp>
          <p:nvCxnSpPr>
            <p:cNvPr id="268" name="Straight Arrow Connector 267"/>
            <p:cNvCxnSpPr/>
            <p:nvPr/>
          </p:nvCxnSpPr>
          <p:spPr>
            <a:xfrm flipH="1" flipV="1">
              <a:off x="1028013" y="4969270"/>
              <a:ext cx="221800" cy="49256"/>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69" name="Straight Arrow Connector 268"/>
            <p:cNvCxnSpPr/>
            <p:nvPr/>
          </p:nvCxnSpPr>
          <p:spPr>
            <a:xfrm flipV="1">
              <a:off x="2147261" y="4854896"/>
              <a:ext cx="192200" cy="300980"/>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70" name="Straight Arrow Connector 269"/>
            <p:cNvCxnSpPr/>
            <p:nvPr/>
          </p:nvCxnSpPr>
          <p:spPr>
            <a:xfrm>
              <a:off x="2037944" y="5232304"/>
              <a:ext cx="374356" cy="163654"/>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71" name="Straight Arrow Connector 270"/>
            <p:cNvCxnSpPr/>
            <p:nvPr/>
          </p:nvCxnSpPr>
          <p:spPr>
            <a:xfrm flipH="1">
              <a:off x="1028013" y="5232304"/>
              <a:ext cx="569774" cy="187057"/>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flipV="1">
              <a:off x="1649848" y="4851358"/>
              <a:ext cx="212147" cy="342449"/>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pic>
          <p:nvPicPr>
            <p:cNvPr id="273" name="Picture 27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70092" y="4604753"/>
              <a:ext cx="768846" cy="555482"/>
            </a:xfrm>
            <a:prstGeom prst="rect">
              <a:avLst/>
            </a:prstGeom>
          </p:spPr>
        </p:pic>
        <p:pic>
          <p:nvPicPr>
            <p:cNvPr id="274" name="Picture 27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21367" y="4304778"/>
              <a:ext cx="768846" cy="555482"/>
            </a:xfrm>
            <a:prstGeom prst="rect">
              <a:avLst/>
            </a:prstGeom>
          </p:spPr>
        </p:pic>
        <p:pic>
          <p:nvPicPr>
            <p:cNvPr id="275" name="Picture 27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55517" y="4514928"/>
              <a:ext cx="768846" cy="555482"/>
            </a:xfrm>
            <a:prstGeom prst="rect">
              <a:avLst/>
            </a:prstGeom>
          </p:spPr>
        </p:pic>
        <p:pic>
          <p:nvPicPr>
            <p:cNvPr id="276" name="Picture 27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21292" y="5119703"/>
              <a:ext cx="768846" cy="555482"/>
            </a:xfrm>
            <a:prstGeom prst="rect">
              <a:avLst/>
            </a:prstGeom>
          </p:spPr>
        </p:pic>
        <p:pic>
          <p:nvPicPr>
            <p:cNvPr id="277" name="Picture 27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78117" y="5219153"/>
              <a:ext cx="768846" cy="555482"/>
            </a:xfrm>
            <a:prstGeom prst="rect">
              <a:avLst/>
            </a:prstGeom>
          </p:spPr>
        </p:pic>
      </p:grpSp>
      <p:sp>
        <p:nvSpPr>
          <p:cNvPr id="278" name="TextBox 277"/>
          <p:cNvSpPr txBox="1"/>
          <p:nvPr/>
        </p:nvSpPr>
        <p:spPr>
          <a:xfrm>
            <a:off x="155916" y="3348015"/>
            <a:ext cx="1769871" cy="338554"/>
          </a:xfrm>
          <a:prstGeom prst="rect">
            <a:avLst/>
          </a:prstGeom>
          <a:solidFill>
            <a:schemeClr val="accent5">
              <a:lumMod val="40000"/>
              <a:lumOff val="60000"/>
            </a:schemeClr>
          </a:solidFill>
          <a:ln w="38100" cmpd="sng">
            <a:solidFill>
              <a:schemeClr val="accent5">
                <a:lumMod val="50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solidFill>
                <a:latin typeface="Helvetica"/>
                <a:cs typeface="Helvetica"/>
              </a:rPr>
              <a:t>Characterization</a:t>
            </a:r>
          </a:p>
        </p:txBody>
      </p:sp>
      <p:cxnSp>
        <p:nvCxnSpPr>
          <p:cNvPr id="280" name="Straight Arrow Connector 279"/>
          <p:cNvCxnSpPr/>
          <p:nvPr/>
        </p:nvCxnSpPr>
        <p:spPr>
          <a:xfrm flipH="1" flipV="1">
            <a:off x="3764097" y="4145935"/>
            <a:ext cx="704128" cy="485756"/>
          </a:xfrm>
          <a:prstGeom prst="straightConnector1">
            <a:avLst/>
          </a:prstGeom>
          <a:ln w="31750" cmpd="sng">
            <a:solidFill>
              <a:srgbClr val="0000FF">
                <a:alpha val="50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81" name="Straight Arrow Connector 280"/>
          <p:cNvCxnSpPr/>
          <p:nvPr/>
        </p:nvCxnSpPr>
        <p:spPr>
          <a:xfrm flipV="1">
            <a:off x="2477796" y="4125346"/>
            <a:ext cx="360385" cy="475437"/>
          </a:xfrm>
          <a:prstGeom prst="straightConnector1">
            <a:avLst/>
          </a:prstGeom>
          <a:ln w="31750" cmpd="sng">
            <a:solidFill>
              <a:srgbClr val="0000FF">
                <a:alpha val="50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82" name="Straight Arrow Connector 281"/>
          <p:cNvCxnSpPr/>
          <p:nvPr/>
        </p:nvCxnSpPr>
        <p:spPr>
          <a:xfrm>
            <a:off x="2016681" y="3540358"/>
            <a:ext cx="382158" cy="129823"/>
          </a:xfrm>
          <a:prstGeom prst="straightConnector1">
            <a:avLst/>
          </a:prstGeom>
          <a:ln w="31750" cmpd="sng">
            <a:solidFill>
              <a:srgbClr val="0000FF">
                <a:alpha val="50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sp>
        <p:nvSpPr>
          <p:cNvPr id="301" name="Rounded Rectangle 300"/>
          <p:cNvSpPr/>
          <p:nvPr/>
        </p:nvSpPr>
        <p:spPr>
          <a:xfrm>
            <a:off x="98327" y="1244161"/>
            <a:ext cx="8883255" cy="5089449"/>
          </a:xfrm>
          <a:prstGeom prst="roundRect">
            <a:avLst>
              <a:gd name="adj" fmla="val 5915"/>
            </a:avLst>
          </a:prstGeom>
          <a:noFill/>
          <a:ln>
            <a:solidFill>
              <a:schemeClr val="tx1">
                <a:alpha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TextBox 301"/>
          <p:cNvSpPr txBox="1"/>
          <p:nvPr/>
        </p:nvSpPr>
        <p:spPr>
          <a:xfrm>
            <a:off x="3739277" y="6429312"/>
            <a:ext cx="1617128" cy="338554"/>
          </a:xfrm>
          <a:prstGeom prst="rect">
            <a:avLst/>
          </a:prstGeom>
          <a:solidFill>
            <a:srgbClr val="FFFF00"/>
          </a:solidFill>
          <a:ln w="38100" cmpd="sng">
            <a:solidFill>
              <a:schemeClr val="tx1"/>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solidFill>
                <a:latin typeface="Helvetica"/>
                <a:cs typeface="Helvetica"/>
              </a:rPr>
              <a:t>Optimization</a:t>
            </a:r>
          </a:p>
        </p:txBody>
      </p:sp>
      <p:cxnSp>
        <p:nvCxnSpPr>
          <p:cNvPr id="303" name="Straight Arrow Connector 302"/>
          <p:cNvCxnSpPr/>
          <p:nvPr/>
        </p:nvCxnSpPr>
        <p:spPr>
          <a:xfrm rot="5400000" flipH="1" flipV="1">
            <a:off x="4652760" y="2350961"/>
            <a:ext cx="5049675" cy="3467589"/>
          </a:xfrm>
          <a:prstGeom prst="bentConnector4">
            <a:avLst>
              <a:gd name="adj1" fmla="val -28"/>
              <a:gd name="adj2" fmla="val 104702"/>
            </a:avLst>
          </a:prstGeom>
          <a:ln w="31750">
            <a:solidFill>
              <a:srgbClr val="800000"/>
            </a:solidFill>
            <a:tailEnd type="triangle"/>
          </a:ln>
        </p:spPr>
        <p:style>
          <a:lnRef idx="1">
            <a:schemeClr val="accent1"/>
          </a:lnRef>
          <a:fillRef idx="0">
            <a:schemeClr val="accent1"/>
          </a:fillRef>
          <a:effectRef idx="0">
            <a:schemeClr val="accent1"/>
          </a:effectRef>
          <a:fontRef idx="minor">
            <a:schemeClr val="tx1"/>
          </a:fontRef>
        </p:style>
      </p:cxnSp>
      <p:cxnSp>
        <p:nvCxnSpPr>
          <p:cNvPr id="316" name="Straight Arrow Connector 315"/>
          <p:cNvCxnSpPr/>
          <p:nvPr/>
        </p:nvCxnSpPr>
        <p:spPr>
          <a:xfrm rot="16200000" flipH="1">
            <a:off x="3278766" y="6207640"/>
            <a:ext cx="365760" cy="466770"/>
          </a:xfrm>
          <a:prstGeom prst="bentConnector2">
            <a:avLst/>
          </a:prstGeom>
          <a:ln w="31750">
            <a:solidFill>
              <a:srgbClr val="80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3048068" y="3110296"/>
            <a:ext cx="360385" cy="475437"/>
          </a:xfrm>
          <a:prstGeom prst="straightConnector1">
            <a:avLst/>
          </a:prstGeom>
          <a:ln w="31750" cmpd="sng">
            <a:solidFill>
              <a:srgbClr val="0000FF">
                <a:alpha val="50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0" y="6661047"/>
            <a:ext cx="1619010" cy="215444"/>
          </a:xfrm>
          <a:prstGeom prst="rect">
            <a:avLst/>
          </a:prstGeom>
          <a:noFill/>
        </p:spPr>
        <p:txBody>
          <a:bodyPr wrap="square" rtlCol="0">
            <a:spAutoFit/>
          </a:bodyPr>
          <a:lstStyle/>
          <a:p>
            <a:r>
              <a:rPr lang="en-US" sz="800" dirty="0" smtClean="0">
                <a:latin typeface="Helvetica"/>
                <a:cs typeface="Helvetica"/>
              </a:rPr>
              <a:t>*Adapted from M. </a:t>
            </a:r>
            <a:r>
              <a:rPr lang="en-US" sz="800" dirty="0" err="1" smtClean="0">
                <a:latin typeface="Helvetica"/>
                <a:cs typeface="Helvetica"/>
              </a:rPr>
              <a:t>Groeber</a:t>
            </a:r>
            <a:endParaRPr lang="en-US" sz="800" dirty="0">
              <a:latin typeface="Helvetica"/>
              <a:cs typeface="Helvetica"/>
            </a:endParaRPr>
          </a:p>
        </p:txBody>
      </p:sp>
    </p:spTree>
    <p:extLst>
      <p:ext uri="{BB962C8B-B14F-4D97-AF65-F5344CB8AC3E}">
        <p14:creationId xmlns:p14="http://schemas.microsoft.com/office/powerpoint/2010/main" val="42238921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P spid="199" grpId="0" animBg="1"/>
      <p:bldP spid="200" grpId="0" animBg="1"/>
      <p:bldP spid="263" grpId="0" animBg="1"/>
      <p:bldP spid="265" grpId="0" animBg="1"/>
      <p:bldP spid="278" grpId="0" animBg="1"/>
      <p:bldP spid="301" grpId="0" animBg="1"/>
      <p:bldP spid="30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650" y="1173892"/>
            <a:ext cx="6841781" cy="2012400"/>
          </a:xfrm>
          <a:prstGeom prst="rect">
            <a:avLst/>
          </a:prstGeom>
          <a:solidFill>
            <a:srgbClr val="FFFF00">
              <a:alpha val="5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Process Design</a:t>
            </a:r>
            <a:endParaRPr lang="en-US" dirty="0"/>
          </a:p>
        </p:txBody>
      </p:sp>
      <p:sp>
        <p:nvSpPr>
          <p:cNvPr id="3" name="Slide Number Placeholder 2"/>
          <p:cNvSpPr>
            <a:spLocks noGrp="1"/>
          </p:cNvSpPr>
          <p:nvPr>
            <p:ph type="sldNum" sz="quarter" idx="12"/>
          </p:nvPr>
        </p:nvSpPr>
        <p:spPr/>
        <p:txBody>
          <a:bodyPr/>
          <a:lstStyle/>
          <a:p>
            <a:fld id="{E67947C6-7C43-F646-BF47-BCEE1BD2FE6B}" type="slidenum">
              <a:rPr lang="en-US" smtClean="0"/>
              <a:t>14</a:t>
            </a:fld>
            <a:endParaRPr lang="en-US" dirty="0"/>
          </a:p>
        </p:txBody>
      </p:sp>
      <p:sp>
        <p:nvSpPr>
          <p:cNvPr id="177" name="Rectangle 176"/>
          <p:cNvSpPr/>
          <p:nvPr/>
        </p:nvSpPr>
        <p:spPr>
          <a:xfrm>
            <a:off x="481782" y="1390753"/>
            <a:ext cx="2659308" cy="338328"/>
          </a:xfrm>
          <a:prstGeom prst="rect">
            <a:avLst/>
          </a:prstGeom>
          <a:solidFill>
            <a:srgbClr val="CCFFCC"/>
          </a:solidFill>
          <a:ln w="38100" cmpd="sng">
            <a:solidFill>
              <a:srgbClr val="008000"/>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solidFill>
                <a:latin typeface="Helvetica"/>
                <a:cs typeface="Helvetica"/>
              </a:rPr>
              <a:t>Continuum Field Variables</a:t>
            </a:r>
            <a:endParaRPr lang="en-US" sz="1600" dirty="0">
              <a:solidFill>
                <a:schemeClr val="tx1"/>
              </a:solidFill>
              <a:latin typeface="Helvetica"/>
              <a:cs typeface="Helvetica"/>
            </a:endParaRPr>
          </a:p>
        </p:txBody>
      </p:sp>
      <p:sp>
        <p:nvSpPr>
          <p:cNvPr id="178" name="TextBox 177"/>
          <p:cNvSpPr txBox="1"/>
          <p:nvPr/>
        </p:nvSpPr>
        <p:spPr>
          <a:xfrm>
            <a:off x="7464323" y="1390753"/>
            <a:ext cx="1422487" cy="338328"/>
          </a:xfrm>
          <a:prstGeom prst="rect">
            <a:avLst/>
          </a:prstGeom>
          <a:solidFill>
            <a:schemeClr val="accent5">
              <a:lumMod val="40000"/>
              <a:lumOff val="60000"/>
              <a:alpha val="25000"/>
            </a:schemeClr>
          </a:solidFill>
          <a:ln w="38100" cmpd="sng">
            <a:solidFill>
              <a:schemeClr val="accent5">
                <a:lumMod val="50000"/>
                <a:alpha val="25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alpha val="25000"/>
                  </a:schemeClr>
                </a:solidFill>
                <a:latin typeface="Helvetica"/>
                <a:cs typeface="Helvetica"/>
              </a:rPr>
              <a:t>Part Design</a:t>
            </a:r>
            <a:endParaRPr lang="en-US" sz="1600" dirty="0">
              <a:solidFill>
                <a:schemeClr val="tx1">
                  <a:alpha val="25000"/>
                </a:schemeClr>
              </a:solidFill>
              <a:latin typeface="Helvetica"/>
              <a:cs typeface="Helvetica"/>
            </a:endParaRPr>
          </a:p>
        </p:txBody>
      </p:sp>
      <p:sp>
        <p:nvSpPr>
          <p:cNvPr id="179" name="TextBox 178"/>
          <p:cNvSpPr txBox="1"/>
          <p:nvPr/>
        </p:nvSpPr>
        <p:spPr>
          <a:xfrm>
            <a:off x="5076723" y="1390527"/>
            <a:ext cx="1715729" cy="338554"/>
          </a:xfrm>
          <a:prstGeom prst="rect">
            <a:avLst/>
          </a:prstGeom>
          <a:solidFill>
            <a:schemeClr val="accent5">
              <a:lumMod val="40000"/>
              <a:lumOff val="60000"/>
            </a:schemeClr>
          </a:solidFill>
          <a:ln w="38100" cmpd="sng">
            <a:solidFill>
              <a:schemeClr val="accent5">
                <a:lumMod val="50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solidFill>
                <a:latin typeface="Helvetica"/>
                <a:cs typeface="Helvetica"/>
              </a:rPr>
              <a:t>Process Models</a:t>
            </a:r>
          </a:p>
        </p:txBody>
      </p:sp>
      <p:cxnSp>
        <p:nvCxnSpPr>
          <p:cNvPr id="180" name="Straight Arrow Connector 179"/>
          <p:cNvCxnSpPr/>
          <p:nvPr/>
        </p:nvCxnSpPr>
        <p:spPr>
          <a:xfrm flipH="1">
            <a:off x="6817032" y="1559917"/>
            <a:ext cx="614515" cy="0"/>
          </a:xfrm>
          <a:prstGeom prst="straightConnector1">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flipH="1">
            <a:off x="3179096" y="1541396"/>
            <a:ext cx="1856658" cy="0"/>
          </a:xfrm>
          <a:prstGeom prst="straightConnector1">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82" name="Picture 181" descr="effStrain.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607" y="1838327"/>
            <a:ext cx="1941595" cy="1293058"/>
          </a:xfrm>
          <a:prstGeom prst="rect">
            <a:avLst/>
          </a:prstGeom>
        </p:spPr>
      </p:pic>
      <p:cxnSp>
        <p:nvCxnSpPr>
          <p:cNvPr id="184" name="Elbow Connector 183"/>
          <p:cNvCxnSpPr/>
          <p:nvPr/>
        </p:nvCxnSpPr>
        <p:spPr>
          <a:xfrm rot="16200000" flipH="1">
            <a:off x="2841805" y="1128356"/>
            <a:ext cx="1828800" cy="3200400"/>
          </a:xfrm>
          <a:prstGeom prst="bentConnector3">
            <a:avLst>
              <a:gd name="adj1" fmla="val 50000"/>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85" name="Picture 184" descr="optimalZoneIds.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455" y="1839238"/>
            <a:ext cx="1935957" cy="1289304"/>
          </a:xfrm>
          <a:prstGeom prst="rect">
            <a:avLst/>
          </a:prstGeom>
        </p:spPr>
      </p:pic>
      <p:sp>
        <p:nvSpPr>
          <p:cNvPr id="199" name="TextBox 198"/>
          <p:cNvSpPr txBox="1"/>
          <p:nvPr/>
        </p:nvSpPr>
        <p:spPr>
          <a:xfrm>
            <a:off x="4289604" y="3670441"/>
            <a:ext cx="2133601" cy="338554"/>
          </a:xfrm>
          <a:prstGeom prst="rect">
            <a:avLst/>
          </a:prstGeom>
          <a:solidFill>
            <a:schemeClr val="accent5">
              <a:lumMod val="40000"/>
              <a:lumOff val="60000"/>
              <a:alpha val="25000"/>
            </a:schemeClr>
          </a:solidFill>
          <a:ln w="38100" cmpd="sng">
            <a:solidFill>
              <a:schemeClr val="accent5">
                <a:lumMod val="50000"/>
                <a:alpha val="25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alpha val="25000"/>
                  </a:schemeClr>
                </a:solidFill>
                <a:latin typeface="Helvetica"/>
                <a:cs typeface="Helvetica"/>
              </a:rPr>
              <a:t>Microstructure Model</a:t>
            </a:r>
          </a:p>
        </p:txBody>
      </p:sp>
      <p:sp>
        <p:nvSpPr>
          <p:cNvPr id="200" name="Rectangle 199"/>
          <p:cNvSpPr/>
          <p:nvPr/>
        </p:nvSpPr>
        <p:spPr>
          <a:xfrm>
            <a:off x="4599142" y="4631691"/>
            <a:ext cx="1518108" cy="338328"/>
          </a:xfrm>
          <a:prstGeom prst="rect">
            <a:avLst/>
          </a:prstGeom>
          <a:solidFill>
            <a:srgbClr val="CCFFCC">
              <a:alpha val="25000"/>
            </a:srgbClr>
          </a:solidFill>
          <a:ln w="38100" cmpd="sng">
            <a:solidFill>
              <a:srgbClr val="008000">
                <a:alpha val="25000"/>
              </a:srgbClr>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alpha val="25000"/>
                  </a:schemeClr>
                </a:solidFill>
                <a:latin typeface="Helvetica"/>
                <a:cs typeface="Helvetica"/>
              </a:rPr>
              <a:t>Microstructure</a:t>
            </a:r>
            <a:endParaRPr lang="en-US" sz="1600" dirty="0">
              <a:solidFill>
                <a:schemeClr val="tx1">
                  <a:alpha val="25000"/>
                </a:schemeClr>
              </a:solidFill>
              <a:latin typeface="Helvetica"/>
              <a:cs typeface="Helvetica"/>
            </a:endParaRPr>
          </a:p>
        </p:txBody>
      </p:sp>
      <p:cxnSp>
        <p:nvCxnSpPr>
          <p:cNvPr id="201" name="Straight Arrow Connector 200"/>
          <p:cNvCxnSpPr/>
          <p:nvPr/>
        </p:nvCxnSpPr>
        <p:spPr>
          <a:xfrm>
            <a:off x="5356405" y="4074966"/>
            <a:ext cx="0" cy="510673"/>
          </a:xfrm>
          <a:prstGeom prst="straightConnector1">
            <a:avLst/>
          </a:prstGeom>
          <a:ln w="31750">
            <a:solidFill>
              <a:srgbClr val="FF0000">
                <a:alpha val="25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202" name="Picture 201" descr="optimalZoneIds.tif"/>
          <p:cNvPicPr>
            <a:picLocks noChangeAspect="1"/>
          </p:cNvPicPr>
          <p:nvPr/>
        </p:nvPicPr>
        <p:blipFill rotWithShape="1">
          <a:blip r:embed="rId4" cstate="print">
            <a:alphaModFix amt="25000"/>
            <a:extLst>
              <a:ext uri="{28A0092B-C50C-407E-A947-70E740481C1C}">
                <a14:useLocalDpi xmlns:a14="http://schemas.microsoft.com/office/drawing/2010/main" val="0"/>
              </a:ext>
            </a:extLst>
          </a:blip>
          <a:srcRect t="27350" b="-2587"/>
          <a:stretch/>
        </p:blipFill>
        <p:spPr>
          <a:xfrm>
            <a:off x="6402362" y="2707935"/>
            <a:ext cx="1277447" cy="640080"/>
          </a:xfrm>
          <a:prstGeom prst="rect">
            <a:avLst/>
          </a:prstGeom>
        </p:spPr>
      </p:pic>
      <p:cxnSp>
        <p:nvCxnSpPr>
          <p:cNvPr id="243" name="Straight Arrow Connector 242"/>
          <p:cNvCxnSpPr/>
          <p:nvPr/>
        </p:nvCxnSpPr>
        <p:spPr>
          <a:xfrm flipH="1" flipV="1">
            <a:off x="6371723" y="2714021"/>
            <a:ext cx="221800" cy="49256"/>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flipV="1">
            <a:off x="7490971" y="2599647"/>
            <a:ext cx="192200" cy="300980"/>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p:nvPr/>
        </p:nvCxnSpPr>
        <p:spPr>
          <a:xfrm>
            <a:off x="7381654" y="2977055"/>
            <a:ext cx="343471" cy="209634"/>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p:nvPr/>
        </p:nvCxnSpPr>
        <p:spPr>
          <a:xfrm flipH="1">
            <a:off x="6371723" y="2977055"/>
            <a:ext cx="569774" cy="187057"/>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661251" y="2022217"/>
            <a:ext cx="727526" cy="517937"/>
            <a:chOff x="6661251" y="2022217"/>
            <a:chExt cx="727526" cy="517937"/>
          </a:xfrm>
        </p:grpSpPr>
        <p:pic>
          <p:nvPicPr>
            <p:cNvPr id="248" name="Picture 247" descr="neighor size v size.bmp"/>
            <p:cNvPicPr>
              <a:picLocks noChangeAspect="1"/>
            </p:cNvPicPr>
            <p:nvPr/>
          </p:nvPicPr>
          <p:blipFill>
            <a:blip r:embed="rId5" cstate="print">
              <a:alphaModFix amt="25000"/>
            </a:blip>
            <a:stretch>
              <a:fillRect/>
            </a:stretch>
          </p:blipFill>
          <p:spPr>
            <a:xfrm>
              <a:off x="6743887" y="2039374"/>
              <a:ext cx="249671" cy="181337"/>
            </a:xfrm>
            <a:prstGeom prst="rect">
              <a:avLst/>
            </a:prstGeom>
            <a:effectLst>
              <a:outerShdw blurRad="50800" dist="50800" dir="5400000" algn="ctr" rotWithShape="0">
                <a:srgbClr val="000000"/>
              </a:outerShdw>
            </a:effectLst>
          </p:spPr>
        </p:pic>
        <p:pic>
          <p:nvPicPr>
            <p:cNvPr id="249" name="Picture 248" descr="equivalent radius.bmp"/>
            <p:cNvPicPr>
              <a:picLocks noChangeAspect="1"/>
            </p:cNvPicPr>
            <p:nvPr/>
          </p:nvPicPr>
          <p:blipFill>
            <a:blip r:embed="rId6" cstate="print">
              <a:alphaModFix amt="25000"/>
            </a:blip>
            <a:stretch>
              <a:fillRect/>
            </a:stretch>
          </p:blipFill>
          <p:spPr>
            <a:xfrm>
              <a:off x="6956033" y="2358817"/>
              <a:ext cx="249671" cy="181337"/>
            </a:xfrm>
            <a:prstGeom prst="rect">
              <a:avLst/>
            </a:prstGeom>
            <a:effectLst>
              <a:outerShdw blurRad="50800" dist="50800" dir="5400000" algn="ctr" rotWithShape="0">
                <a:srgbClr val="000000"/>
              </a:outerShdw>
            </a:effectLst>
          </p:spPr>
        </p:pic>
        <p:pic>
          <p:nvPicPr>
            <p:cNvPr id="250" name="Picture 249" descr="ellipsoidal misfit v size.bmp"/>
            <p:cNvPicPr>
              <a:picLocks noChangeAspect="1"/>
            </p:cNvPicPr>
            <p:nvPr/>
          </p:nvPicPr>
          <p:blipFill>
            <a:blip r:embed="rId7" cstate="print">
              <a:alphaModFix amt="25000"/>
            </a:blip>
            <a:stretch>
              <a:fillRect/>
            </a:stretch>
          </p:blipFill>
          <p:spPr>
            <a:xfrm>
              <a:off x="7131983" y="2257575"/>
              <a:ext cx="249671" cy="181337"/>
            </a:xfrm>
            <a:prstGeom prst="rect">
              <a:avLst/>
            </a:prstGeom>
            <a:effectLst>
              <a:outerShdw blurRad="50800" dist="50800" dir="5400000" algn="ctr" rotWithShape="0">
                <a:srgbClr val="000000"/>
              </a:outerShdw>
            </a:effectLst>
          </p:spPr>
        </p:pic>
        <p:pic>
          <p:nvPicPr>
            <p:cNvPr id="251" name="Picture 250" descr="covera v size.bmp"/>
            <p:cNvPicPr>
              <a:picLocks noChangeAspect="1"/>
            </p:cNvPicPr>
            <p:nvPr/>
          </p:nvPicPr>
          <p:blipFill>
            <a:blip r:embed="rId8" cstate="print">
              <a:alphaModFix amt="25000"/>
            </a:blip>
            <a:stretch>
              <a:fillRect/>
            </a:stretch>
          </p:blipFill>
          <p:spPr>
            <a:xfrm>
              <a:off x="7139106" y="2055372"/>
              <a:ext cx="249671" cy="181337"/>
            </a:xfrm>
            <a:prstGeom prst="rect">
              <a:avLst/>
            </a:prstGeom>
            <a:effectLst>
              <a:outerShdw blurRad="50800" dist="50800" dir="5400000" algn="ctr" rotWithShape="0">
                <a:srgbClr val="000000"/>
              </a:outerShdw>
            </a:effectLst>
          </p:spPr>
        </p:pic>
        <p:pic>
          <p:nvPicPr>
            <p:cNvPr id="252" name="Picture 251" descr="bovera v size.bmp"/>
            <p:cNvPicPr>
              <a:picLocks noChangeAspect="1"/>
            </p:cNvPicPr>
            <p:nvPr/>
          </p:nvPicPr>
          <p:blipFill>
            <a:blip r:embed="rId9" cstate="print">
              <a:alphaModFix amt="25000"/>
            </a:blip>
            <a:stretch>
              <a:fillRect/>
            </a:stretch>
          </p:blipFill>
          <p:spPr>
            <a:xfrm>
              <a:off x="6706853" y="2337458"/>
              <a:ext cx="249180" cy="181337"/>
            </a:xfrm>
            <a:prstGeom prst="rect">
              <a:avLst/>
            </a:prstGeom>
            <a:effectLst>
              <a:outerShdw blurRad="50800" dist="50800" dir="5400000" algn="ctr" rotWithShape="0">
                <a:srgbClr val="000000"/>
              </a:outerShdw>
            </a:effectLst>
          </p:spPr>
        </p:pic>
        <p:pic>
          <p:nvPicPr>
            <p:cNvPr id="253" name="Picture 252" descr="shape v size.bmp"/>
            <p:cNvPicPr>
              <a:picLocks noChangeAspect="1"/>
            </p:cNvPicPr>
            <p:nvPr/>
          </p:nvPicPr>
          <p:blipFill>
            <a:blip r:embed="rId10" cstate="print">
              <a:alphaModFix amt="25000"/>
            </a:blip>
            <a:stretch>
              <a:fillRect/>
            </a:stretch>
          </p:blipFill>
          <p:spPr>
            <a:xfrm>
              <a:off x="6858370" y="2189897"/>
              <a:ext cx="249671" cy="181337"/>
            </a:xfrm>
            <a:prstGeom prst="rect">
              <a:avLst/>
            </a:prstGeom>
            <a:effectLst>
              <a:outerShdw blurRad="50800" dist="50800" dir="5400000" algn="ctr" rotWithShape="0">
                <a:srgbClr val="000000"/>
              </a:outerShdw>
            </a:effectLst>
          </p:spPr>
        </p:pic>
        <p:pic>
          <p:nvPicPr>
            <p:cNvPr id="254" name="Picture 253" descr="neighors v size.bmp"/>
            <p:cNvPicPr>
              <a:picLocks noChangeAspect="1"/>
            </p:cNvPicPr>
            <p:nvPr/>
          </p:nvPicPr>
          <p:blipFill>
            <a:blip r:embed="rId11" cstate="print">
              <a:alphaModFix amt="25000"/>
            </a:blip>
            <a:stretch>
              <a:fillRect/>
            </a:stretch>
          </p:blipFill>
          <p:spPr>
            <a:xfrm>
              <a:off x="6661251" y="2172226"/>
              <a:ext cx="249180" cy="181337"/>
            </a:xfrm>
            <a:prstGeom prst="rect">
              <a:avLst/>
            </a:prstGeom>
            <a:effectLst>
              <a:outerShdw blurRad="50800" dist="50800" dir="5400000" algn="ctr" rotWithShape="0">
                <a:srgbClr val="000000"/>
              </a:outerShdw>
            </a:effectLst>
          </p:spPr>
        </p:pic>
        <p:pic>
          <p:nvPicPr>
            <p:cNvPr id="255" name="Picture 254" descr="correlation diagram.bmp"/>
            <p:cNvPicPr>
              <a:picLocks noChangeAspect="1"/>
            </p:cNvPicPr>
            <p:nvPr/>
          </p:nvPicPr>
          <p:blipFill>
            <a:blip r:embed="rId12" cstate="print">
              <a:alphaModFix amt="25000"/>
            </a:blip>
            <a:stretch>
              <a:fillRect/>
            </a:stretch>
          </p:blipFill>
          <p:spPr>
            <a:xfrm>
              <a:off x="6941497" y="2022217"/>
              <a:ext cx="242804" cy="179240"/>
            </a:xfrm>
            <a:prstGeom prst="rect">
              <a:avLst/>
            </a:prstGeom>
            <a:effectLst>
              <a:outerShdw blurRad="50800" dist="50800" dir="5400000" algn="ctr" rotWithShape="0">
                <a:srgbClr val="000000"/>
              </a:outerShdw>
            </a:effectLst>
          </p:spPr>
        </p:pic>
        <p:pic>
          <p:nvPicPr>
            <p:cNvPr id="256" name="Picture 255" descr="100_3d_paod_color.bmp"/>
            <p:cNvPicPr>
              <a:picLocks noChangeAspect="1"/>
            </p:cNvPicPr>
            <p:nvPr/>
          </p:nvPicPr>
          <p:blipFill>
            <a:blip r:embed="rId13" cstate="print">
              <a:alphaModFix amt="25000"/>
            </a:blip>
            <a:stretch>
              <a:fillRect/>
            </a:stretch>
          </p:blipFill>
          <p:spPr>
            <a:xfrm>
              <a:off x="7108967" y="2191498"/>
              <a:ext cx="166284" cy="201252"/>
            </a:xfrm>
            <a:prstGeom prst="rect">
              <a:avLst/>
            </a:prstGeom>
            <a:effectLst>
              <a:outerShdw blurRad="50800" dist="50800" dir="5400000" algn="ctr" rotWithShape="0">
                <a:srgbClr val="000000"/>
              </a:outerShdw>
            </a:effectLst>
          </p:spPr>
        </p:pic>
      </p:grpSp>
      <p:cxnSp>
        <p:nvCxnSpPr>
          <p:cNvPr id="257" name="Straight Arrow Connector 256"/>
          <p:cNvCxnSpPr/>
          <p:nvPr/>
        </p:nvCxnSpPr>
        <p:spPr>
          <a:xfrm flipH="1" flipV="1">
            <a:off x="6993558" y="2596109"/>
            <a:ext cx="212147" cy="342449"/>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pic>
        <p:nvPicPr>
          <p:cNvPr id="258" name="Picture 257"/>
          <p:cNvPicPr>
            <a:picLocks noChangeAspect="1"/>
          </p:cNvPicPr>
          <p:nvPr/>
        </p:nvPicPr>
        <p:blipFill>
          <a:blip r:embed="rId14" cstate="print">
            <a:alphaModFix amt="25000"/>
            <a:extLst>
              <a:ext uri="{28A0092B-C50C-407E-A947-70E740481C1C}">
                <a14:useLocalDpi xmlns:a14="http://schemas.microsoft.com/office/drawing/2010/main" val="0"/>
              </a:ext>
            </a:extLst>
          </a:blip>
          <a:stretch>
            <a:fillRect/>
          </a:stretch>
        </p:blipFill>
        <p:spPr>
          <a:xfrm>
            <a:off x="6219486" y="4478988"/>
            <a:ext cx="585491" cy="583874"/>
          </a:xfrm>
          <a:prstGeom prst="rect">
            <a:avLst/>
          </a:prstGeom>
        </p:spPr>
      </p:pic>
      <p:pic>
        <p:nvPicPr>
          <p:cNvPr id="259" name="Picture 258"/>
          <p:cNvPicPr>
            <a:picLocks noChangeAspect="1"/>
          </p:cNvPicPr>
          <p:nvPr/>
        </p:nvPicPr>
        <p:blipFill>
          <a:blip r:embed="rId15" cstate="print">
            <a:alphaModFix amt="25000"/>
            <a:extLst>
              <a:ext uri="{28A0092B-C50C-407E-A947-70E740481C1C}">
                <a14:useLocalDpi xmlns:a14="http://schemas.microsoft.com/office/drawing/2010/main" val="0"/>
              </a:ext>
            </a:extLst>
          </a:blip>
          <a:stretch>
            <a:fillRect/>
          </a:stretch>
        </p:blipFill>
        <p:spPr>
          <a:xfrm>
            <a:off x="6795352" y="4273621"/>
            <a:ext cx="613745" cy="616309"/>
          </a:xfrm>
          <a:prstGeom prst="rect">
            <a:avLst/>
          </a:prstGeom>
        </p:spPr>
      </p:pic>
      <p:pic>
        <p:nvPicPr>
          <p:cNvPr id="260" name="Picture 259"/>
          <p:cNvPicPr>
            <a:picLocks noChangeAspect="1"/>
          </p:cNvPicPr>
          <p:nvPr/>
        </p:nvPicPr>
        <p:blipFill>
          <a:blip r:embed="rId14" cstate="print">
            <a:alphaModFix amt="25000"/>
            <a:extLst>
              <a:ext uri="{28A0092B-C50C-407E-A947-70E740481C1C}">
                <a14:useLocalDpi xmlns:a14="http://schemas.microsoft.com/office/drawing/2010/main" val="0"/>
              </a:ext>
            </a:extLst>
          </a:blip>
          <a:stretch>
            <a:fillRect/>
          </a:stretch>
        </p:blipFill>
        <p:spPr>
          <a:xfrm>
            <a:off x="7822814" y="4313798"/>
            <a:ext cx="585491" cy="583874"/>
          </a:xfrm>
          <a:prstGeom prst="rect">
            <a:avLst/>
          </a:prstGeom>
        </p:spPr>
      </p:pic>
      <p:pic>
        <p:nvPicPr>
          <p:cNvPr id="261" name="Picture 260"/>
          <p:cNvPicPr>
            <a:picLocks noChangeAspect="1"/>
          </p:cNvPicPr>
          <p:nvPr/>
        </p:nvPicPr>
        <p:blipFill>
          <a:blip r:embed="rId15" cstate="print">
            <a:alphaModFix amt="25000"/>
            <a:extLst>
              <a:ext uri="{28A0092B-C50C-407E-A947-70E740481C1C}">
                <a14:useLocalDpi xmlns:a14="http://schemas.microsoft.com/office/drawing/2010/main" val="0"/>
              </a:ext>
            </a:extLst>
          </a:blip>
          <a:stretch>
            <a:fillRect/>
          </a:stretch>
        </p:blipFill>
        <p:spPr>
          <a:xfrm>
            <a:off x="8367838" y="4550403"/>
            <a:ext cx="613745" cy="616309"/>
          </a:xfrm>
          <a:prstGeom prst="rect">
            <a:avLst/>
          </a:prstGeom>
        </p:spPr>
      </p:pic>
      <p:pic>
        <p:nvPicPr>
          <p:cNvPr id="262" name="Picture 261"/>
          <p:cNvPicPr>
            <a:picLocks noChangeAspect="1"/>
          </p:cNvPicPr>
          <p:nvPr/>
        </p:nvPicPr>
        <p:blipFill>
          <a:blip r:embed="rId16" cstate="print">
            <a:alphaModFix amt="25000"/>
            <a:extLst>
              <a:ext uri="{28A0092B-C50C-407E-A947-70E740481C1C}">
                <a14:useLocalDpi xmlns:a14="http://schemas.microsoft.com/office/drawing/2010/main" val="0"/>
              </a:ext>
            </a:extLst>
          </a:blip>
          <a:stretch>
            <a:fillRect/>
          </a:stretch>
        </p:blipFill>
        <p:spPr>
          <a:xfrm>
            <a:off x="7302996" y="4700398"/>
            <a:ext cx="596818" cy="595065"/>
          </a:xfrm>
          <a:prstGeom prst="rect">
            <a:avLst/>
          </a:prstGeom>
        </p:spPr>
      </p:pic>
      <p:sp>
        <p:nvSpPr>
          <p:cNvPr id="263" name="TextBox 262"/>
          <p:cNvSpPr txBox="1"/>
          <p:nvPr/>
        </p:nvSpPr>
        <p:spPr>
          <a:xfrm>
            <a:off x="4501723" y="5881854"/>
            <a:ext cx="1715729" cy="338554"/>
          </a:xfrm>
          <a:prstGeom prst="rect">
            <a:avLst/>
          </a:prstGeom>
          <a:solidFill>
            <a:schemeClr val="accent5">
              <a:lumMod val="40000"/>
              <a:lumOff val="60000"/>
              <a:alpha val="25000"/>
            </a:schemeClr>
          </a:solidFill>
          <a:ln w="38100" cmpd="sng">
            <a:solidFill>
              <a:schemeClr val="accent5">
                <a:lumMod val="50000"/>
                <a:alpha val="25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alpha val="25000"/>
                  </a:schemeClr>
                </a:solidFill>
                <a:latin typeface="Helvetica"/>
                <a:cs typeface="Helvetica"/>
              </a:rPr>
              <a:t>Property Model</a:t>
            </a:r>
          </a:p>
        </p:txBody>
      </p:sp>
      <p:cxnSp>
        <p:nvCxnSpPr>
          <p:cNvPr id="264" name="Straight Arrow Connector 263"/>
          <p:cNvCxnSpPr/>
          <p:nvPr/>
        </p:nvCxnSpPr>
        <p:spPr>
          <a:xfrm>
            <a:off x="5356405" y="5013698"/>
            <a:ext cx="3183" cy="803722"/>
          </a:xfrm>
          <a:prstGeom prst="straightConnector1">
            <a:avLst/>
          </a:prstGeom>
          <a:ln w="31750">
            <a:solidFill>
              <a:srgbClr val="FF0000">
                <a:alpha val="25000"/>
              </a:srgbClr>
            </a:solidFill>
            <a:tailEnd type="triangle"/>
          </a:ln>
        </p:spPr>
        <p:style>
          <a:lnRef idx="1">
            <a:schemeClr val="accent1"/>
          </a:lnRef>
          <a:fillRef idx="0">
            <a:schemeClr val="accent1"/>
          </a:fillRef>
          <a:effectRef idx="0">
            <a:schemeClr val="accent1"/>
          </a:effectRef>
          <a:fontRef idx="minor">
            <a:schemeClr val="tx1"/>
          </a:fontRef>
        </p:style>
      </p:cxnSp>
      <p:sp>
        <p:nvSpPr>
          <p:cNvPr id="265" name="Rectangle 264"/>
          <p:cNvSpPr/>
          <p:nvPr/>
        </p:nvSpPr>
        <p:spPr>
          <a:xfrm>
            <a:off x="2657989" y="5882080"/>
            <a:ext cx="1119238" cy="338328"/>
          </a:xfrm>
          <a:prstGeom prst="rect">
            <a:avLst/>
          </a:prstGeom>
          <a:solidFill>
            <a:srgbClr val="CCFFCC">
              <a:alpha val="25000"/>
            </a:srgbClr>
          </a:solidFill>
          <a:ln w="38100" cmpd="sng">
            <a:solidFill>
              <a:srgbClr val="008000">
                <a:alpha val="25000"/>
              </a:srgbClr>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alpha val="25000"/>
                  </a:schemeClr>
                </a:solidFill>
                <a:latin typeface="Helvetica"/>
                <a:cs typeface="Helvetica"/>
              </a:rPr>
              <a:t>Properties</a:t>
            </a:r>
            <a:endParaRPr lang="en-US" sz="1600" dirty="0">
              <a:solidFill>
                <a:schemeClr val="tx1">
                  <a:alpha val="25000"/>
                </a:schemeClr>
              </a:solidFill>
              <a:latin typeface="Helvetica"/>
              <a:cs typeface="Helvetica"/>
            </a:endParaRPr>
          </a:p>
        </p:txBody>
      </p:sp>
      <p:cxnSp>
        <p:nvCxnSpPr>
          <p:cNvPr id="266" name="Straight Arrow Connector 265"/>
          <p:cNvCxnSpPr/>
          <p:nvPr/>
        </p:nvCxnSpPr>
        <p:spPr>
          <a:xfrm flipH="1">
            <a:off x="3810003" y="6044090"/>
            <a:ext cx="658222" cy="0"/>
          </a:xfrm>
          <a:prstGeom prst="straightConnector1">
            <a:avLst/>
          </a:prstGeom>
          <a:ln w="31750">
            <a:solidFill>
              <a:srgbClr val="FF0000">
                <a:alpha val="25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267" name="Picture 266" descr="optimalZoneIds.tif"/>
          <p:cNvPicPr>
            <a:picLocks noChangeAspect="1"/>
          </p:cNvPicPr>
          <p:nvPr/>
        </p:nvPicPr>
        <p:blipFill rotWithShape="1">
          <a:blip r:embed="rId4" cstate="print">
            <a:alphaModFix amt="25000"/>
            <a:extLst>
              <a:ext uri="{28A0092B-C50C-407E-A947-70E740481C1C}">
                <a14:useLocalDpi xmlns:a14="http://schemas.microsoft.com/office/drawing/2010/main" val="0"/>
              </a:ext>
            </a:extLst>
          </a:blip>
          <a:srcRect t="27350" b="-2587"/>
          <a:stretch/>
        </p:blipFill>
        <p:spPr>
          <a:xfrm>
            <a:off x="886888" y="5120809"/>
            <a:ext cx="1277447" cy="640080"/>
          </a:xfrm>
          <a:prstGeom prst="rect">
            <a:avLst/>
          </a:prstGeom>
        </p:spPr>
      </p:pic>
      <p:cxnSp>
        <p:nvCxnSpPr>
          <p:cNvPr id="268" name="Straight Arrow Connector 267"/>
          <p:cNvCxnSpPr/>
          <p:nvPr/>
        </p:nvCxnSpPr>
        <p:spPr>
          <a:xfrm flipH="1" flipV="1">
            <a:off x="856249" y="5126895"/>
            <a:ext cx="221800" cy="49256"/>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69" name="Straight Arrow Connector 268"/>
          <p:cNvCxnSpPr/>
          <p:nvPr/>
        </p:nvCxnSpPr>
        <p:spPr>
          <a:xfrm flipV="1">
            <a:off x="1975497" y="5012521"/>
            <a:ext cx="192200" cy="300980"/>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70" name="Straight Arrow Connector 269"/>
          <p:cNvCxnSpPr/>
          <p:nvPr/>
        </p:nvCxnSpPr>
        <p:spPr>
          <a:xfrm>
            <a:off x="1866180" y="5389929"/>
            <a:ext cx="374356" cy="163654"/>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71" name="Straight Arrow Connector 270"/>
          <p:cNvCxnSpPr/>
          <p:nvPr/>
        </p:nvCxnSpPr>
        <p:spPr>
          <a:xfrm flipH="1">
            <a:off x="856249" y="5389929"/>
            <a:ext cx="569774" cy="187057"/>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flipV="1">
            <a:off x="1478084" y="5008983"/>
            <a:ext cx="212147" cy="342449"/>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pic>
        <p:nvPicPr>
          <p:cNvPr id="273" name="Picture 272"/>
          <p:cNvPicPr>
            <a:picLocks noChangeAspect="1"/>
          </p:cNvPicPr>
          <p:nvPr/>
        </p:nvPicPr>
        <p:blipFill>
          <a:blip r:embed="rId17" cstate="print">
            <a:alphaModFix amt="25000"/>
            <a:extLst>
              <a:ext uri="{28A0092B-C50C-407E-A947-70E740481C1C}">
                <a14:useLocalDpi xmlns:a14="http://schemas.microsoft.com/office/drawing/2010/main" val="0"/>
              </a:ext>
            </a:extLst>
          </a:blip>
          <a:stretch>
            <a:fillRect/>
          </a:stretch>
        </p:blipFill>
        <p:spPr>
          <a:xfrm>
            <a:off x="98328" y="4762378"/>
            <a:ext cx="768846" cy="555482"/>
          </a:xfrm>
          <a:prstGeom prst="rect">
            <a:avLst/>
          </a:prstGeom>
        </p:spPr>
      </p:pic>
      <p:pic>
        <p:nvPicPr>
          <p:cNvPr id="274" name="Picture 273"/>
          <p:cNvPicPr>
            <a:picLocks noChangeAspect="1"/>
          </p:cNvPicPr>
          <p:nvPr/>
        </p:nvPicPr>
        <p:blipFill>
          <a:blip r:embed="rId17" cstate="print">
            <a:alphaModFix amt="25000"/>
            <a:extLst>
              <a:ext uri="{28A0092B-C50C-407E-A947-70E740481C1C}">
                <a14:useLocalDpi xmlns:a14="http://schemas.microsoft.com/office/drawing/2010/main" val="0"/>
              </a:ext>
            </a:extLst>
          </a:blip>
          <a:stretch>
            <a:fillRect/>
          </a:stretch>
        </p:blipFill>
        <p:spPr>
          <a:xfrm>
            <a:off x="1049603" y="4462403"/>
            <a:ext cx="768846" cy="555482"/>
          </a:xfrm>
          <a:prstGeom prst="rect">
            <a:avLst/>
          </a:prstGeom>
        </p:spPr>
      </p:pic>
      <p:pic>
        <p:nvPicPr>
          <p:cNvPr id="275" name="Picture 274"/>
          <p:cNvPicPr>
            <a:picLocks noChangeAspect="1"/>
          </p:cNvPicPr>
          <p:nvPr/>
        </p:nvPicPr>
        <p:blipFill>
          <a:blip r:embed="rId17" cstate="print">
            <a:alphaModFix amt="25000"/>
            <a:extLst>
              <a:ext uri="{28A0092B-C50C-407E-A947-70E740481C1C}">
                <a14:useLocalDpi xmlns:a14="http://schemas.microsoft.com/office/drawing/2010/main" val="0"/>
              </a:ext>
            </a:extLst>
          </a:blip>
          <a:stretch>
            <a:fillRect/>
          </a:stretch>
        </p:blipFill>
        <p:spPr>
          <a:xfrm>
            <a:off x="2183753" y="4672553"/>
            <a:ext cx="768846" cy="555482"/>
          </a:xfrm>
          <a:prstGeom prst="rect">
            <a:avLst/>
          </a:prstGeom>
        </p:spPr>
      </p:pic>
      <p:pic>
        <p:nvPicPr>
          <p:cNvPr id="276" name="Picture 275"/>
          <p:cNvPicPr>
            <a:picLocks noChangeAspect="1"/>
          </p:cNvPicPr>
          <p:nvPr/>
        </p:nvPicPr>
        <p:blipFill>
          <a:blip r:embed="rId17" cstate="print">
            <a:alphaModFix amt="25000"/>
            <a:extLst>
              <a:ext uri="{28A0092B-C50C-407E-A947-70E740481C1C}">
                <a14:useLocalDpi xmlns:a14="http://schemas.microsoft.com/office/drawing/2010/main" val="0"/>
              </a:ext>
            </a:extLst>
          </a:blip>
          <a:stretch>
            <a:fillRect/>
          </a:stretch>
        </p:blipFill>
        <p:spPr>
          <a:xfrm>
            <a:off x="2249528" y="5277328"/>
            <a:ext cx="768846" cy="555482"/>
          </a:xfrm>
          <a:prstGeom prst="rect">
            <a:avLst/>
          </a:prstGeom>
        </p:spPr>
      </p:pic>
      <p:pic>
        <p:nvPicPr>
          <p:cNvPr id="277" name="Picture 276"/>
          <p:cNvPicPr>
            <a:picLocks noChangeAspect="1"/>
          </p:cNvPicPr>
          <p:nvPr/>
        </p:nvPicPr>
        <p:blipFill>
          <a:blip r:embed="rId17" cstate="print">
            <a:alphaModFix amt="25000"/>
            <a:extLst>
              <a:ext uri="{28A0092B-C50C-407E-A947-70E740481C1C}">
                <a14:useLocalDpi xmlns:a14="http://schemas.microsoft.com/office/drawing/2010/main" val="0"/>
              </a:ext>
            </a:extLst>
          </a:blip>
          <a:stretch>
            <a:fillRect/>
          </a:stretch>
        </p:blipFill>
        <p:spPr>
          <a:xfrm>
            <a:off x="106353" y="5376778"/>
            <a:ext cx="768846" cy="555482"/>
          </a:xfrm>
          <a:prstGeom prst="rect">
            <a:avLst/>
          </a:prstGeom>
        </p:spPr>
      </p:pic>
      <p:sp>
        <p:nvSpPr>
          <p:cNvPr id="278" name="TextBox 277"/>
          <p:cNvSpPr txBox="1"/>
          <p:nvPr/>
        </p:nvSpPr>
        <p:spPr>
          <a:xfrm>
            <a:off x="155916" y="3348015"/>
            <a:ext cx="1769871" cy="338554"/>
          </a:xfrm>
          <a:prstGeom prst="rect">
            <a:avLst/>
          </a:prstGeom>
          <a:solidFill>
            <a:schemeClr val="accent5">
              <a:lumMod val="40000"/>
              <a:lumOff val="60000"/>
              <a:alpha val="25000"/>
            </a:schemeClr>
          </a:solidFill>
          <a:ln w="38100" cmpd="sng">
            <a:solidFill>
              <a:schemeClr val="accent5">
                <a:lumMod val="50000"/>
                <a:alpha val="25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alpha val="25000"/>
                  </a:schemeClr>
                </a:solidFill>
                <a:latin typeface="Helvetica"/>
                <a:cs typeface="Helvetica"/>
              </a:rPr>
              <a:t>Characterization</a:t>
            </a:r>
          </a:p>
        </p:txBody>
      </p:sp>
      <p:cxnSp>
        <p:nvCxnSpPr>
          <p:cNvPr id="280" name="Straight Arrow Connector 279"/>
          <p:cNvCxnSpPr/>
          <p:nvPr/>
        </p:nvCxnSpPr>
        <p:spPr>
          <a:xfrm flipH="1" flipV="1">
            <a:off x="3764097" y="4145935"/>
            <a:ext cx="704128" cy="485756"/>
          </a:xfrm>
          <a:prstGeom prst="straightConnector1">
            <a:avLst/>
          </a:prstGeom>
          <a:ln w="31750" cmpd="sng">
            <a:solidFill>
              <a:srgbClr val="0000FF">
                <a:alpha val="25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81" name="Straight Arrow Connector 280"/>
          <p:cNvCxnSpPr/>
          <p:nvPr/>
        </p:nvCxnSpPr>
        <p:spPr>
          <a:xfrm flipV="1">
            <a:off x="2477796" y="4125346"/>
            <a:ext cx="360385" cy="475437"/>
          </a:xfrm>
          <a:prstGeom prst="straightConnector1">
            <a:avLst/>
          </a:prstGeom>
          <a:ln w="31750" cmpd="sng">
            <a:solidFill>
              <a:srgbClr val="0000FF">
                <a:alpha val="25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82" name="Straight Arrow Connector 281"/>
          <p:cNvCxnSpPr/>
          <p:nvPr/>
        </p:nvCxnSpPr>
        <p:spPr>
          <a:xfrm>
            <a:off x="2016681" y="3540358"/>
            <a:ext cx="382158" cy="129823"/>
          </a:xfrm>
          <a:prstGeom prst="straightConnector1">
            <a:avLst/>
          </a:prstGeom>
          <a:ln w="31750" cmpd="sng">
            <a:solidFill>
              <a:srgbClr val="0000FF">
                <a:alpha val="25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sp>
        <p:nvSpPr>
          <p:cNvPr id="301" name="Rounded Rectangle 300"/>
          <p:cNvSpPr/>
          <p:nvPr/>
        </p:nvSpPr>
        <p:spPr>
          <a:xfrm>
            <a:off x="98327" y="1244161"/>
            <a:ext cx="8883255" cy="5089449"/>
          </a:xfrm>
          <a:prstGeom prst="roundRect">
            <a:avLst>
              <a:gd name="adj" fmla="val 5915"/>
            </a:avLst>
          </a:prstGeom>
          <a:noFill/>
          <a:ln>
            <a:solidFill>
              <a:schemeClr val="tx1">
                <a:alpha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TextBox 301"/>
          <p:cNvSpPr txBox="1"/>
          <p:nvPr/>
        </p:nvSpPr>
        <p:spPr>
          <a:xfrm>
            <a:off x="3739277" y="6429312"/>
            <a:ext cx="1617128" cy="338554"/>
          </a:xfrm>
          <a:prstGeom prst="rect">
            <a:avLst/>
          </a:prstGeom>
          <a:solidFill>
            <a:srgbClr val="FFFF00">
              <a:alpha val="25000"/>
            </a:srgbClr>
          </a:solidFill>
          <a:ln w="38100" cmpd="sng">
            <a:solidFill>
              <a:schemeClr val="tx1">
                <a:alpha val="25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alpha val="25000"/>
                  </a:schemeClr>
                </a:solidFill>
                <a:latin typeface="Helvetica"/>
                <a:cs typeface="Helvetica"/>
              </a:rPr>
              <a:t>Optimization</a:t>
            </a:r>
          </a:p>
        </p:txBody>
      </p:sp>
      <p:cxnSp>
        <p:nvCxnSpPr>
          <p:cNvPr id="303" name="Straight Arrow Connector 302"/>
          <p:cNvCxnSpPr/>
          <p:nvPr/>
        </p:nvCxnSpPr>
        <p:spPr>
          <a:xfrm rot="5400000" flipH="1" flipV="1">
            <a:off x="4652760" y="2350961"/>
            <a:ext cx="5049675" cy="3467589"/>
          </a:xfrm>
          <a:prstGeom prst="bentConnector4">
            <a:avLst>
              <a:gd name="adj1" fmla="val -28"/>
              <a:gd name="adj2" fmla="val 104702"/>
            </a:avLst>
          </a:prstGeom>
          <a:ln w="31750">
            <a:solidFill>
              <a:srgbClr val="800000">
                <a:alpha val="2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16" name="Straight Arrow Connector 315"/>
          <p:cNvCxnSpPr/>
          <p:nvPr/>
        </p:nvCxnSpPr>
        <p:spPr>
          <a:xfrm rot="16200000" flipH="1">
            <a:off x="3278766" y="6207640"/>
            <a:ext cx="365760" cy="466770"/>
          </a:xfrm>
          <a:prstGeom prst="bentConnector2">
            <a:avLst/>
          </a:prstGeom>
          <a:ln w="31750">
            <a:solidFill>
              <a:srgbClr val="800000">
                <a:alpha val="2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3048068" y="3110296"/>
            <a:ext cx="360385" cy="475437"/>
          </a:xfrm>
          <a:prstGeom prst="straightConnector1">
            <a:avLst/>
          </a:prstGeom>
          <a:ln w="31750" cmpd="sng">
            <a:solidFill>
              <a:srgbClr val="0000FF">
                <a:alpha val="25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106" name="Group 105"/>
          <p:cNvGrpSpPr/>
          <p:nvPr/>
        </p:nvGrpSpPr>
        <p:grpSpPr>
          <a:xfrm>
            <a:off x="5650992" y="2231136"/>
            <a:ext cx="727526" cy="517937"/>
            <a:chOff x="6661251" y="2022217"/>
            <a:chExt cx="727526" cy="517937"/>
          </a:xfrm>
        </p:grpSpPr>
        <p:pic>
          <p:nvPicPr>
            <p:cNvPr id="107" name="Picture 106" descr="neighor size v size.bmp"/>
            <p:cNvPicPr>
              <a:picLocks noChangeAspect="1"/>
            </p:cNvPicPr>
            <p:nvPr/>
          </p:nvPicPr>
          <p:blipFill>
            <a:blip r:embed="rId5" cstate="print">
              <a:alphaModFix amt="25000"/>
            </a:blip>
            <a:stretch>
              <a:fillRect/>
            </a:stretch>
          </p:blipFill>
          <p:spPr>
            <a:xfrm>
              <a:off x="6743887" y="2039374"/>
              <a:ext cx="249671" cy="181337"/>
            </a:xfrm>
            <a:prstGeom prst="rect">
              <a:avLst/>
            </a:prstGeom>
            <a:effectLst>
              <a:outerShdw blurRad="50800" dist="50800" dir="5400000" algn="ctr" rotWithShape="0">
                <a:srgbClr val="000000"/>
              </a:outerShdw>
            </a:effectLst>
          </p:spPr>
        </p:pic>
        <p:pic>
          <p:nvPicPr>
            <p:cNvPr id="108" name="Picture 107" descr="equivalent radius.bmp"/>
            <p:cNvPicPr>
              <a:picLocks noChangeAspect="1"/>
            </p:cNvPicPr>
            <p:nvPr/>
          </p:nvPicPr>
          <p:blipFill>
            <a:blip r:embed="rId6" cstate="print">
              <a:alphaModFix amt="25000"/>
            </a:blip>
            <a:stretch>
              <a:fillRect/>
            </a:stretch>
          </p:blipFill>
          <p:spPr>
            <a:xfrm>
              <a:off x="6956033" y="2358817"/>
              <a:ext cx="249671" cy="181337"/>
            </a:xfrm>
            <a:prstGeom prst="rect">
              <a:avLst/>
            </a:prstGeom>
            <a:effectLst>
              <a:outerShdw blurRad="50800" dist="50800" dir="5400000" algn="ctr" rotWithShape="0">
                <a:srgbClr val="000000"/>
              </a:outerShdw>
            </a:effectLst>
          </p:spPr>
        </p:pic>
        <p:pic>
          <p:nvPicPr>
            <p:cNvPr id="109" name="Picture 108" descr="ellipsoidal misfit v size.bmp"/>
            <p:cNvPicPr>
              <a:picLocks noChangeAspect="1"/>
            </p:cNvPicPr>
            <p:nvPr/>
          </p:nvPicPr>
          <p:blipFill>
            <a:blip r:embed="rId7" cstate="print">
              <a:alphaModFix amt="25000"/>
            </a:blip>
            <a:stretch>
              <a:fillRect/>
            </a:stretch>
          </p:blipFill>
          <p:spPr>
            <a:xfrm>
              <a:off x="7131983" y="2257575"/>
              <a:ext cx="249671" cy="181337"/>
            </a:xfrm>
            <a:prstGeom prst="rect">
              <a:avLst/>
            </a:prstGeom>
            <a:effectLst>
              <a:outerShdw blurRad="50800" dist="50800" dir="5400000" algn="ctr" rotWithShape="0">
                <a:srgbClr val="000000"/>
              </a:outerShdw>
            </a:effectLst>
          </p:spPr>
        </p:pic>
        <p:pic>
          <p:nvPicPr>
            <p:cNvPr id="110" name="Picture 109" descr="covera v size.bmp"/>
            <p:cNvPicPr>
              <a:picLocks noChangeAspect="1"/>
            </p:cNvPicPr>
            <p:nvPr/>
          </p:nvPicPr>
          <p:blipFill>
            <a:blip r:embed="rId8" cstate="print">
              <a:alphaModFix amt="25000"/>
            </a:blip>
            <a:stretch>
              <a:fillRect/>
            </a:stretch>
          </p:blipFill>
          <p:spPr>
            <a:xfrm>
              <a:off x="7139106" y="2055372"/>
              <a:ext cx="249671" cy="181337"/>
            </a:xfrm>
            <a:prstGeom prst="rect">
              <a:avLst/>
            </a:prstGeom>
            <a:effectLst>
              <a:outerShdw blurRad="50800" dist="50800" dir="5400000" algn="ctr" rotWithShape="0">
                <a:srgbClr val="000000"/>
              </a:outerShdw>
            </a:effectLst>
          </p:spPr>
        </p:pic>
        <p:pic>
          <p:nvPicPr>
            <p:cNvPr id="111" name="Picture 110" descr="bovera v size.bmp"/>
            <p:cNvPicPr>
              <a:picLocks noChangeAspect="1"/>
            </p:cNvPicPr>
            <p:nvPr/>
          </p:nvPicPr>
          <p:blipFill>
            <a:blip r:embed="rId9" cstate="print">
              <a:alphaModFix amt="25000"/>
            </a:blip>
            <a:stretch>
              <a:fillRect/>
            </a:stretch>
          </p:blipFill>
          <p:spPr>
            <a:xfrm>
              <a:off x="6706853" y="2337458"/>
              <a:ext cx="249180" cy="181337"/>
            </a:xfrm>
            <a:prstGeom prst="rect">
              <a:avLst/>
            </a:prstGeom>
            <a:effectLst>
              <a:outerShdw blurRad="50800" dist="50800" dir="5400000" algn="ctr" rotWithShape="0">
                <a:srgbClr val="000000"/>
              </a:outerShdw>
            </a:effectLst>
          </p:spPr>
        </p:pic>
        <p:pic>
          <p:nvPicPr>
            <p:cNvPr id="112" name="Picture 111" descr="shape v size.bmp"/>
            <p:cNvPicPr>
              <a:picLocks noChangeAspect="1"/>
            </p:cNvPicPr>
            <p:nvPr/>
          </p:nvPicPr>
          <p:blipFill>
            <a:blip r:embed="rId10" cstate="print">
              <a:alphaModFix amt="25000"/>
            </a:blip>
            <a:stretch>
              <a:fillRect/>
            </a:stretch>
          </p:blipFill>
          <p:spPr>
            <a:xfrm>
              <a:off x="6858370" y="2189897"/>
              <a:ext cx="249671" cy="181337"/>
            </a:xfrm>
            <a:prstGeom prst="rect">
              <a:avLst/>
            </a:prstGeom>
            <a:effectLst>
              <a:outerShdw blurRad="50800" dist="50800" dir="5400000" algn="ctr" rotWithShape="0">
                <a:srgbClr val="000000"/>
              </a:outerShdw>
            </a:effectLst>
          </p:spPr>
        </p:pic>
        <p:pic>
          <p:nvPicPr>
            <p:cNvPr id="113" name="Picture 112" descr="neighors v size.bmp"/>
            <p:cNvPicPr>
              <a:picLocks noChangeAspect="1"/>
            </p:cNvPicPr>
            <p:nvPr/>
          </p:nvPicPr>
          <p:blipFill>
            <a:blip r:embed="rId11" cstate="print">
              <a:alphaModFix amt="25000"/>
            </a:blip>
            <a:stretch>
              <a:fillRect/>
            </a:stretch>
          </p:blipFill>
          <p:spPr>
            <a:xfrm>
              <a:off x="6661251" y="2172226"/>
              <a:ext cx="249180" cy="181337"/>
            </a:xfrm>
            <a:prstGeom prst="rect">
              <a:avLst/>
            </a:prstGeom>
            <a:effectLst>
              <a:outerShdw blurRad="50800" dist="50800" dir="5400000" algn="ctr" rotWithShape="0">
                <a:srgbClr val="000000"/>
              </a:outerShdw>
            </a:effectLst>
          </p:spPr>
        </p:pic>
        <p:pic>
          <p:nvPicPr>
            <p:cNvPr id="114" name="Picture 113" descr="correlation diagram.bmp"/>
            <p:cNvPicPr>
              <a:picLocks noChangeAspect="1"/>
            </p:cNvPicPr>
            <p:nvPr/>
          </p:nvPicPr>
          <p:blipFill>
            <a:blip r:embed="rId12" cstate="print">
              <a:alphaModFix amt="25000"/>
            </a:blip>
            <a:stretch>
              <a:fillRect/>
            </a:stretch>
          </p:blipFill>
          <p:spPr>
            <a:xfrm>
              <a:off x="6941497" y="2022217"/>
              <a:ext cx="242804" cy="179240"/>
            </a:xfrm>
            <a:prstGeom prst="rect">
              <a:avLst/>
            </a:prstGeom>
            <a:effectLst>
              <a:outerShdw blurRad="50800" dist="50800" dir="5400000" algn="ctr" rotWithShape="0">
                <a:srgbClr val="000000"/>
              </a:outerShdw>
            </a:effectLst>
          </p:spPr>
        </p:pic>
        <p:pic>
          <p:nvPicPr>
            <p:cNvPr id="115" name="Picture 114" descr="100_3d_paod_color.bmp"/>
            <p:cNvPicPr>
              <a:picLocks noChangeAspect="1"/>
            </p:cNvPicPr>
            <p:nvPr/>
          </p:nvPicPr>
          <p:blipFill>
            <a:blip r:embed="rId13" cstate="print">
              <a:alphaModFix amt="25000"/>
            </a:blip>
            <a:stretch>
              <a:fillRect/>
            </a:stretch>
          </p:blipFill>
          <p:spPr>
            <a:xfrm>
              <a:off x="7108967" y="2191498"/>
              <a:ext cx="166284" cy="201252"/>
            </a:xfrm>
            <a:prstGeom prst="rect">
              <a:avLst/>
            </a:prstGeom>
            <a:effectLst>
              <a:outerShdw blurRad="50800" dist="50800" dir="5400000" algn="ctr" rotWithShape="0">
                <a:srgbClr val="000000"/>
              </a:outerShdw>
            </a:effectLst>
          </p:spPr>
        </p:pic>
      </p:grpSp>
      <p:grpSp>
        <p:nvGrpSpPr>
          <p:cNvPr id="116" name="Group 115"/>
          <p:cNvGrpSpPr/>
          <p:nvPr/>
        </p:nvGrpSpPr>
        <p:grpSpPr>
          <a:xfrm>
            <a:off x="5550408" y="2971800"/>
            <a:ext cx="727526" cy="517937"/>
            <a:chOff x="6661251" y="2022217"/>
            <a:chExt cx="727526" cy="517937"/>
          </a:xfrm>
        </p:grpSpPr>
        <p:pic>
          <p:nvPicPr>
            <p:cNvPr id="117" name="Picture 116" descr="neighor size v size.bmp"/>
            <p:cNvPicPr>
              <a:picLocks noChangeAspect="1"/>
            </p:cNvPicPr>
            <p:nvPr/>
          </p:nvPicPr>
          <p:blipFill>
            <a:blip r:embed="rId5" cstate="print">
              <a:alphaModFix amt="25000"/>
            </a:blip>
            <a:stretch>
              <a:fillRect/>
            </a:stretch>
          </p:blipFill>
          <p:spPr>
            <a:xfrm>
              <a:off x="6743887" y="2039374"/>
              <a:ext cx="249671" cy="181337"/>
            </a:xfrm>
            <a:prstGeom prst="rect">
              <a:avLst/>
            </a:prstGeom>
            <a:effectLst>
              <a:outerShdw blurRad="50800" dist="50800" dir="5400000" algn="ctr" rotWithShape="0">
                <a:srgbClr val="000000"/>
              </a:outerShdw>
            </a:effectLst>
          </p:spPr>
        </p:pic>
        <p:pic>
          <p:nvPicPr>
            <p:cNvPr id="118" name="Picture 117" descr="equivalent radius.bmp"/>
            <p:cNvPicPr>
              <a:picLocks noChangeAspect="1"/>
            </p:cNvPicPr>
            <p:nvPr/>
          </p:nvPicPr>
          <p:blipFill>
            <a:blip r:embed="rId6" cstate="print">
              <a:alphaModFix amt="25000"/>
            </a:blip>
            <a:stretch>
              <a:fillRect/>
            </a:stretch>
          </p:blipFill>
          <p:spPr>
            <a:xfrm>
              <a:off x="6956033" y="2358817"/>
              <a:ext cx="249671" cy="181337"/>
            </a:xfrm>
            <a:prstGeom prst="rect">
              <a:avLst/>
            </a:prstGeom>
            <a:effectLst>
              <a:outerShdw blurRad="50800" dist="50800" dir="5400000" algn="ctr" rotWithShape="0">
                <a:srgbClr val="000000"/>
              </a:outerShdw>
            </a:effectLst>
          </p:spPr>
        </p:pic>
        <p:pic>
          <p:nvPicPr>
            <p:cNvPr id="119" name="Picture 118" descr="ellipsoidal misfit v size.bmp"/>
            <p:cNvPicPr>
              <a:picLocks noChangeAspect="1"/>
            </p:cNvPicPr>
            <p:nvPr/>
          </p:nvPicPr>
          <p:blipFill>
            <a:blip r:embed="rId7" cstate="print">
              <a:alphaModFix amt="25000"/>
            </a:blip>
            <a:stretch>
              <a:fillRect/>
            </a:stretch>
          </p:blipFill>
          <p:spPr>
            <a:xfrm>
              <a:off x="7131983" y="2257575"/>
              <a:ext cx="249671" cy="181337"/>
            </a:xfrm>
            <a:prstGeom prst="rect">
              <a:avLst/>
            </a:prstGeom>
            <a:effectLst>
              <a:outerShdw blurRad="50800" dist="50800" dir="5400000" algn="ctr" rotWithShape="0">
                <a:srgbClr val="000000"/>
              </a:outerShdw>
            </a:effectLst>
          </p:spPr>
        </p:pic>
        <p:pic>
          <p:nvPicPr>
            <p:cNvPr id="120" name="Picture 119" descr="covera v size.bmp"/>
            <p:cNvPicPr>
              <a:picLocks noChangeAspect="1"/>
            </p:cNvPicPr>
            <p:nvPr/>
          </p:nvPicPr>
          <p:blipFill>
            <a:blip r:embed="rId8" cstate="print">
              <a:alphaModFix amt="25000"/>
            </a:blip>
            <a:stretch>
              <a:fillRect/>
            </a:stretch>
          </p:blipFill>
          <p:spPr>
            <a:xfrm>
              <a:off x="7139106" y="2055372"/>
              <a:ext cx="249671" cy="181337"/>
            </a:xfrm>
            <a:prstGeom prst="rect">
              <a:avLst/>
            </a:prstGeom>
            <a:effectLst>
              <a:outerShdw blurRad="50800" dist="50800" dir="5400000" algn="ctr" rotWithShape="0">
                <a:srgbClr val="000000"/>
              </a:outerShdw>
            </a:effectLst>
          </p:spPr>
        </p:pic>
        <p:pic>
          <p:nvPicPr>
            <p:cNvPr id="121" name="Picture 120" descr="bovera v size.bmp"/>
            <p:cNvPicPr>
              <a:picLocks noChangeAspect="1"/>
            </p:cNvPicPr>
            <p:nvPr/>
          </p:nvPicPr>
          <p:blipFill>
            <a:blip r:embed="rId9" cstate="print">
              <a:alphaModFix amt="25000"/>
            </a:blip>
            <a:stretch>
              <a:fillRect/>
            </a:stretch>
          </p:blipFill>
          <p:spPr>
            <a:xfrm>
              <a:off x="6706853" y="2337458"/>
              <a:ext cx="249180" cy="181337"/>
            </a:xfrm>
            <a:prstGeom prst="rect">
              <a:avLst/>
            </a:prstGeom>
            <a:effectLst>
              <a:outerShdw blurRad="50800" dist="50800" dir="5400000" algn="ctr" rotWithShape="0">
                <a:srgbClr val="000000"/>
              </a:outerShdw>
            </a:effectLst>
          </p:spPr>
        </p:pic>
        <p:pic>
          <p:nvPicPr>
            <p:cNvPr id="122" name="Picture 121" descr="shape v size.bmp"/>
            <p:cNvPicPr>
              <a:picLocks noChangeAspect="1"/>
            </p:cNvPicPr>
            <p:nvPr/>
          </p:nvPicPr>
          <p:blipFill>
            <a:blip r:embed="rId10" cstate="print">
              <a:alphaModFix amt="25000"/>
            </a:blip>
            <a:stretch>
              <a:fillRect/>
            </a:stretch>
          </p:blipFill>
          <p:spPr>
            <a:xfrm>
              <a:off x="6858370" y="2189897"/>
              <a:ext cx="249671" cy="181337"/>
            </a:xfrm>
            <a:prstGeom prst="rect">
              <a:avLst/>
            </a:prstGeom>
            <a:effectLst>
              <a:outerShdw blurRad="50800" dist="50800" dir="5400000" algn="ctr" rotWithShape="0">
                <a:srgbClr val="000000"/>
              </a:outerShdw>
            </a:effectLst>
          </p:spPr>
        </p:pic>
        <p:pic>
          <p:nvPicPr>
            <p:cNvPr id="123" name="Picture 122" descr="neighors v size.bmp"/>
            <p:cNvPicPr>
              <a:picLocks noChangeAspect="1"/>
            </p:cNvPicPr>
            <p:nvPr/>
          </p:nvPicPr>
          <p:blipFill>
            <a:blip r:embed="rId11" cstate="print">
              <a:alphaModFix amt="25000"/>
            </a:blip>
            <a:stretch>
              <a:fillRect/>
            </a:stretch>
          </p:blipFill>
          <p:spPr>
            <a:xfrm>
              <a:off x="6661251" y="2172226"/>
              <a:ext cx="249180" cy="181337"/>
            </a:xfrm>
            <a:prstGeom prst="rect">
              <a:avLst/>
            </a:prstGeom>
            <a:effectLst>
              <a:outerShdw blurRad="50800" dist="50800" dir="5400000" algn="ctr" rotWithShape="0">
                <a:srgbClr val="000000"/>
              </a:outerShdw>
            </a:effectLst>
          </p:spPr>
        </p:pic>
        <p:pic>
          <p:nvPicPr>
            <p:cNvPr id="124" name="Picture 123" descr="correlation diagram.bmp"/>
            <p:cNvPicPr>
              <a:picLocks noChangeAspect="1"/>
            </p:cNvPicPr>
            <p:nvPr/>
          </p:nvPicPr>
          <p:blipFill>
            <a:blip r:embed="rId12" cstate="print">
              <a:alphaModFix amt="25000"/>
            </a:blip>
            <a:stretch>
              <a:fillRect/>
            </a:stretch>
          </p:blipFill>
          <p:spPr>
            <a:xfrm>
              <a:off x="6941497" y="2022217"/>
              <a:ext cx="242804" cy="179240"/>
            </a:xfrm>
            <a:prstGeom prst="rect">
              <a:avLst/>
            </a:prstGeom>
            <a:effectLst>
              <a:outerShdw blurRad="50800" dist="50800" dir="5400000" algn="ctr" rotWithShape="0">
                <a:srgbClr val="000000"/>
              </a:outerShdw>
            </a:effectLst>
          </p:spPr>
        </p:pic>
        <p:pic>
          <p:nvPicPr>
            <p:cNvPr id="125" name="Picture 124" descr="100_3d_paod_color.bmp"/>
            <p:cNvPicPr>
              <a:picLocks noChangeAspect="1"/>
            </p:cNvPicPr>
            <p:nvPr/>
          </p:nvPicPr>
          <p:blipFill>
            <a:blip r:embed="rId13" cstate="print">
              <a:alphaModFix amt="25000"/>
            </a:blip>
            <a:stretch>
              <a:fillRect/>
            </a:stretch>
          </p:blipFill>
          <p:spPr>
            <a:xfrm>
              <a:off x="7108967" y="2191498"/>
              <a:ext cx="166284" cy="201252"/>
            </a:xfrm>
            <a:prstGeom prst="rect">
              <a:avLst/>
            </a:prstGeom>
            <a:effectLst>
              <a:outerShdw blurRad="50800" dist="50800" dir="5400000" algn="ctr" rotWithShape="0">
                <a:srgbClr val="000000"/>
              </a:outerShdw>
            </a:effectLst>
          </p:spPr>
        </p:pic>
      </p:grpSp>
      <p:grpSp>
        <p:nvGrpSpPr>
          <p:cNvPr id="126" name="Group 125"/>
          <p:cNvGrpSpPr/>
          <p:nvPr/>
        </p:nvGrpSpPr>
        <p:grpSpPr>
          <a:xfrm>
            <a:off x="7808976" y="3044952"/>
            <a:ext cx="727526" cy="517937"/>
            <a:chOff x="6661251" y="2022217"/>
            <a:chExt cx="727526" cy="517937"/>
          </a:xfrm>
        </p:grpSpPr>
        <p:pic>
          <p:nvPicPr>
            <p:cNvPr id="127" name="Picture 126" descr="neighor size v size.bmp"/>
            <p:cNvPicPr>
              <a:picLocks noChangeAspect="1"/>
            </p:cNvPicPr>
            <p:nvPr/>
          </p:nvPicPr>
          <p:blipFill>
            <a:blip r:embed="rId5" cstate="print">
              <a:alphaModFix amt="25000"/>
            </a:blip>
            <a:stretch>
              <a:fillRect/>
            </a:stretch>
          </p:blipFill>
          <p:spPr>
            <a:xfrm>
              <a:off x="6743887" y="2039374"/>
              <a:ext cx="249671" cy="181337"/>
            </a:xfrm>
            <a:prstGeom prst="rect">
              <a:avLst/>
            </a:prstGeom>
            <a:effectLst>
              <a:outerShdw blurRad="50800" dist="50800" dir="5400000" algn="ctr" rotWithShape="0">
                <a:srgbClr val="000000"/>
              </a:outerShdw>
            </a:effectLst>
          </p:spPr>
        </p:pic>
        <p:pic>
          <p:nvPicPr>
            <p:cNvPr id="128" name="Picture 127" descr="equivalent radius.bmp"/>
            <p:cNvPicPr>
              <a:picLocks noChangeAspect="1"/>
            </p:cNvPicPr>
            <p:nvPr/>
          </p:nvPicPr>
          <p:blipFill>
            <a:blip r:embed="rId6" cstate="print">
              <a:alphaModFix amt="25000"/>
            </a:blip>
            <a:stretch>
              <a:fillRect/>
            </a:stretch>
          </p:blipFill>
          <p:spPr>
            <a:xfrm>
              <a:off x="6956033" y="2358817"/>
              <a:ext cx="249671" cy="181337"/>
            </a:xfrm>
            <a:prstGeom prst="rect">
              <a:avLst/>
            </a:prstGeom>
            <a:effectLst>
              <a:outerShdw blurRad="50800" dist="50800" dir="5400000" algn="ctr" rotWithShape="0">
                <a:srgbClr val="000000"/>
              </a:outerShdw>
            </a:effectLst>
          </p:spPr>
        </p:pic>
        <p:pic>
          <p:nvPicPr>
            <p:cNvPr id="129" name="Picture 128" descr="ellipsoidal misfit v size.bmp"/>
            <p:cNvPicPr>
              <a:picLocks noChangeAspect="1"/>
            </p:cNvPicPr>
            <p:nvPr/>
          </p:nvPicPr>
          <p:blipFill>
            <a:blip r:embed="rId7" cstate="print">
              <a:alphaModFix amt="25000"/>
            </a:blip>
            <a:stretch>
              <a:fillRect/>
            </a:stretch>
          </p:blipFill>
          <p:spPr>
            <a:xfrm>
              <a:off x="7131983" y="2257575"/>
              <a:ext cx="249671" cy="181337"/>
            </a:xfrm>
            <a:prstGeom prst="rect">
              <a:avLst/>
            </a:prstGeom>
            <a:effectLst>
              <a:outerShdw blurRad="50800" dist="50800" dir="5400000" algn="ctr" rotWithShape="0">
                <a:srgbClr val="000000"/>
              </a:outerShdw>
            </a:effectLst>
          </p:spPr>
        </p:pic>
        <p:pic>
          <p:nvPicPr>
            <p:cNvPr id="130" name="Picture 129" descr="covera v size.bmp"/>
            <p:cNvPicPr>
              <a:picLocks noChangeAspect="1"/>
            </p:cNvPicPr>
            <p:nvPr/>
          </p:nvPicPr>
          <p:blipFill>
            <a:blip r:embed="rId8" cstate="print">
              <a:alphaModFix amt="25000"/>
            </a:blip>
            <a:stretch>
              <a:fillRect/>
            </a:stretch>
          </p:blipFill>
          <p:spPr>
            <a:xfrm>
              <a:off x="7139106" y="2055372"/>
              <a:ext cx="249671" cy="181337"/>
            </a:xfrm>
            <a:prstGeom prst="rect">
              <a:avLst/>
            </a:prstGeom>
            <a:effectLst>
              <a:outerShdw blurRad="50800" dist="50800" dir="5400000" algn="ctr" rotWithShape="0">
                <a:srgbClr val="000000"/>
              </a:outerShdw>
            </a:effectLst>
          </p:spPr>
        </p:pic>
        <p:pic>
          <p:nvPicPr>
            <p:cNvPr id="131" name="Picture 130" descr="bovera v size.bmp"/>
            <p:cNvPicPr>
              <a:picLocks noChangeAspect="1"/>
            </p:cNvPicPr>
            <p:nvPr/>
          </p:nvPicPr>
          <p:blipFill>
            <a:blip r:embed="rId9" cstate="print">
              <a:alphaModFix amt="25000"/>
            </a:blip>
            <a:stretch>
              <a:fillRect/>
            </a:stretch>
          </p:blipFill>
          <p:spPr>
            <a:xfrm>
              <a:off x="6706853" y="2337458"/>
              <a:ext cx="249180" cy="181337"/>
            </a:xfrm>
            <a:prstGeom prst="rect">
              <a:avLst/>
            </a:prstGeom>
            <a:effectLst>
              <a:outerShdw blurRad="50800" dist="50800" dir="5400000" algn="ctr" rotWithShape="0">
                <a:srgbClr val="000000"/>
              </a:outerShdw>
            </a:effectLst>
          </p:spPr>
        </p:pic>
        <p:pic>
          <p:nvPicPr>
            <p:cNvPr id="132" name="Picture 131" descr="shape v size.bmp"/>
            <p:cNvPicPr>
              <a:picLocks noChangeAspect="1"/>
            </p:cNvPicPr>
            <p:nvPr/>
          </p:nvPicPr>
          <p:blipFill>
            <a:blip r:embed="rId10" cstate="print">
              <a:alphaModFix amt="25000"/>
            </a:blip>
            <a:stretch>
              <a:fillRect/>
            </a:stretch>
          </p:blipFill>
          <p:spPr>
            <a:xfrm>
              <a:off x="6858370" y="2189897"/>
              <a:ext cx="249671" cy="181337"/>
            </a:xfrm>
            <a:prstGeom prst="rect">
              <a:avLst/>
            </a:prstGeom>
            <a:effectLst>
              <a:outerShdw blurRad="50800" dist="50800" dir="5400000" algn="ctr" rotWithShape="0">
                <a:srgbClr val="000000"/>
              </a:outerShdw>
            </a:effectLst>
          </p:spPr>
        </p:pic>
        <p:pic>
          <p:nvPicPr>
            <p:cNvPr id="133" name="Picture 132" descr="neighors v size.bmp"/>
            <p:cNvPicPr>
              <a:picLocks noChangeAspect="1"/>
            </p:cNvPicPr>
            <p:nvPr/>
          </p:nvPicPr>
          <p:blipFill>
            <a:blip r:embed="rId11" cstate="print">
              <a:alphaModFix amt="25000"/>
            </a:blip>
            <a:stretch>
              <a:fillRect/>
            </a:stretch>
          </p:blipFill>
          <p:spPr>
            <a:xfrm>
              <a:off x="6661251" y="2172226"/>
              <a:ext cx="249180" cy="181337"/>
            </a:xfrm>
            <a:prstGeom prst="rect">
              <a:avLst/>
            </a:prstGeom>
            <a:effectLst>
              <a:outerShdw blurRad="50800" dist="50800" dir="5400000" algn="ctr" rotWithShape="0">
                <a:srgbClr val="000000"/>
              </a:outerShdw>
            </a:effectLst>
          </p:spPr>
        </p:pic>
        <p:pic>
          <p:nvPicPr>
            <p:cNvPr id="134" name="Picture 133" descr="correlation diagram.bmp"/>
            <p:cNvPicPr>
              <a:picLocks noChangeAspect="1"/>
            </p:cNvPicPr>
            <p:nvPr/>
          </p:nvPicPr>
          <p:blipFill>
            <a:blip r:embed="rId12" cstate="print">
              <a:alphaModFix amt="25000"/>
            </a:blip>
            <a:stretch>
              <a:fillRect/>
            </a:stretch>
          </p:blipFill>
          <p:spPr>
            <a:xfrm>
              <a:off x="6941497" y="2022217"/>
              <a:ext cx="242804" cy="179240"/>
            </a:xfrm>
            <a:prstGeom prst="rect">
              <a:avLst/>
            </a:prstGeom>
            <a:effectLst>
              <a:outerShdw blurRad="50800" dist="50800" dir="5400000" algn="ctr" rotWithShape="0">
                <a:srgbClr val="000000"/>
              </a:outerShdw>
            </a:effectLst>
          </p:spPr>
        </p:pic>
        <p:pic>
          <p:nvPicPr>
            <p:cNvPr id="135" name="Picture 134" descr="100_3d_paod_color.bmp"/>
            <p:cNvPicPr>
              <a:picLocks noChangeAspect="1"/>
            </p:cNvPicPr>
            <p:nvPr/>
          </p:nvPicPr>
          <p:blipFill>
            <a:blip r:embed="rId13" cstate="print">
              <a:alphaModFix amt="25000"/>
            </a:blip>
            <a:stretch>
              <a:fillRect/>
            </a:stretch>
          </p:blipFill>
          <p:spPr>
            <a:xfrm>
              <a:off x="7108967" y="2191498"/>
              <a:ext cx="166284" cy="201252"/>
            </a:xfrm>
            <a:prstGeom prst="rect">
              <a:avLst/>
            </a:prstGeom>
            <a:effectLst>
              <a:outerShdw blurRad="50800" dist="50800" dir="5400000" algn="ctr" rotWithShape="0">
                <a:srgbClr val="000000"/>
              </a:outerShdw>
            </a:effectLst>
          </p:spPr>
        </p:pic>
      </p:grpSp>
      <p:grpSp>
        <p:nvGrpSpPr>
          <p:cNvPr id="136" name="Group 135"/>
          <p:cNvGrpSpPr/>
          <p:nvPr/>
        </p:nvGrpSpPr>
        <p:grpSpPr>
          <a:xfrm>
            <a:off x="7598664" y="2011680"/>
            <a:ext cx="727526" cy="517937"/>
            <a:chOff x="6661251" y="2022217"/>
            <a:chExt cx="727526" cy="517937"/>
          </a:xfrm>
        </p:grpSpPr>
        <p:pic>
          <p:nvPicPr>
            <p:cNvPr id="137" name="Picture 136" descr="neighor size v size.bmp"/>
            <p:cNvPicPr>
              <a:picLocks noChangeAspect="1"/>
            </p:cNvPicPr>
            <p:nvPr/>
          </p:nvPicPr>
          <p:blipFill>
            <a:blip r:embed="rId5" cstate="print">
              <a:alphaModFix amt="25000"/>
            </a:blip>
            <a:stretch>
              <a:fillRect/>
            </a:stretch>
          </p:blipFill>
          <p:spPr>
            <a:xfrm>
              <a:off x="6743887" y="2039374"/>
              <a:ext cx="249671" cy="181337"/>
            </a:xfrm>
            <a:prstGeom prst="rect">
              <a:avLst/>
            </a:prstGeom>
            <a:effectLst>
              <a:outerShdw blurRad="50800" dist="50800" dir="5400000" algn="ctr" rotWithShape="0">
                <a:srgbClr val="000000"/>
              </a:outerShdw>
            </a:effectLst>
          </p:spPr>
        </p:pic>
        <p:pic>
          <p:nvPicPr>
            <p:cNvPr id="138" name="Picture 137" descr="equivalent radius.bmp"/>
            <p:cNvPicPr>
              <a:picLocks noChangeAspect="1"/>
            </p:cNvPicPr>
            <p:nvPr/>
          </p:nvPicPr>
          <p:blipFill>
            <a:blip r:embed="rId6" cstate="print">
              <a:alphaModFix amt="25000"/>
            </a:blip>
            <a:stretch>
              <a:fillRect/>
            </a:stretch>
          </p:blipFill>
          <p:spPr>
            <a:xfrm>
              <a:off x="6956033" y="2358817"/>
              <a:ext cx="249671" cy="181337"/>
            </a:xfrm>
            <a:prstGeom prst="rect">
              <a:avLst/>
            </a:prstGeom>
            <a:effectLst>
              <a:outerShdw blurRad="50800" dist="50800" dir="5400000" algn="ctr" rotWithShape="0">
                <a:srgbClr val="000000"/>
              </a:outerShdw>
            </a:effectLst>
          </p:spPr>
        </p:pic>
        <p:pic>
          <p:nvPicPr>
            <p:cNvPr id="139" name="Picture 138" descr="ellipsoidal misfit v size.bmp"/>
            <p:cNvPicPr>
              <a:picLocks noChangeAspect="1"/>
            </p:cNvPicPr>
            <p:nvPr/>
          </p:nvPicPr>
          <p:blipFill>
            <a:blip r:embed="rId7" cstate="print">
              <a:alphaModFix amt="25000"/>
            </a:blip>
            <a:stretch>
              <a:fillRect/>
            </a:stretch>
          </p:blipFill>
          <p:spPr>
            <a:xfrm>
              <a:off x="7131983" y="2257575"/>
              <a:ext cx="249671" cy="181337"/>
            </a:xfrm>
            <a:prstGeom prst="rect">
              <a:avLst/>
            </a:prstGeom>
            <a:effectLst>
              <a:outerShdw blurRad="50800" dist="50800" dir="5400000" algn="ctr" rotWithShape="0">
                <a:srgbClr val="000000"/>
              </a:outerShdw>
            </a:effectLst>
          </p:spPr>
        </p:pic>
        <p:pic>
          <p:nvPicPr>
            <p:cNvPr id="140" name="Picture 139" descr="covera v size.bmp"/>
            <p:cNvPicPr>
              <a:picLocks noChangeAspect="1"/>
            </p:cNvPicPr>
            <p:nvPr/>
          </p:nvPicPr>
          <p:blipFill>
            <a:blip r:embed="rId8" cstate="print">
              <a:alphaModFix amt="25000"/>
            </a:blip>
            <a:stretch>
              <a:fillRect/>
            </a:stretch>
          </p:blipFill>
          <p:spPr>
            <a:xfrm>
              <a:off x="7139106" y="2055372"/>
              <a:ext cx="249671" cy="181337"/>
            </a:xfrm>
            <a:prstGeom prst="rect">
              <a:avLst/>
            </a:prstGeom>
            <a:effectLst>
              <a:outerShdw blurRad="50800" dist="50800" dir="5400000" algn="ctr" rotWithShape="0">
                <a:srgbClr val="000000"/>
              </a:outerShdw>
            </a:effectLst>
          </p:spPr>
        </p:pic>
        <p:pic>
          <p:nvPicPr>
            <p:cNvPr id="141" name="Picture 140" descr="bovera v size.bmp"/>
            <p:cNvPicPr>
              <a:picLocks noChangeAspect="1"/>
            </p:cNvPicPr>
            <p:nvPr/>
          </p:nvPicPr>
          <p:blipFill>
            <a:blip r:embed="rId9" cstate="print">
              <a:alphaModFix amt="25000"/>
            </a:blip>
            <a:stretch>
              <a:fillRect/>
            </a:stretch>
          </p:blipFill>
          <p:spPr>
            <a:xfrm>
              <a:off x="6706853" y="2337458"/>
              <a:ext cx="249180" cy="181337"/>
            </a:xfrm>
            <a:prstGeom prst="rect">
              <a:avLst/>
            </a:prstGeom>
            <a:effectLst>
              <a:outerShdw blurRad="50800" dist="50800" dir="5400000" algn="ctr" rotWithShape="0">
                <a:srgbClr val="000000"/>
              </a:outerShdw>
            </a:effectLst>
          </p:spPr>
        </p:pic>
        <p:pic>
          <p:nvPicPr>
            <p:cNvPr id="142" name="Picture 141" descr="shape v size.bmp"/>
            <p:cNvPicPr>
              <a:picLocks noChangeAspect="1"/>
            </p:cNvPicPr>
            <p:nvPr/>
          </p:nvPicPr>
          <p:blipFill>
            <a:blip r:embed="rId10" cstate="print">
              <a:alphaModFix amt="25000"/>
            </a:blip>
            <a:stretch>
              <a:fillRect/>
            </a:stretch>
          </p:blipFill>
          <p:spPr>
            <a:xfrm>
              <a:off x="6858370" y="2189897"/>
              <a:ext cx="249671" cy="181337"/>
            </a:xfrm>
            <a:prstGeom prst="rect">
              <a:avLst/>
            </a:prstGeom>
            <a:effectLst>
              <a:outerShdw blurRad="50800" dist="50800" dir="5400000" algn="ctr" rotWithShape="0">
                <a:srgbClr val="000000"/>
              </a:outerShdw>
            </a:effectLst>
          </p:spPr>
        </p:pic>
        <p:pic>
          <p:nvPicPr>
            <p:cNvPr id="143" name="Picture 142" descr="neighors v size.bmp"/>
            <p:cNvPicPr>
              <a:picLocks noChangeAspect="1"/>
            </p:cNvPicPr>
            <p:nvPr/>
          </p:nvPicPr>
          <p:blipFill>
            <a:blip r:embed="rId11" cstate="print">
              <a:alphaModFix amt="25000"/>
            </a:blip>
            <a:stretch>
              <a:fillRect/>
            </a:stretch>
          </p:blipFill>
          <p:spPr>
            <a:xfrm>
              <a:off x="6661251" y="2172226"/>
              <a:ext cx="249180" cy="181337"/>
            </a:xfrm>
            <a:prstGeom prst="rect">
              <a:avLst/>
            </a:prstGeom>
            <a:effectLst>
              <a:outerShdw blurRad="50800" dist="50800" dir="5400000" algn="ctr" rotWithShape="0">
                <a:srgbClr val="000000"/>
              </a:outerShdw>
            </a:effectLst>
          </p:spPr>
        </p:pic>
        <p:pic>
          <p:nvPicPr>
            <p:cNvPr id="144" name="Picture 143" descr="correlation diagram.bmp"/>
            <p:cNvPicPr>
              <a:picLocks noChangeAspect="1"/>
            </p:cNvPicPr>
            <p:nvPr/>
          </p:nvPicPr>
          <p:blipFill>
            <a:blip r:embed="rId12" cstate="print">
              <a:alphaModFix amt="25000"/>
            </a:blip>
            <a:stretch>
              <a:fillRect/>
            </a:stretch>
          </p:blipFill>
          <p:spPr>
            <a:xfrm>
              <a:off x="6941497" y="2022217"/>
              <a:ext cx="242804" cy="179240"/>
            </a:xfrm>
            <a:prstGeom prst="rect">
              <a:avLst/>
            </a:prstGeom>
            <a:effectLst>
              <a:outerShdw blurRad="50800" dist="50800" dir="5400000" algn="ctr" rotWithShape="0">
                <a:srgbClr val="000000"/>
              </a:outerShdw>
            </a:effectLst>
          </p:spPr>
        </p:pic>
        <p:pic>
          <p:nvPicPr>
            <p:cNvPr id="145" name="Picture 144" descr="100_3d_paod_color.bmp"/>
            <p:cNvPicPr>
              <a:picLocks noChangeAspect="1"/>
            </p:cNvPicPr>
            <p:nvPr/>
          </p:nvPicPr>
          <p:blipFill>
            <a:blip r:embed="rId13" cstate="print">
              <a:alphaModFix amt="25000"/>
            </a:blip>
            <a:stretch>
              <a:fillRect/>
            </a:stretch>
          </p:blipFill>
          <p:spPr>
            <a:xfrm>
              <a:off x="7108967" y="2191498"/>
              <a:ext cx="166284" cy="201252"/>
            </a:xfrm>
            <a:prstGeom prst="rect">
              <a:avLst/>
            </a:prstGeom>
            <a:effectLst>
              <a:outerShdw blurRad="50800" dist="50800" dir="5400000" algn="ctr" rotWithShape="0">
                <a:srgbClr val="000000"/>
              </a:outerShdw>
            </a:effectLst>
          </p:spPr>
        </p:pic>
      </p:grpSp>
      <p:sp>
        <p:nvSpPr>
          <p:cNvPr id="104" name="Rectangle 103"/>
          <p:cNvSpPr/>
          <p:nvPr/>
        </p:nvSpPr>
        <p:spPr>
          <a:xfrm>
            <a:off x="2499541" y="3664879"/>
            <a:ext cx="1280160" cy="338328"/>
          </a:xfrm>
          <a:prstGeom prst="rect">
            <a:avLst/>
          </a:prstGeom>
          <a:solidFill>
            <a:schemeClr val="accent2">
              <a:lumMod val="40000"/>
              <a:lumOff val="60000"/>
              <a:alpha val="25000"/>
            </a:schemeClr>
          </a:solidFill>
          <a:ln w="38100" cmpd="sng">
            <a:solidFill>
              <a:srgbClr val="FF0000">
                <a:alpha val="25000"/>
              </a:srgbClr>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alpha val="25000"/>
                  </a:schemeClr>
                </a:solidFill>
                <a:latin typeface="Helvetica"/>
                <a:cs typeface="Helvetica"/>
              </a:rPr>
              <a:t>Data Fusion</a:t>
            </a:r>
            <a:endParaRPr lang="en-US" sz="1600" dirty="0">
              <a:solidFill>
                <a:schemeClr val="tx1">
                  <a:alpha val="25000"/>
                </a:schemeClr>
              </a:solidFill>
              <a:latin typeface="Helvetica"/>
              <a:cs typeface="Helvetica"/>
            </a:endParaRPr>
          </a:p>
        </p:txBody>
      </p:sp>
    </p:spTree>
    <p:extLst>
      <p:ext uri="{BB962C8B-B14F-4D97-AF65-F5344CB8AC3E}">
        <p14:creationId xmlns:p14="http://schemas.microsoft.com/office/powerpoint/2010/main" val="40236711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Management</a:t>
            </a:r>
            <a:endParaRPr lang="en-US" dirty="0"/>
          </a:p>
        </p:txBody>
      </p:sp>
      <p:sp>
        <p:nvSpPr>
          <p:cNvPr id="3" name="Slide Number Placeholder 2"/>
          <p:cNvSpPr>
            <a:spLocks noGrp="1"/>
          </p:cNvSpPr>
          <p:nvPr>
            <p:ph type="sldNum" sz="quarter" idx="12"/>
          </p:nvPr>
        </p:nvSpPr>
        <p:spPr/>
        <p:txBody>
          <a:bodyPr/>
          <a:lstStyle/>
          <a:p>
            <a:fld id="{E67947C6-7C43-F646-BF47-BCEE1BD2FE6B}" type="slidenum">
              <a:rPr lang="en-US" smtClean="0"/>
              <a:t>15</a:t>
            </a:fld>
            <a:endParaRPr lang="en-US" dirty="0"/>
          </a:p>
        </p:txBody>
      </p:sp>
      <p:sp>
        <p:nvSpPr>
          <p:cNvPr id="102" name="Rectangle 101"/>
          <p:cNvSpPr/>
          <p:nvPr/>
        </p:nvSpPr>
        <p:spPr>
          <a:xfrm>
            <a:off x="68650" y="1173892"/>
            <a:ext cx="6841781" cy="2012400"/>
          </a:xfrm>
          <a:prstGeom prst="rect">
            <a:avLst/>
          </a:prstGeom>
          <a:solidFill>
            <a:srgbClr val="FFFF00">
              <a:alpha val="5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481782" y="1390753"/>
            <a:ext cx="2659308" cy="338328"/>
          </a:xfrm>
          <a:prstGeom prst="rect">
            <a:avLst/>
          </a:prstGeom>
          <a:solidFill>
            <a:srgbClr val="CCFFCC"/>
          </a:solidFill>
          <a:ln w="38100" cmpd="sng">
            <a:solidFill>
              <a:srgbClr val="008000"/>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solidFill>
                <a:latin typeface="Helvetica"/>
                <a:cs typeface="Helvetica"/>
              </a:rPr>
              <a:t>Continuum Field Variables</a:t>
            </a:r>
            <a:endParaRPr lang="en-US" sz="1600" dirty="0">
              <a:solidFill>
                <a:schemeClr val="tx1"/>
              </a:solidFill>
              <a:latin typeface="Helvetica"/>
              <a:cs typeface="Helvetica"/>
            </a:endParaRPr>
          </a:p>
        </p:txBody>
      </p:sp>
      <p:sp>
        <p:nvSpPr>
          <p:cNvPr id="105" name="TextBox 104"/>
          <p:cNvSpPr txBox="1"/>
          <p:nvPr/>
        </p:nvSpPr>
        <p:spPr>
          <a:xfrm>
            <a:off x="5076723" y="1390527"/>
            <a:ext cx="1715729" cy="338554"/>
          </a:xfrm>
          <a:prstGeom prst="rect">
            <a:avLst/>
          </a:prstGeom>
          <a:solidFill>
            <a:schemeClr val="accent5">
              <a:lumMod val="40000"/>
              <a:lumOff val="60000"/>
            </a:schemeClr>
          </a:solidFill>
          <a:ln w="38100" cmpd="sng">
            <a:solidFill>
              <a:schemeClr val="accent5">
                <a:lumMod val="50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solidFill>
                <a:latin typeface="Helvetica"/>
                <a:cs typeface="Helvetica"/>
              </a:rPr>
              <a:t>Process Models</a:t>
            </a:r>
          </a:p>
        </p:txBody>
      </p:sp>
      <p:cxnSp>
        <p:nvCxnSpPr>
          <p:cNvPr id="146" name="Straight Arrow Connector 145"/>
          <p:cNvCxnSpPr/>
          <p:nvPr/>
        </p:nvCxnSpPr>
        <p:spPr>
          <a:xfrm flipH="1">
            <a:off x="3179096" y="1541396"/>
            <a:ext cx="1856658" cy="0"/>
          </a:xfrm>
          <a:prstGeom prst="straightConnector1">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47" name="Picture 146" descr="effStrain.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607" y="1838327"/>
            <a:ext cx="1941595" cy="1293058"/>
          </a:xfrm>
          <a:prstGeom prst="rect">
            <a:avLst/>
          </a:prstGeom>
        </p:spPr>
      </p:pic>
      <p:pic>
        <p:nvPicPr>
          <p:cNvPr id="148" name="Picture 147" descr="optimalZoneIds.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455" y="1839238"/>
            <a:ext cx="1935957" cy="1289304"/>
          </a:xfrm>
          <a:prstGeom prst="rect">
            <a:avLst/>
          </a:prstGeom>
        </p:spPr>
      </p:pic>
      <p:sp>
        <p:nvSpPr>
          <p:cNvPr id="161" name="Content Placeholder 2"/>
          <p:cNvSpPr txBox="1">
            <a:spLocks/>
          </p:cNvSpPr>
          <p:nvPr/>
        </p:nvSpPr>
        <p:spPr>
          <a:xfrm>
            <a:off x="448038" y="3267676"/>
            <a:ext cx="8238761" cy="3542270"/>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Require a data structure capable of analyzing, correlating, and archiving spatiotemporal data on disparate topologies in arbitrary dimensions (e.g., CAD representations, polygonal meshes, images, etc.)</a:t>
            </a:r>
          </a:p>
          <a:p>
            <a:pPr marL="0" indent="0">
              <a:buFont typeface="Arial"/>
              <a:buNone/>
            </a:pPr>
            <a:endParaRPr lang="en-US" sz="1600" dirty="0"/>
          </a:p>
          <a:p>
            <a:pPr marL="0" indent="0">
              <a:buFont typeface="Arial"/>
              <a:buNone/>
            </a:pPr>
            <a:r>
              <a:rPr lang="en-US" sz="1600" dirty="0" smtClean="0"/>
              <a:t>Experimental measurements, CAD representations, and simulation geometries need to be registered to enable correlation</a:t>
            </a:r>
          </a:p>
          <a:p>
            <a:pPr marL="0" indent="0">
              <a:buFont typeface="Arial"/>
              <a:buNone/>
            </a:pPr>
            <a:endParaRPr lang="en-US" sz="1600" dirty="0"/>
          </a:p>
          <a:p>
            <a:pPr marL="0" indent="0">
              <a:buFont typeface="Arial"/>
              <a:buNone/>
            </a:pPr>
            <a:r>
              <a:rPr lang="en-US" sz="1600" dirty="0" smtClean="0"/>
              <a:t>Require the ability to agglomerate geometry elements into zones and assign properties to these zones, then associate zones to form collections of zones, and so on, up to the part mold line (</a:t>
            </a:r>
            <a:r>
              <a:rPr lang="en-US" sz="1600" dirty="0" err="1" smtClean="0"/>
              <a:t>microscale</a:t>
            </a:r>
            <a:r>
              <a:rPr lang="en-US" sz="1600" dirty="0" smtClean="0"/>
              <a:t> to </a:t>
            </a:r>
            <a:r>
              <a:rPr lang="en-US" sz="1600" dirty="0" err="1" smtClean="0"/>
              <a:t>macroscale</a:t>
            </a:r>
            <a:r>
              <a:rPr lang="en-US" sz="1600" dirty="0"/>
              <a:t>)</a:t>
            </a:r>
            <a:endParaRPr lang="en-US" sz="1600" dirty="0" smtClean="0"/>
          </a:p>
          <a:p>
            <a:pPr marL="0" indent="0">
              <a:buFont typeface="Arial"/>
              <a:buNone/>
            </a:pPr>
            <a:endParaRPr lang="en-US" sz="1600" dirty="0"/>
          </a:p>
          <a:p>
            <a:pPr marL="0" indent="0">
              <a:buFont typeface="Arial"/>
              <a:buNone/>
            </a:pPr>
            <a:r>
              <a:rPr lang="en-US" sz="1600" b="1" i="1" dirty="0" smtClean="0">
                <a:solidFill>
                  <a:srgbClr val="FF0000"/>
                </a:solidFill>
              </a:rPr>
              <a:t>The toolset used needs to enable a hierarchical, relational data structure capable of ingesting arbitrary grid topologies and dimensionalities</a:t>
            </a:r>
          </a:p>
        </p:txBody>
      </p:sp>
    </p:spTree>
    <p:extLst>
      <p:ext uri="{BB962C8B-B14F-4D97-AF65-F5344CB8AC3E}">
        <p14:creationId xmlns:p14="http://schemas.microsoft.com/office/powerpoint/2010/main" val="145913587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650" y="1173892"/>
            <a:ext cx="6841781" cy="2012400"/>
          </a:xfrm>
          <a:prstGeom prst="rect">
            <a:avLst/>
          </a:prstGeom>
          <a:solidFill>
            <a:srgbClr val="FFFF00">
              <a:alpha val="5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Process Design</a:t>
            </a:r>
            <a:endParaRPr lang="en-US" dirty="0"/>
          </a:p>
        </p:txBody>
      </p:sp>
      <p:sp>
        <p:nvSpPr>
          <p:cNvPr id="3" name="Slide Number Placeholder 2"/>
          <p:cNvSpPr>
            <a:spLocks noGrp="1"/>
          </p:cNvSpPr>
          <p:nvPr>
            <p:ph type="sldNum" sz="quarter" idx="12"/>
          </p:nvPr>
        </p:nvSpPr>
        <p:spPr/>
        <p:txBody>
          <a:bodyPr/>
          <a:lstStyle/>
          <a:p>
            <a:fld id="{E67947C6-7C43-F646-BF47-BCEE1BD2FE6B}" type="slidenum">
              <a:rPr lang="en-US" smtClean="0"/>
              <a:t>16</a:t>
            </a:fld>
            <a:endParaRPr lang="en-US" dirty="0"/>
          </a:p>
        </p:txBody>
      </p:sp>
      <p:sp>
        <p:nvSpPr>
          <p:cNvPr id="177" name="Rectangle 176"/>
          <p:cNvSpPr/>
          <p:nvPr/>
        </p:nvSpPr>
        <p:spPr>
          <a:xfrm>
            <a:off x="481782" y="1390753"/>
            <a:ext cx="2659308" cy="338328"/>
          </a:xfrm>
          <a:prstGeom prst="rect">
            <a:avLst/>
          </a:prstGeom>
          <a:solidFill>
            <a:srgbClr val="CCFFCC"/>
          </a:solidFill>
          <a:ln w="38100" cmpd="sng">
            <a:solidFill>
              <a:srgbClr val="008000"/>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solidFill>
                <a:latin typeface="Helvetica"/>
                <a:cs typeface="Helvetica"/>
              </a:rPr>
              <a:t>Continuum Field Variables</a:t>
            </a:r>
            <a:endParaRPr lang="en-US" sz="1600" dirty="0">
              <a:solidFill>
                <a:schemeClr val="tx1"/>
              </a:solidFill>
              <a:latin typeface="Helvetica"/>
              <a:cs typeface="Helvetica"/>
            </a:endParaRPr>
          </a:p>
        </p:txBody>
      </p:sp>
      <p:sp>
        <p:nvSpPr>
          <p:cNvPr id="178" name="TextBox 177"/>
          <p:cNvSpPr txBox="1"/>
          <p:nvPr/>
        </p:nvSpPr>
        <p:spPr>
          <a:xfrm>
            <a:off x="7464323" y="1390753"/>
            <a:ext cx="1422487" cy="338328"/>
          </a:xfrm>
          <a:prstGeom prst="rect">
            <a:avLst/>
          </a:prstGeom>
          <a:solidFill>
            <a:schemeClr val="accent5">
              <a:lumMod val="40000"/>
              <a:lumOff val="60000"/>
              <a:alpha val="25000"/>
            </a:schemeClr>
          </a:solidFill>
          <a:ln w="38100" cmpd="sng">
            <a:solidFill>
              <a:schemeClr val="accent5">
                <a:lumMod val="50000"/>
                <a:alpha val="25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alpha val="25000"/>
                  </a:schemeClr>
                </a:solidFill>
                <a:latin typeface="Helvetica"/>
                <a:cs typeface="Helvetica"/>
              </a:rPr>
              <a:t>Part Design</a:t>
            </a:r>
            <a:endParaRPr lang="en-US" sz="1600" dirty="0">
              <a:solidFill>
                <a:schemeClr val="tx1">
                  <a:alpha val="25000"/>
                </a:schemeClr>
              </a:solidFill>
              <a:latin typeface="Helvetica"/>
              <a:cs typeface="Helvetica"/>
            </a:endParaRPr>
          </a:p>
        </p:txBody>
      </p:sp>
      <p:sp>
        <p:nvSpPr>
          <p:cNvPr id="179" name="TextBox 178"/>
          <p:cNvSpPr txBox="1"/>
          <p:nvPr/>
        </p:nvSpPr>
        <p:spPr>
          <a:xfrm>
            <a:off x="5076723" y="1390527"/>
            <a:ext cx="1715729" cy="338554"/>
          </a:xfrm>
          <a:prstGeom prst="rect">
            <a:avLst/>
          </a:prstGeom>
          <a:solidFill>
            <a:schemeClr val="accent5">
              <a:lumMod val="40000"/>
              <a:lumOff val="60000"/>
            </a:schemeClr>
          </a:solidFill>
          <a:ln w="38100" cmpd="sng">
            <a:solidFill>
              <a:schemeClr val="accent5">
                <a:lumMod val="50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solidFill>
                <a:latin typeface="Helvetica"/>
                <a:cs typeface="Helvetica"/>
              </a:rPr>
              <a:t>Process Models</a:t>
            </a:r>
          </a:p>
        </p:txBody>
      </p:sp>
      <p:cxnSp>
        <p:nvCxnSpPr>
          <p:cNvPr id="180" name="Straight Arrow Connector 179"/>
          <p:cNvCxnSpPr/>
          <p:nvPr/>
        </p:nvCxnSpPr>
        <p:spPr>
          <a:xfrm flipH="1">
            <a:off x="6817032" y="1559917"/>
            <a:ext cx="614515" cy="0"/>
          </a:xfrm>
          <a:prstGeom prst="straightConnector1">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flipH="1">
            <a:off x="3179096" y="1541396"/>
            <a:ext cx="1856658" cy="0"/>
          </a:xfrm>
          <a:prstGeom prst="straightConnector1">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82" name="Picture 181" descr="effStrain.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607" y="1838327"/>
            <a:ext cx="1941595" cy="1293058"/>
          </a:xfrm>
          <a:prstGeom prst="rect">
            <a:avLst/>
          </a:prstGeom>
        </p:spPr>
      </p:pic>
      <p:cxnSp>
        <p:nvCxnSpPr>
          <p:cNvPr id="184" name="Elbow Connector 183"/>
          <p:cNvCxnSpPr/>
          <p:nvPr/>
        </p:nvCxnSpPr>
        <p:spPr>
          <a:xfrm rot="16200000" flipH="1">
            <a:off x="2841805" y="1128356"/>
            <a:ext cx="1828800" cy="3200400"/>
          </a:xfrm>
          <a:prstGeom prst="bentConnector3">
            <a:avLst>
              <a:gd name="adj1" fmla="val 50000"/>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85" name="Picture 184" descr="optimalZoneIds.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455" y="1839238"/>
            <a:ext cx="1935957" cy="1289304"/>
          </a:xfrm>
          <a:prstGeom prst="rect">
            <a:avLst/>
          </a:prstGeom>
        </p:spPr>
      </p:pic>
      <p:sp>
        <p:nvSpPr>
          <p:cNvPr id="199" name="TextBox 198"/>
          <p:cNvSpPr txBox="1"/>
          <p:nvPr/>
        </p:nvSpPr>
        <p:spPr>
          <a:xfrm>
            <a:off x="4289604" y="3670441"/>
            <a:ext cx="2133601" cy="338554"/>
          </a:xfrm>
          <a:prstGeom prst="rect">
            <a:avLst/>
          </a:prstGeom>
          <a:solidFill>
            <a:schemeClr val="accent5">
              <a:lumMod val="40000"/>
              <a:lumOff val="60000"/>
              <a:alpha val="25000"/>
            </a:schemeClr>
          </a:solidFill>
          <a:ln w="38100" cmpd="sng">
            <a:solidFill>
              <a:schemeClr val="accent5">
                <a:lumMod val="50000"/>
                <a:alpha val="25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alpha val="25000"/>
                  </a:schemeClr>
                </a:solidFill>
                <a:latin typeface="Helvetica"/>
                <a:cs typeface="Helvetica"/>
              </a:rPr>
              <a:t>Microstructure Model</a:t>
            </a:r>
          </a:p>
        </p:txBody>
      </p:sp>
      <p:sp>
        <p:nvSpPr>
          <p:cNvPr id="200" name="Rectangle 199"/>
          <p:cNvSpPr/>
          <p:nvPr/>
        </p:nvSpPr>
        <p:spPr>
          <a:xfrm>
            <a:off x="4599142" y="4631691"/>
            <a:ext cx="1518108" cy="338328"/>
          </a:xfrm>
          <a:prstGeom prst="rect">
            <a:avLst/>
          </a:prstGeom>
          <a:solidFill>
            <a:srgbClr val="CCFFCC">
              <a:alpha val="25000"/>
            </a:srgbClr>
          </a:solidFill>
          <a:ln w="38100" cmpd="sng">
            <a:solidFill>
              <a:srgbClr val="008000">
                <a:alpha val="25000"/>
              </a:srgbClr>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alpha val="25000"/>
                  </a:schemeClr>
                </a:solidFill>
                <a:latin typeface="Helvetica"/>
                <a:cs typeface="Helvetica"/>
              </a:rPr>
              <a:t>Microstructure</a:t>
            </a:r>
            <a:endParaRPr lang="en-US" sz="1600" dirty="0">
              <a:solidFill>
                <a:schemeClr val="tx1">
                  <a:alpha val="25000"/>
                </a:schemeClr>
              </a:solidFill>
              <a:latin typeface="Helvetica"/>
              <a:cs typeface="Helvetica"/>
            </a:endParaRPr>
          </a:p>
        </p:txBody>
      </p:sp>
      <p:cxnSp>
        <p:nvCxnSpPr>
          <p:cNvPr id="201" name="Straight Arrow Connector 200"/>
          <p:cNvCxnSpPr/>
          <p:nvPr/>
        </p:nvCxnSpPr>
        <p:spPr>
          <a:xfrm>
            <a:off x="5356405" y="4074966"/>
            <a:ext cx="0" cy="510673"/>
          </a:xfrm>
          <a:prstGeom prst="straightConnector1">
            <a:avLst/>
          </a:prstGeom>
          <a:ln w="31750">
            <a:solidFill>
              <a:srgbClr val="FF0000">
                <a:alpha val="25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202" name="Picture 201" descr="optimalZoneIds.tif"/>
          <p:cNvPicPr>
            <a:picLocks noChangeAspect="1"/>
          </p:cNvPicPr>
          <p:nvPr/>
        </p:nvPicPr>
        <p:blipFill rotWithShape="1">
          <a:blip r:embed="rId4" cstate="print">
            <a:alphaModFix amt="25000"/>
            <a:extLst>
              <a:ext uri="{28A0092B-C50C-407E-A947-70E740481C1C}">
                <a14:useLocalDpi xmlns:a14="http://schemas.microsoft.com/office/drawing/2010/main" val="0"/>
              </a:ext>
            </a:extLst>
          </a:blip>
          <a:srcRect t="27350" b="-2587"/>
          <a:stretch/>
        </p:blipFill>
        <p:spPr>
          <a:xfrm>
            <a:off x="6402362" y="2707935"/>
            <a:ext cx="1277447" cy="640080"/>
          </a:xfrm>
          <a:prstGeom prst="rect">
            <a:avLst/>
          </a:prstGeom>
        </p:spPr>
      </p:pic>
      <p:cxnSp>
        <p:nvCxnSpPr>
          <p:cNvPr id="243" name="Straight Arrow Connector 242"/>
          <p:cNvCxnSpPr/>
          <p:nvPr/>
        </p:nvCxnSpPr>
        <p:spPr>
          <a:xfrm flipH="1" flipV="1">
            <a:off x="6371723" y="2714021"/>
            <a:ext cx="221800" cy="49256"/>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flipV="1">
            <a:off x="7490971" y="2599647"/>
            <a:ext cx="192200" cy="300980"/>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p:nvPr/>
        </p:nvCxnSpPr>
        <p:spPr>
          <a:xfrm>
            <a:off x="7381654" y="2977055"/>
            <a:ext cx="343471" cy="209634"/>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p:nvPr/>
        </p:nvCxnSpPr>
        <p:spPr>
          <a:xfrm flipH="1">
            <a:off x="6371723" y="2977055"/>
            <a:ext cx="569774" cy="187057"/>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661251" y="2022217"/>
            <a:ext cx="727526" cy="517937"/>
            <a:chOff x="6661251" y="2022217"/>
            <a:chExt cx="727526" cy="517937"/>
          </a:xfrm>
        </p:grpSpPr>
        <p:pic>
          <p:nvPicPr>
            <p:cNvPr id="248" name="Picture 247" descr="neighor size v size.bmp"/>
            <p:cNvPicPr>
              <a:picLocks noChangeAspect="1"/>
            </p:cNvPicPr>
            <p:nvPr/>
          </p:nvPicPr>
          <p:blipFill>
            <a:blip r:embed="rId5" cstate="print">
              <a:alphaModFix amt="25000"/>
            </a:blip>
            <a:stretch>
              <a:fillRect/>
            </a:stretch>
          </p:blipFill>
          <p:spPr>
            <a:xfrm>
              <a:off x="6743887" y="2039374"/>
              <a:ext cx="249671" cy="181337"/>
            </a:xfrm>
            <a:prstGeom prst="rect">
              <a:avLst/>
            </a:prstGeom>
            <a:effectLst>
              <a:outerShdw blurRad="50800" dist="50800" dir="5400000" algn="ctr" rotWithShape="0">
                <a:srgbClr val="000000"/>
              </a:outerShdw>
            </a:effectLst>
          </p:spPr>
        </p:pic>
        <p:pic>
          <p:nvPicPr>
            <p:cNvPr id="249" name="Picture 248" descr="equivalent radius.bmp"/>
            <p:cNvPicPr>
              <a:picLocks noChangeAspect="1"/>
            </p:cNvPicPr>
            <p:nvPr/>
          </p:nvPicPr>
          <p:blipFill>
            <a:blip r:embed="rId6" cstate="print">
              <a:alphaModFix amt="25000"/>
            </a:blip>
            <a:stretch>
              <a:fillRect/>
            </a:stretch>
          </p:blipFill>
          <p:spPr>
            <a:xfrm>
              <a:off x="6956033" y="2358817"/>
              <a:ext cx="249671" cy="181337"/>
            </a:xfrm>
            <a:prstGeom prst="rect">
              <a:avLst/>
            </a:prstGeom>
            <a:effectLst>
              <a:outerShdw blurRad="50800" dist="50800" dir="5400000" algn="ctr" rotWithShape="0">
                <a:srgbClr val="000000"/>
              </a:outerShdw>
            </a:effectLst>
          </p:spPr>
        </p:pic>
        <p:pic>
          <p:nvPicPr>
            <p:cNvPr id="250" name="Picture 249" descr="ellipsoidal misfit v size.bmp"/>
            <p:cNvPicPr>
              <a:picLocks noChangeAspect="1"/>
            </p:cNvPicPr>
            <p:nvPr/>
          </p:nvPicPr>
          <p:blipFill>
            <a:blip r:embed="rId7" cstate="print">
              <a:alphaModFix amt="25000"/>
            </a:blip>
            <a:stretch>
              <a:fillRect/>
            </a:stretch>
          </p:blipFill>
          <p:spPr>
            <a:xfrm>
              <a:off x="7131983" y="2257575"/>
              <a:ext cx="249671" cy="181337"/>
            </a:xfrm>
            <a:prstGeom prst="rect">
              <a:avLst/>
            </a:prstGeom>
            <a:effectLst>
              <a:outerShdw blurRad="50800" dist="50800" dir="5400000" algn="ctr" rotWithShape="0">
                <a:srgbClr val="000000"/>
              </a:outerShdw>
            </a:effectLst>
          </p:spPr>
        </p:pic>
        <p:pic>
          <p:nvPicPr>
            <p:cNvPr id="251" name="Picture 250" descr="covera v size.bmp"/>
            <p:cNvPicPr>
              <a:picLocks noChangeAspect="1"/>
            </p:cNvPicPr>
            <p:nvPr/>
          </p:nvPicPr>
          <p:blipFill>
            <a:blip r:embed="rId8" cstate="print">
              <a:alphaModFix amt="25000"/>
            </a:blip>
            <a:stretch>
              <a:fillRect/>
            </a:stretch>
          </p:blipFill>
          <p:spPr>
            <a:xfrm>
              <a:off x="7139106" y="2055372"/>
              <a:ext cx="249671" cy="181337"/>
            </a:xfrm>
            <a:prstGeom prst="rect">
              <a:avLst/>
            </a:prstGeom>
            <a:effectLst>
              <a:outerShdw blurRad="50800" dist="50800" dir="5400000" algn="ctr" rotWithShape="0">
                <a:srgbClr val="000000"/>
              </a:outerShdw>
            </a:effectLst>
          </p:spPr>
        </p:pic>
        <p:pic>
          <p:nvPicPr>
            <p:cNvPr id="252" name="Picture 251" descr="bovera v size.bmp"/>
            <p:cNvPicPr>
              <a:picLocks noChangeAspect="1"/>
            </p:cNvPicPr>
            <p:nvPr/>
          </p:nvPicPr>
          <p:blipFill>
            <a:blip r:embed="rId9" cstate="print">
              <a:alphaModFix amt="25000"/>
            </a:blip>
            <a:stretch>
              <a:fillRect/>
            </a:stretch>
          </p:blipFill>
          <p:spPr>
            <a:xfrm>
              <a:off x="6706853" y="2337458"/>
              <a:ext cx="249180" cy="181337"/>
            </a:xfrm>
            <a:prstGeom prst="rect">
              <a:avLst/>
            </a:prstGeom>
            <a:effectLst>
              <a:outerShdw blurRad="50800" dist="50800" dir="5400000" algn="ctr" rotWithShape="0">
                <a:srgbClr val="000000"/>
              </a:outerShdw>
            </a:effectLst>
          </p:spPr>
        </p:pic>
        <p:pic>
          <p:nvPicPr>
            <p:cNvPr id="253" name="Picture 252" descr="shape v size.bmp"/>
            <p:cNvPicPr>
              <a:picLocks noChangeAspect="1"/>
            </p:cNvPicPr>
            <p:nvPr/>
          </p:nvPicPr>
          <p:blipFill>
            <a:blip r:embed="rId10" cstate="print">
              <a:alphaModFix amt="25000"/>
            </a:blip>
            <a:stretch>
              <a:fillRect/>
            </a:stretch>
          </p:blipFill>
          <p:spPr>
            <a:xfrm>
              <a:off x="6858370" y="2189897"/>
              <a:ext cx="249671" cy="181337"/>
            </a:xfrm>
            <a:prstGeom prst="rect">
              <a:avLst/>
            </a:prstGeom>
            <a:effectLst>
              <a:outerShdw blurRad="50800" dist="50800" dir="5400000" algn="ctr" rotWithShape="0">
                <a:srgbClr val="000000"/>
              </a:outerShdw>
            </a:effectLst>
          </p:spPr>
        </p:pic>
        <p:pic>
          <p:nvPicPr>
            <p:cNvPr id="254" name="Picture 253" descr="neighors v size.bmp"/>
            <p:cNvPicPr>
              <a:picLocks noChangeAspect="1"/>
            </p:cNvPicPr>
            <p:nvPr/>
          </p:nvPicPr>
          <p:blipFill>
            <a:blip r:embed="rId11" cstate="print">
              <a:alphaModFix amt="25000"/>
            </a:blip>
            <a:stretch>
              <a:fillRect/>
            </a:stretch>
          </p:blipFill>
          <p:spPr>
            <a:xfrm>
              <a:off x="6661251" y="2172226"/>
              <a:ext cx="249180" cy="181337"/>
            </a:xfrm>
            <a:prstGeom prst="rect">
              <a:avLst/>
            </a:prstGeom>
            <a:effectLst>
              <a:outerShdw blurRad="50800" dist="50800" dir="5400000" algn="ctr" rotWithShape="0">
                <a:srgbClr val="000000"/>
              </a:outerShdw>
            </a:effectLst>
          </p:spPr>
        </p:pic>
        <p:pic>
          <p:nvPicPr>
            <p:cNvPr id="255" name="Picture 254" descr="correlation diagram.bmp"/>
            <p:cNvPicPr>
              <a:picLocks noChangeAspect="1"/>
            </p:cNvPicPr>
            <p:nvPr/>
          </p:nvPicPr>
          <p:blipFill>
            <a:blip r:embed="rId12" cstate="print">
              <a:alphaModFix amt="25000"/>
            </a:blip>
            <a:stretch>
              <a:fillRect/>
            </a:stretch>
          </p:blipFill>
          <p:spPr>
            <a:xfrm>
              <a:off x="6941497" y="2022217"/>
              <a:ext cx="242804" cy="179240"/>
            </a:xfrm>
            <a:prstGeom prst="rect">
              <a:avLst/>
            </a:prstGeom>
            <a:effectLst>
              <a:outerShdw blurRad="50800" dist="50800" dir="5400000" algn="ctr" rotWithShape="0">
                <a:srgbClr val="000000"/>
              </a:outerShdw>
            </a:effectLst>
          </p:spPr>
        </p:pic>
        <p:pic>
          <p:nvPicPr>
            <p:cNvPr id="256" name="Picture 255" descr="100_3d_paod_color.bmp"/>
            <p:cNvPicPr>
              <a:picLocks noChangeAspect="1"/>
            </p:cNvPicPr>
            <p:nvPr/>
          </p:nvPicPr>
          <p:blipFill>
            <a:blip r:embed="rId13" cstate="print">
              <a:alphaModFix amt="25000"/>
            </a:blip>
            <a:stretch>
              <a:fillRect/>
            </a:stretch>
          </p:blipFill>
          <p:spPr>
            <a:xfrm>
              <a:off x="7108967" y="2191498"/>
              <a:ext cx="166284" cy="201252"/>
            </a:xfrm>
            <a:prstGeom prst="rect">
              <a:avLst/>
            </a:prstGeom>
            <a:effectLst>
              <a:outerShdw blurRad="50800" dist="50800" dir="5400000" algn="ctr" rotWithShape="0">
                <a:srgbClr val="000000"/>
              </a:outerShdw>
            </a:effectLst>
          </p:spPr>
        </p:pic>
      </p:grpSp>
      <p:cxnSp>
        <p:nvCxnSpPr>
          <p:cNvPr id="257" name="Straight Arrow Connector 256"/>
          <p:cNvCxnSpPr/>
          <p:nvPr/>
        </p:nvCxnSpPr>
        <p:spPr>
          <a:xfrm flipH="1" flipV="1">
            <a:off x="6993558" y="2596109"/>
            <a:ext cx="212147" cy="342449"/>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pic>
        <p:nvPicPr>
          <p:cNvPr id="258" name="Picture 257"/>
          <p:cNvPicPr>
            <a:picLocks noChangeAspect="1"/>
          </p:cNvPicPr>
          <p:nvPr/>
        </p:nvPicPr>
        <p:blipFill>
          <a:blip r:embed="rId14" cstate="print">
            <a:alphaModFix amt="25000"/>
            <a:extLst>
              <a:ext uri="{28A0092B-C50C-407E-A947-70E740481C1C}">
                <a14:useLocalDpi xmlns:a14="http://schemas.microsoft.com/office/drawing/2010/main" val="0"/>
              </a:ext>
            </a:extLst>
          </a:blip>
          <a:stretch>
            <a:fillRect/>
          </a:stretch>
        </p:blipFill>
        <p:spPr>
          <a:xfrm>
            <a:off x="6219486" y="4478988"/>
            <a:ext cx="585491" cy="583874"/>
          </a:xfrm>
          <a:prstGeom prst="rect">
            <a:avLst/>
          </a:prstGeom>
        </p:spPr>
      </p:pic>
      <p:pic>
        <p:nvPicPr>
          <p:cNvPr id="259" name="Picture 258"/>
          <p:cNvPicPr>
            <a:picLocks noChangeAspect="1"/>
          </p:cNvPicPr>
          <p:nvPr/>
        </p:nvPicPr>
        <p:blipFill>
          <a:blip r:embed="rId15" cstate="print">
            <a:alphaModFix amt="25000"/>
            <a:extLst>
              <a:ext uri="{28A0092B-C50C-407E-A947-70E740481C1C}">
                <a14:useLocalDpi xmlns:a14="http://schemas.microsoft.com/office/drawing/2010/main" val="0"/>
              </a:ext>
            </a:extLst>
          </a:blip>
          <a:stretch>
            <a:fillRect/>
          </a:stretch>
        </p:blipFill>
        <p:spPr>
          <a:xfrm>
            <a:off x="6795352" y="4273621"/>
            <a:ext cx="613745" cy="616309"/>
          </a:xfrm>
          <a:prstGeom prst="rect">
            <a:avLst/>
          </a:prstGeom>
        </p:spPr>
      </p:pic>
      <p:pic>
        <p:nvPicPr>
          <p:cNvPr id="260" name="Picture 259"/>
          <p:cNvPicPr>
            <a:picLocks noChangeAspect="1"/>
          </p:cNvPicPr>
          <p:nvPr/>
        </p:nvPicPr>
        <p:blipFill>
          <a:blip r:embed="rId14" cstate="print">
            <a:alphaModFix amt="25000"/>
            <a:extLst>
              <a:ext uri="{28A0092B-C50C-407E-A947-70E740481C1C}">
                <a14:useLocalDpi xmlns:a14="http://schemas.microsoft.com/office/drawing/2010/main" val="0"/>
              </a:ext>
            </a:extLst>
          </a:blip>
          <a:stretch>
            <a:fillRect/>
          </a:stretch>
        </p:blipFill>
        <p:spPr>
          <a:xfrm>
            <a:off x="7822814" y="4313798"/>
            <a:ext cx="585491" cy="583874"/>
          </a:xfrm>
          <a:prstGeom prst="rect">
            <a:avLst/>
          </a:prstGeom>
        </p:spPr>
      </p:pic>
      <p:pic>
        <p:nvPicPr>
          <p:cNvPr id="261" name="Picture 260"/>
          <p:cNvPicPr>
            <a:picLocks noChangeAspect="1"/>
          </p:cNvPicPr>
          <p:nvPr/>
        </p:nvPicPr>
        <p:blipFill>
          <a:blip r:embed="rId15" cstate="print">
            <a:alphaModFix amt="25000"/>
            <a:extLst>
              <a:ext uri="{28A0092B-C50C-407E-A947-70E740481C1C}">
                <a14:useLocalDpi xmlns:a14="http://schemas.microsoft.com/office/drawing/2010/main" val="0"/>
              </a:ext>
            </a:extLst>
          </a:blip>
          <a:stretch>
            <a:fillRect/>
          </a:stretch>
        </p:blipFill>
        <p:spPr>
          <a:xfrm>
            <a:off x="8367838" y="4550403"/>
            <a:ext cx="613745" cy="616309"/>
          </a:xfrm>
          <a:prstGeom prst="rect">
            <a:avLst/>
          </a:prstGeom>
        </p:spPr>
      </p:pic>
      <p:pic>
        <p:nvPicPr>
          <p:cNvPr id="262" name="Picture 261"/>
          <p:cNvPicPr>
            <a:picLocks noChangeAspect="1"/>
          </p:cNvPicPr>
          <p:nvPr/>
        </p:nvPicPr>
        <p:blipFill>
          <a:blip r:embed="rId16" cstate="print">
            <a:alphaModFix amt="25000"/>
            <a:extLst>
              <a:ext uri="{28A0092B-C50C-407E-A947-70E740481C1C}">
                <a14:useLocalDpi xmlns:a14="http://schemas.microsoft.com/office/drawing/2010/main" val="0"/>
              </a:ext>
            </a:extLst>
          </a:blip>
          <a:stretch>
            <a:fillRect/>
          </a:stretch>
        </p:blipFill>
        <p:spPr>
          <a:xfrm>
            <a:off x="7302996" y="4700398"/>
            <a:ext cx="596818" cy="595065"/>
          </a:xfrm>
          <a:prstGeom prst="rect">
            <a:avLst/>
          </a:prstGeom>
        </p:spPr>
      </p:pic>
      <p:sp>
        <p:nvSpPr>
          <p:cNvPr id="263" name="TextBox 262"/>
          <p:cNvSpPr txBox="1"/>
          <p:nvPr/>
        </p:nvSpPr>
        <p:spPr>
          <a:xfrm>
            <a:off x="4501723" y="5881854"/>
            <a:ext cx="1715729" cy="338554"/>
          </a:xfrm>
          <a:prstGeom prst="rect">
            <a:avLst/>
          </a:prstGeom>
          <a:solidFill>
            <a:schemeClr val="accent5">
              <a:lumMod val="40000"/>
              <a:lumOff val="60000"/>
              <a:alpha val="25000"/>
            </a:schemeClr>
          </a:solidFill>
          <a:ln w="38100" cmpd="sng">
            <a:solidFill>
              <a:schemeClr val="accent5">
                <a:lumMod val="50000"/>
                <a:alpha val="25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alpha val="25000"/>
                  </a:schemeClr>
                </a:solidFill>
                <a:latin typeface="Helvetica"/>
                <a:cs typeface="Helvetica"/>
              </a:rPr>
              <a:t>Property Model</a:t>
            </a:r>
          </a:p>
        </p:txBody>
      </p:sp>
      <p:cxnSp>
        <p:nvCxnSpPr>
          <p:cNvPr id="264" name="Straight Arrow Connector 263"/>
          <p:cNvCxnSpPr/>
          <p:nvPr/>
        </p:nvCxnSpPr>
        <p:spPr>
          <a:xfrm>
            <a:off x="5356405" y="5013698"/>
            <a:ext cx="3183" cy="803722"/>
          </a:xfrm>
          <a:prstGeom prst="straightConnector1">
            <a:avLst/>
          </a:prstGeom>
          <a:ln w="31750">
            <a:solidFill>
              <a:srgbClr val="FF0000">
                <a:alpha val="25000"/>
              </a:srgbClr>
            </a:solidFill>
            <a:tailEnd type="triangle"/>
          </a:ln>
        </p:spPr>
        <p:style>
          <a:lnRef idx="1">
            <a:schemeClr val="accent1"/>
          </a:lnRef>
          <a:fillRef idx="0">
            <a:schemeClr val="accent1"/>
          </a:fillRef>
          <a:effectRef idx="0">
            <a:schemeClr val="accent1"/>
          </a:effectRef>
          <a:fontRef idx="minor">
            <a:schemeClr val="tx1"/>
          </a:fontRef>
        </p:style>
      </p:cxnSp>
      <p:sp>
        <p:nvSpPr>
          <p:cNvPr id="265" name="Rectangle 264"/>
          <p:cNvSpPr/>
          <p:nvPr/>
        </p:nvSpPr>
        <p:spPr>
          <a:xfrm>
            <a:off x="2657989" y="5882080"/>
            <a:ext cx="1119238" cy="338328"/>
          </a:xfrm>
          <a:prstGeom prst="rect">
            <a:avLst/>
          </a:prstGeom>
          <a:solidFill>
            <a:srgbClr val="CCFFCC">
              <a:alpha val="25000"/>
            </a:srgbClr>
          </a:solidFill>
          <a:ln w="38100" cmpd="sng">
            <a:solidFill>
              <a:srgbClr val="008000">
                <a:alpha val="25000"/>
              </a:srgbClr>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alpha val="25000"/>
                  </a:schemeClr>
                </a:solidFill>
                <a:latin typeface="Helvetica"/>
                <a:cs typeface="Helvetica"/>
              </a:rPr>
              <a:t>Properties</a:t>
            </a:r>
            <a:endParaRPr lang="en-US" sz="1600" dirty="0">
              <a:solidFill>
                <a:schemeClr val="tx1">
                  <a:alpha val="25000"/>
                </a:schemeClr>
              </a:solidFill>
              <a:latin typeface="Helvetica"/>
              <a:cs typeface="Helvetica"/>
            </a:endParaRPr>
          </a:p>
        </p:txBody>
      </p:sp>
      <p:cxnSp>
        <p:nvCxnSpPr>
          <p:cNvPr id="266" name="Straight Arrow Connector 265"/>
          <p:cNvCxnSpPr/>
          <p:nvPr/>
        </p:nvCxnSpPr>
        <p:spPr>
          <a:xfrm flipH="1">
            <a:off x="3810003" y="6044090"/>
            <a:ext cx="658222" cy="0"/>
          </a:xfrm>
          <a:prstGeom prst="straightConnector1">
            <a:avLst/>
          </a:prstGeom>
          <a:ln w="31750">
            <a:solidFill>
              <a:srgbClr val="FF0000">
                <a:alpha val="25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267" name="Picture 266" descr="optimalZoneIds.tif"/>
          <p:cNvPicPr>
            <a:picLocks noChangeAspect="1"/>
          </p:cNvPicPr>
          <p:nvPr/>
        </p:nvPicPr>
        <p:blipFill rotWithShape="1">
          <a:blip r:embed="rId4" cstate="print">
            <a:alphaModFix amt="25000"/>
            <a:extLst>
              <a:ext uri="{28A0092B-C50C-407E-A947-70E740481C1C}">
                <a14:useLocalDpi xmlns:a14="http://schemas.microsoft.com/office/drawing/2010/main" val="0"/>
              </a:ext>
            </a:extLst>
          </a:blip>
          <a:srcRect t="27350" b="-2587"/>
          <a:stretch/>
        </p:blipFill>
        <p:spPr>
          <a:xfrm>
            <a:off x="886888" y="5120809"/>
            <a:ext cx="1277447" cy="640080"/>
          </a:xfrm>
          <a:prstGeom prst="rect">
            <a:avLst/>
          </a:prstGeom>
        </p:spPr>
      </p:pic>
      <p:cxnSp>
        <p:nvCxnSpPr>
          <p:cNvPr id="268" name="Straight Arrow Connector 267"/>
          <p:cNvCxnSpPr/>
          <p:nvPr/>
        </p:nvCxnSpPr>
        <p:spPr>
          <a:xfrm flipH="1" flipV="1">
            <a:off x="856249" y="5126895"/>
            <a:ext cx="221800" cy="49256"/>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69" name="Straight Arrow Connector 268"/>
          <p:cNvCxnSpPr/>
          <p:nvPr/>
        </p:nvCxnSpPr>
        <p:spPr>
          <a:xfrm flipV="1">
            <a:off x="1975497" y="5012521"/>
            <a:ext cx="192200" cy="300980"/>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70" name="Straight Arrow Connector 269"/>
          <p:cNvCxnSpPr/>
          <p:nvPr/>
        </p:nvCxnSpPr>
        <p:spPr>
          <a:xfrm>
            <a:off x="1866180" y="5389929"/>
            <a:ext cx="374356" cy="163654"/>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71" name="Straight Arrow Connector 270"/>
          <p:cNvCxnSpPr/>
          <p:nvPr/>
        </p:nvCxnSpPr>
        <p:spPr>
          <a:xfrm flipH="1">
            <a:off x="856249" y="5389929"/>
            <a:ext cx="569774" cy="187057"/>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flipV="1">
            <a:off x="1478084" y="5008983"/>
            <a:ext cx="212147" cy="342449"/>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pic>
        <p:nvPicPr>
          <p:cNvPr id="273" name="Picture 272"/>
          <p:cNvPicPr>
            <a:picLocks noChangeAspect="1"/>
          </p:cNvPicPr>
          <p:nvPr/>
        </p:nvPicPr>
        <p:blipFill>
          <a:blip r:embed="rId17" cstate="print">
            <a:alphaModFix amt="25000"/>
            <a:extLst>
              <a:ext uri="{28A0092B-C50C-407E-A947-70E740481C1C}">
                <a14:useLocalDpi xmlns:a14="http://schemas.microsoft.com/office/drawing/2010/main" val="0"/>
              </a:ext>
            </a:extLst>
          </a:blip>
          <a:stretch>
            <a:fillRect/>
          </a:stretch>
        </p:blipFill>
        <p:spPr>
          <a:xfrm>
            <a:off x="98328" y="4762378"/>
            <a:ext cx="768846" cy="555482"/>
          </a:xfrm>
          <a:prstGeom prst="rect">
            <a:avLst/>
          </a:prstGeom>
        </p:spPr>
      </p:pic>
      <p:pic>
        <p:nvPicPr>
          <p:cNvPr id="274" name="Picture 273"/>
          <p:cNvPicPr>
            <a:picLocks noChangeAspect="1"/>
          </p:cNvPicPr>
          <p:nvPr/>
        </p:nvPicPr>
        <p:blipFill>
          <a:blip r:embed="rId17" cstate="print">
            <a:alphaModFix amt="25000"/>
            <a:extLst>
              <a:ext uri="{28A0092B-C50C-407E-A947-70E740481C1C}">
                <a14:useLocalDpi xmlns:a14="http://schemas.microsoft.com/office/drawing/2010/main" val="0"/>
              </a:ext>
            </a:extLst>
          </a:blip>
          <a:stretch>
            <a:fillRect/>
          </a:stretch>
        </p:blipFill>
        <p:spPr>
          <a:xfrm>
            <a:off x="1049603" y="4462403"/>
            <a:ext cx="768846" cy="555482"/>
          </a:xfrm>
          <a:prstGeom prst="rect">
            <a:avLst/>
          </a:prstGeom>
        </p:spPr>
      </p:pic>
      <p:pic>
        <p:nvPicPr>
          <p:cNvPr id="275" name="Picture 274"/>
          <p:cNvPicPr>
            <a:picLocks noChangeAspect="1"/>
          </p:cNvPicPr>
          <p:nvPr/>
        </p:nvPicPr>
        <p:blipFill>
          <a:blip r:embed="rId17" cstate="print">
            <a:alphaModFix amt="25000"/>
            <a:extLst>
              <a:ext uri="{28A0092B-C50C-407E-A947-70E740481C1C}">
                <a14:useLocalDpi xmlns:a14="http://schemas.microsoft.com/office/drawing/2010/main" val="0"/>
              </a:ext>
            </a:extLst>
          </a:blip>
          <a:stretch>
            <a:fillRect/>
          </a:stretch>
        </p:blipFill>
        <p:spPr>
          <a:xfrm>
            <a:off x="2183753" y="4672553"/>
            <a:ext cx="768846" cy="555482"/>
          </a:xfrm>
          <a:prstGeom prst="rect">
            <a:avLst/>
          </a:prstGeom>
        </p:spPr>
      </p:pic>
      <p:pic>
        <p:nvPicPr>
          <p:cNvPr id="276" name="Picture 275"/>
          <p:cNvPicPr>
            <a:picLocks noChangeAspect="1"/>
          </p:cNvPicPr>
          <p:nvPr/>
        </p:nvPicPr>
        <p:blipFill>
          <a:blip r:embed="rId17" cstate="print">
            <a:alphaModFix amt="25000"/>
            <a:extLst>
              <a:ext uri="{28A0092B-C50C-407E-A947-70E740481C1C}">
                <a14:useLocalDpi xmlns:a14="http://schemas.microsoft.com/office/drawing/2010/main" val="0"/>
              </a:ext>
            </a:extLst>
          </a:blip>
          <a:stretch>
            <a:fillRect/>
          </a:stretch>
        </p:blipFill>
        <p:spPr>
          <a:xfrm>
            <a:off x="2249528" y="5277328"/>
            <a:ext cx="768846" cy="555482"/>
          </a:xfrm>
          <a:prstGeom prst="rect">
            <a:avLst/>
          </a:prstGeom>
        </p:spPr>
      </p:pic>
      <p:pic>
        <p:nvPicPr>
          <p:cNvPr id="277" name="Picture 276"/>
          <p:cNvPicPr>
            <a:picLocks noChangeAspect="1"/>
          </p:cNvPicPr>
          <p:nvPr/>
        </p:nvPicPr>
        <p:blipFill>
          <a:blip r:embed="rId17" cstate="print">
            <a:alphaModFix amt="25000"/>
            <a:extLst>
              <a:ext uri="{28A0092B-C50C-407E-A947-70E740481C1C}">
                <a14:useLocalDpi xmlns:a14="http://schemas.microsoft.com/office/drawing/2010/main" val="0"/>
              </a:ext>
            </a:extLst>
          </a:blip>
          <a:stretch>
            <a:fillRect/>
          </a:stretch>
        </p:blipFill>
        <p:spPr>
          <a:xfrm>
            <a:off x="106353" y="5376778"/>
            <a:ext cx="768846" cy="555482"/>
          </a:xfrm>
          <a:prstGeom prst="rect">
            <a:avLst/>
          </a:prstGeom>
        </p:spPr>
      </p:pic>
      <p:sp>
        <p:nvSpPr>
          <p:cNvPr id="278" name="TextBox 277"/>
          <p:cNvSpPr txBox="1"/>
          <p:nvPr/>
        </p:nvSpPr>
        <p:spPr>
          <a:xfrm>
            <a:off x="155916" y="3348015"/>
            <a:ext cx="1769871" cy="338554"/>
          </a:xfrm>
          <a:prstGeom prst="rect">
            <a:avLst/>
          </a:prstGeom>
          <a:solidFill>
            <a:schemeClr val="accent5">
              <a:lumMod val="40000"/>
              <a:lumOff val="60000"/>
              <a:alpha val="25000"/>
            </a:schemeClr>
          </a:solidFill>
          <a:ln w="38100" cmpd="sng">
            <a:solidFill>
              <a:schemeClr val="accent5">
                <a:lumMod val="50000"/>
                <a:alpha val="25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alpha val="25000"/>
                  </a:schemeClr>
                </a:solidFill>
                <a:latin typeface="Helvetica"/>
                <a:cs typeface="Helvetica"/>
              </a:rPr>
              <a:t>Characterization</a:t>
            </a:r>
          </a:p>
        </p:txBody>
      </p:sp>
      <p:cxnSp>
        <p:nvCxnSpPr>
          <p:cNvPr id="280" name="Straight Arrow Connector 279"/>
          <p:cNvCxnSpPr/>
          <p:nvPr/>
        </p:nvCxnSpPr>
        <p:spPr>
          <a:xfrm flipH="1" flipV="1">
            <a:off x="3764097" y="4145935"/>
            <a:ext cx="704128" cy="485756"/>
          </a:xfrm>
          <a:prstGeom prst="straightConnector1">
            <a:avLst/>
          </a:prstGeom>
          <a:ln w="31750" cmpd="sng">
            <a:solidFill>
              <a:srgbClr val="0000FF">
                <a:alpha val="25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81" name="Straight Arrow Connector 280"/>
          <p:cNvCxnSpPr/>
          <p:nvPr/>
        </p:nvCxnSpPr>
        <p:spPr>
          <a:xfrm flipV="1">
            <a:off x="2477796" y="4125346"/>
            <a:ext cx="360385" cy="475437"/>
          </a:xfrm>
          <a:prstGeom prst="straightConnector1">
            <a:avLst/>
          </a:prstGeom>
          <a:ln w="31750" cmpd="sng">
            <a:solidFill>
              <a:srgbClr val="0000FF">
                <a:alpha val="25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82" name="Straight Arrow Connector 281"/>
          <p:cNvCxnSpPr/>
          <p:nvPr/>
        </p:nvCxnSpPr>
        <p:spPr>
          <a:xfrm>
            <a:off x="2016681" y="3540358"/>
            <a:ext cx="382158" cy="129823"/>
          </a:xfrm>
          <a:prstGeom prst="straightConnector1">
            <a:avLst/>
          </a:prstGeom>
          <a:ln w="31750" cmpd="sng">
            <a:solidFill>
              <a:srgbClr val="0000FF">
                <a:alpha val="25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sp>
        <p:nvSpPr>
          <p:cNvPr id="301" name="Rounded Rectangle 300"/>
          <p:cNvSpPr/>
          <p:nvPr/>
        </p:nvSpPr>
        <p:spPr>
          <a:xfrm>
            <a:off x="98327" y="1244161"/>
            <a:ext cx="8883255" cy="5089449"/>
          </a:xfrm>
          <a:prstGeom prst="roundRect">
            <a:avLst>
              <a:gd name="adj" fmla="val 5915"/>
            </a:avLst>
          </a:prstGeom>
          <a:noFill/>
          <a:ln>
            <a:solidFill>
              <a:schemeClr val="tx1">
                <a:alpha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TextBox 301"/>
          <p:cNvSpPr txBox="1"/>
          <p:nvPr/>
        </p:nvSpPr>
        <p:spPr>
          <a:xfrm>
            <a:off x="3739277" y="6429312"/>
            <a:ext cx="1617128" cy="338554"/>
          </a:xfrm>
          <a:prstGeom prst="rect">
            <a:avLst/>
          </a:prstGeom>
          <a:solidFill>
            <a:srgbClr val="FFFF00">
              <a:alpha val="25000"/>
            </a:srgbClr>
          </a:solidFill>
          <a:ln w="38100" cmpd="sng">
            <a:solidFill>
              <a:schemeClr val="tx1">
                <a:alpha val="25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alpha val="25000"/>
                  </a:schemeClr>
                </a:solidFill>
                <a:latin typeface="Helvetica"/>
                <a:cs typeface="Helvetica"/>
              </a:rPr>
              <a:t>Optimization</a:t>
            </a:r>
          </a:p>
        </p:txBody>
      </p:sp>
      <p:cxnSp>
        <p:nvCxnSpPr>
          <p:cNvPr id="303" name="Straight Arrow Connector 302"/>
          <p:cNvCxnSpPr/>
          <p:nvPr/>
        </p:nvCxnSpPr>
        <p:spPr>
          <a:xfrm rot="5400000" flipH="1" flipV="1">
            <a:off x="4652760" y="2350961"/>
            <a:ext cx="5049675" cy="3467589"/>
          </a:xfrm>
          <a:prstGeom prst="bentConnector4">
            <a:avLst>
              <a:gd name="adj1" fmla="val -28"/>
              <a:gd name="adj2" fmla="val 104702"/>
            </a:avLst>
          </a:prstGeom>
          <a:ln w="31750">
            <a:solidFill>
              <a:srgbClr val="800000">
                <a:alpha val="2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16" name="Straight Arrow Connector 315"/>
          <p:cNvCxnSpPr/>
          <p:nvPr/>
        </p:nvCxnSpPr>
        <p:spPr>
          <a:xfrm rot="16200000" flipH="1">
            <a:off x="3278766" y="6207640"/>
            <a:ext cx="365760" cy="466770"/>
          </a:xfrm>
          <a:prstGeom prst="bentConnector2">
            <a:avLst/>
          </a:prstGeom>
          <a:ln w="31750">
            <a:solidFill>
              <a:srgbClr val="800000">
                <a:alpha val="2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3048068" y="3110296"/>
            <a:ext cx="360385" cy="475437"/>
          </a:xfrm>
          <a:prstGeom prst="straightConnector1">
            <a:avLst/>
          </a:prstGeom>
          <a:ln w="31750" cmpd="sng">
            <a:solidFill>
              <a:srgbClr val="0000FF">
                <a:alpha val="25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106" name="Group 105"/>
          <p:cNvGrpSpPr/>
          <p:nvPr/>
        </p:nvGrpSpPr>
        <p:grpSpPr>
          <a:xfrm>
            <a:off x="5650992" y="2231136"/>
            <a:ext cx="727526" cy="517937"/>
            <a:chOff x="6661251" y="2022217"/>
            <a:chExt cx="727526" cy="517937"/>
          </a:xfrm>
        </p:grpSpPr>
        <p:pic>
          <p:nvPicPr>
            <p:cNvPr id="107" name="Picture 106" descr="neighor size v size.bmp"/>
            <p:cNvPicPr>
              <a:picLocks noChangeAspect="1"/>
            </p:cNvPicPr>
            <p:nvPr/>
          </p:nvPicPr>
          <p:blipFill>
            <a:blip r:embed="rId5" cstate="print">
              <a:alphaModFix amt="25000"/>
            </a:blip>
            <a:stretch>
              <a:fillRect/>
            </a:stretch>
          </p:blipFill>
          <p:spPr>
            <a:xfrm>
              <a:off x="6743887" y="2039374"/>
              <a:ext cx="249671" cy="181337"/>
            </a:xfrm>
            <a:prstGeom prst="rect">
              <a:avLst/>
            </a:prstGeom>
            <a:effectLst>
              <a:outerShdw blurRad="50800" dist="50800" dir="5400000" algn="ctr" rotWithShape="0">
                <a:srgbClr val="000000"/>
              </a:outerShdw>
            </a:effectLst>
          </p:spPr>
        </p:pic>
        <p:pic>
          <p:nvPicPr>
            <p:cNvPr id="108" name="Picture 107" descr="equivalent radius.bmp"/>
            <p:cNvPicPr>
              <a:picLocks noChangeAspect="1"/>
            </p:cNvPicPr>
            <p:nvPr/>
          </p:nvPicPr>
          <p:blipFill>
            <a:blip r:embed="rId6" cstate="print">
              <a:alphaModFix amt="25000"/>
            </a:blip>
            <a:stretch>
              <a:fillRect/>
            </a:stretch>
          </p:blipFill>
          <p:spPr>
            <a:xfrm>
              <a:off x="6956033" y="2358817"/>
              <a:ext cx="249671" cy="181337"/>
            </a:xfrm>
            <a:prstGeom prst="rect">
              <a:avLst/>
            </a:prstGeom>
            <a:effectLst>
              <a:outerShdw blurRad="50800" dist="50800" dir="5400000" algn="ctr" rotWithShape="0">
                <a:srgbClr val="000000"/>
              </a:outerShdw>
            </a:effectLst>
          </p:spPr>
        </p:pic>
        <p:pic>
          <p:nvPicPr>
            <p:cNvPr id="109" name="Picture 108" descr="ellipsoidal misfit v size.bmp"/>
            <p:cNvPicPr>
              <a:picLocks noChangeAspect="1"/>
            </p:cNvPicPr>
            <p:nvPr/>
          </p:nvPicPr>
          <p:blipFill>
            <a:blip r:embed="rId7" cstate="print">
              <a:alphaModFix amt="25000"/>
            </a:blip>
            <a:stretch>
              <a:fillRect/>
            </a:stretch>
          </p:blipFill>
          <p:spPr>
            <a:xfrm>
              <a:off x="7131983" y="2257575"/>
              <a:ext cx="249671" cy="181337"/>
            </a:xfrm>
            <a:prstGeom prst="rect">
              <a:avLst/>
            </a:prstGeom>
            <a:effectLst>
              <a:outerShdw blurRad="50800" dist="50800" dir="5400000" algn="ctr" rotWithShape="0">
                <a:srgbClr val="000000"/>
              </a:outerShdw>
            </a:effectLst>
          </p:spPr>
        </p:pic>
        <p:pic>
          <p:nvPicPr>
            <p:cNvPr id="110" name="Picture 109" descr="covera v size.bmp"/>
            <p:cNvPicPr>
              <a:picLocks noChangeAspect="1"/>
            </p:cNvPicPr>
            <p:nvPr/>
          </p:nvPicPr>
          <p:blipFill>
            <a:blip r:embed="rId8" cstate="print">
              <a:alphaModFix amt="25000"/>
            </a:blip>
            <a:stretch>
              <a:fillRect/>
            </a:stretch>
          </p:blipFill>
          <p:spPr>
            <a:xfrm>
              <a:off x="7139106" y="2055372"/>
              <a:ext cx="249671" cy="181337"/>
            </a:xfrm>
            <a:prstGeom prst="rect">
              <a:avLst/>
            </a:prstGeom>
            <a:effectLst>
              <a:outerShdw blurRad="50800" dist="50800" dir="5400000" algn="ctr" rotWithShape="0">
                <a:srgbClr val="000000"/>
              </a:outerShdw>
            </a:effectLst>
          </p:spPr>
        </p:pic>
        <p:pic>
          <p:nvPicPr>
            <p:cNvPr id="111" name="Picture 110" descr="bovera v size.bmp"/>
            <p:cNvPicPr>
              <a:picLocks noChangeAspect="1"/>
            </p:cNvPicPr>
            <p:nvPr/>
          </p:nvPicPr>
          <p:blipFill>
            <a:blip r:embed="rId9" cstate="print">
              <a:alphaModFix amt="25000"/>
            </a:blip>
            <a:stretch>
              <a:fillRect/>
            </a:stretch>
          </p:blipFill>
          <p:spPr>
            <a:xfrm>
              <a:off x="6706853" y="2337458"/>
              <a:ext cx="249180" cy="181337"/>
            </a:xfrm>
            <a:prstGeom prst="rect">
              <a:avLst/>
            </a:prstGeom>
            <a:effectLst>
              <a:outerShdw blurRad="50800" dist="50800" dir="5400000" algn="ctr" rotWithShape="0">
                <a:srgbClr val="000000"/>
              </a:outerShdw>
            </a:effectLst>
          </p:spPr>
        </p:pic>
        <p:pic>
          <p:nvPicPr>
            <p:cNvPr id="112" name="Picture 111" descr="shape v size.bmp"/>
            <p:cNvPicPr>
              <a:picLocks noChangeAspect="1"/>
            </p:cNvPicPr>
            <p:nvPr/>
          </p:nvPicPr>
          <p:blipFill>
            <a:blip r:embed="rId10" cstate="print">
              <a:alphaModFix amt="25000"/>
            </a:blip>
            <a:stretch>
              <a:fillRect/>
            </a:stretch>
          </p:blipFill>
          <p:spPr>
            <a:xfrm>
              <a:off x="6858370" y="2189897"/>
              <a:ext cx="249671" cy="181337"/>
            </a:xfrm>
            <a:prstGeom prst="rect">
              <a:avLst/>
            </a:prstGeom>
            <a:effectLst>
              <a:outerShdw blurRad="50800" dist="50800" dir="5400000" algn="ctr" rotWithShape="0">
                <a:srgbClr val="000000"/>
              </a:outerShdw>
            </a:effectLst>
          </p:spPr>
        </p:pic>
        <p:pic>
          <p:nvPicPr>
            <p:cNvPr id="113" name="Picture 112" descr="neighors v size.bmp"/>
            <p:cNvPicPr>
              <a:picLocks noChangeAspect="1"/>
            </p:cNvPicPr>
            <p:nvPr/>
          </p:nvPicPr>
          <p:blipFill>
            <a:blip r:embed="rId11" cstate="print">
              <a:alphaModFix amt="25000"/>
            </a:blip>
            <a:stretch>
              <a:fillRect/>
            </a:stretch>
          </p:blipFill>
          <p:spPr>
            <a:xfrm>
              <a:off x="6661251" y="2172226"/>
              <a:ext cx="249180" cy="181337"/>
            </a:xfrm>
            <a:prstGeom prst="rect">
              <a:avLst/>
            </a:prstGeom>
            <a:effectLst>
              <a:outerShdw blurRad="50800" dist="50800" dir="5400000" algn="ctr" rotWithShape="0">
                <a:srgbClr val="000000"/>
              </a:outerShdw>
            </a:effectLst>
          </p:spPr>
        </p:pic>
        <p:pic>
          <p:nvPicPr>
            <p:cNvPr id="114" name="Picture 113" descr="correlation diagram.bmp"/>
            <p:cNvPicPr>
              <a:picLocks noChangeAspect="1"/>
            </p:cNvPicPr>
            <p:nvPr/>
          </p:nvPicPr>
          <p:blipFill>
            <a:blip r:embed="rId12" cstate="print">
              <a:alphaModFix amt="25000"/>
            </a:blip>
            <a:stretch>
              <a:fillRect/>
            </a:stretch>
          </p:blipFill>
          <p:spPr>
            <a:xfrm>
              <a:off x="6941497" y="2022217"/>
              <a:ext cx="242804" cy="179240"/>
            </a:xfrm>
            <a:prstGeom prst="rect">
              <a:avLst/>
            </a:prstGeom>
            <a:effectLst>
              <a:outerShdw blurRad="50800" dist="50800" dir="5400000" algn="ctr" rotWithShape="0">
                <a:srgbClr val="000000"/>
              </a:outerShdw>
            </a:effectLst>
          </p:spPr>
        </p:pic>
        <p:pic>
          <p:nvPicPr>
            <p:cNvPr id="115" name="Picture 114" descr="100_3d_paod_color.bmp"/>
            <p:cNvPicPr>
              <a:picLocks noChangeAspect="1"/>
            </p:cNvPicPr>
            <p:nvPr/>
          </p:nvPicPr>
          <p:blipFill>
            <a:blip r:embed="rId13" cstate="print">
              <a:alphaModFix amt="25000"/>
            </a:blip>
            <a:stretch>
              <a:fillRect/>
            </a:stretch>
          </p:blipFill>
          <p:spPr>
            <a:xfrm>
              <a:off x="7108967" y="2191498"/>
              <a:ext cx="166284" cy="201252"/>
            </a:xfrm>
            <a:prstGeom prst="rect">
              <a:avLst/>
            </a:prstGeom>
            <a:effectLst>
              <a:outerShdw blurRad="50800" dist="50800" dir="5400000" algn="ctr" rotWithShape="0">
                <a:srgbClr val="000000"/>
              </a:outerShdw>
            </a:effectLst>
          </p:spPr>
        </p:pic>
      </p:grpSp>
      <p:grpSp>
        <p:nvGrpSpPr>
          <p:cNvPr id="116" name="Group 115"/>
          <p:cNvGrpSpPr/>
          <p:nvPr/>
        </p:nvGrpSpPr>
        <p:grpSpPr>
          <a:xfrm>
            <a:off x="5550408" y="2971800"/>
            <a:ext cx="727526" cy="517937"/>
            <a:chOff x="6661251" y="2022217"/>
            <a:chExt cx="727526" cy="517937"/>
          </a:xfrm>
        </p:grpSpPr>
        <p:pic>
          <p:nvPicPr>
            <p:cNvPr id="117" name="Picture 116" descr="neighor size v size.bmp"/>
            <p:cNvPicPr>
              <a:picLocks noChangeAspect="1"/>
            </p:cNvPicPr>
            <p:nvPr/>
          </p:nvPicPr>
          <p:blipFill>
            <a:blip r:embed="rId5" cstate="print">
              <a:alphaModFix amt="25000"/>
            </a:blip>
            <a:stretch>
              <a:fillRect/>
            </a:stretch>
          </p:blipFill>
          <p:spPr>
            <a:xfrm>
              <a:off x="6743887" y="2039374"/>
              <a:ext cx="249671" cy="181337"/>
            </a:xfrm>
            <a:prstGeom prst="rect">
              <a:avLst/>
            </a:prstGeom>
            <a:effectLst>
              <a:outerShdw blurRad="50800" dist="50800" dir="5400000" algn="ctr" rotWithShape="0">
                <a:srgbClr val="000000"/>
              </a:outerShdw>
            </a:effectLst>
          </p:spPr>
        </p:pic>
        <p:pic>
          <p:nvPicPr>
            <p:cNvPr id="118" name="Picture 117" descr="equivalent radius.bmp"/>
            <p:cNvPicPr>
              <a:picLocks noChangeAspect="1"/>
            </p:cNvPicPr>
            <p:nvPr/>
          </p:nvPicPr>
          <p:blipFill>
            <a:blip r:embed="rId6" cstate="print">
              <a:alphaModFix amt="25000"/>
            </a:blip>
            <a:stretch>
              <a:fillRect/>
            </a:stretch>
          </p:blipFill>
          <p:spPr>
            <a:xfrm>
              <a:off x="6956033" y="2358817"/>
              <a:ext cx="249671" cy="181337"/>
            </a:xfrm>
            <a:prstGeom prst="rect">
              <a:avLst/>
            </a:prstGeom>
            <a:effectLst>
              <a:outerShdw blurRad="50800" dist="50800" dir="5400000" algn="ctr" rotWithShape="0">
                <a:srgbClr val="000000"/>
              </a:outerShdw>
            </a:effectLst>
          </p:spPr>
        </p:pic>
        <p:pic>
          <p:nvPicPr>
            <p:cNvPr id="119" name="Picture 118" descr="ellipsoidal misfit v size.bmp"/>
            <p:cNvPicPr>
              <a:picLocks noChangeAspect="1"/>
            </p:cNvPicPr>
            <p:nvPr/>
          </p:nvPicPr>
          <p:blipFill>
            <a:blip r:embed="rId7" cstate="print">
              <a:alphaModFix amt="25000"/>
            </a:blip>
            <a:stretch>
              <a:fillRect/>
            </a:stretch>
          </p:blipFill>
          <p:spPr>
            <a:xfrm>
              <a:off x="7131983" y="2257575"/>
              <a:ext cx="249671" cy="181337"/>
            </a:xfrm>
            <a:prstGeom prst="rect">
              <a:avLst/>
            </a:prstGeom>
            <a:effectLst>
              <a:outerShdw blurRad="50800" dist="50800" dir="5400000" algn="ctr" rotWithShape="0">
                <a:srgbClr val="000000"/>
              </a:outerShdw>
            </a:effectLst>
          </p:spPr>
        </p:pic>
        <p:pic>
          <p:nvPicPr>
            <p:cNvPr id="120" name="Picture 119" descr="covera v size.bmp"/>
            <p:cNvPicPr>
              <a:picLocks noChangeAspect="1"/>
            </p:cNvPicPr>
            <p:nvPr/>
          </p:nvPicPr>
          <p:blipFill>
            <a:blip r:embed="rId8" cstate="print">
              <a:alphaModFix amt="25000"/>
            </a:blip>
            <a:stretch>
              <a:fillRect/>
            </a:stretch>
          </p:blipFill>
          <p:spPr>
            <a:xfrm>
              <a:off x="7139106" y="2055372"/>
              <a:ext cx="249671" cy="181337"/>
            </a:xfrm>
            <a:prstGeom prst="rect">
              <a:avLst/>
            </a:prstGeom>
            <a:effectLst>
              <a:outerShdw blurRad="50800" dist="50800" dir="5400000" algn="ctr" rotWithShape="0">
                <a:srgbClr val="000000"/>
              </a:outerShdw>
            </a:effectLst>
          </p:spPr>
        </p:pic>
        <p:pic>
          <p:nvPicPr>
            <p:cNvPr id="121" name="Picture 120" descr="bovera v size.bmp"/>
            <p:cNvPicPr>
              <a:picLocks noChangeAspect="1"/>
            </p:cNvPicPr>
            <p:nvPr/>
          </p:nvPicPr>
          <p:blipFill>
            <a:blip r:embed="rId9" cstate="print">
              <a:alphaModFix amt="25000"/>
            </a:blip>
            <a:stretch>
              <a:fillRect/>
            </a:stretch>
          </p:blipFill>
          <p:spPr>
            <a:xfrm>
              <a:off x="6706853" y="2337458"/>
              <a:ext cx="249180" cy="181337"/>
            </a:xfrm>
            <a:prstGeom prst="rect">
              <a:avLst/>
            </a:prstGeom>
            <a:effectLst>
              <a:outerShdw blurRad="50800" dist="50800" dir="5400000" algn="ctr" rotWithShape="0">
                <a:srgbClr val="000000"/>
              </a:outerShdw>
            </a:effectLst>
          </p:spPr>
        </p:pic>
        <p:pic>
          <p:nvPicPr>
            <p:cNvPr id="122" name="Picture 121" descr="shape v size.bmp"/>
            <p:cNvPicPr>
              <a:picLocks noChangeAspect="1"/>
            </p:cNvPicPr>
            <p:nvPr/>
          </p:nvPicPr>
          <p:blipFill>
            <a:blip r:embed="rId10" cstate="print">
              <a:alphaModFix amt="25000"/>
            </a:blip>
            <a:stretch>
              <a:fillRect/>
            </a:stretch>
          </p:blipFill>
          <p:spPr>
            <a:xfrm>
              <a:off x="6858370" y="2189897"/>
              <a:ext cx="249671" cy="181337"/>
            </a:xfrm>
            <a:prstGeom prst="rect">
              <a:avLst/>
            </a:prstGeom>
            <a:effectLst>
              <a:outerShdw blurRad="50800" dist="50800" dir="5400000" algn="ctr" rotWithShape="0">
                <a:srgbClr val="000000"/>
              </a:outerShdw>
            </a:effectLst>
          </p:spPr>
        </p:pic>
        <p:pic>
          <p:nvPicPr>
            <p:cNvPr id="123" name="Picture 122" descr="neighors v size.bmp"/>
            <p:cNvPicPr>
              <a:picLocks noChangeAspect="1"/>
            </p:cNvPicPr>
            <p:nvPr/>
          </p:nvPicPr>
          <p:blipFill>
            <a:blip r:embed="rId11" cstate="print">
              <a:alphaModFix amt="25000"/>
            </a:blip>
            <a:stretch>
              <a:fillRect/>
            </a:stretch>
          </p:blipFill>
          <p:spPr>
            <a:xfrm>
              <a:off x="6661251" y="2172226"/>
              <a:ext cx="249180" cy="181337"/>
            </a:xfrm>
            <a:prstGeom prst="rect">
              <a:avLst/>
            </a:prstGeom>
            <a:effectLst>
              <a:outerShdw blurRad="50800" dist="50800" dir="5400000" algn="ctr" rotWithShape="0">
                <a:srgbClr val="000000"/>
              </a:outerShdw>
            </a:effectLst>
          </p:spPr>
        </p:pic>
        <p:pic>
          <p:nvPicPr>
            <p:cNvPr id="124" name="Picture 123" descr="correlation diagram.bmp"/>
            <p:cNvPicPr>
              <a:picLocks noChangeAspect="1"/>
            </p:cNvPicPr>
            <p:nvPr/>
          </p:nvPicPr>
          <p:blipFill>
            <a:blip r:embed="rId12" cstate="print">
              <a:alphaModFix amt="25000"/>
            </a:blip>
            <a:stretch>
              <a:fillRect/>
            </a:stretch>
          </p:blipFill>
          <p:spPr>
            <a:xfrm>
              <a:off x="6941497" y="2022217"/>
              <a:ext cx="242804" cy="179240"/>
            </a:xfrm>
            <a:prstGeom prst="rect">
              <a:avLst/>
            </a:prstGeom>
            <a:effectLst>
              <a:outerShdw blurRad="50800" dist="50800" dir="5400000" algn="ctr" rotWithShape="0">
                <a:srgbClr val="000000"/>
              </a:outerShdw>
            </a:effectLst>
          </p:spPr>
        </p:pic>
        <p:pic>
          <p:nvPicPr>
            <p:cNvPr id="125" name="Picture 124" descr="100_3d_paod_color.bmp"/>
            <p:cNvPicPr>
              <a:picLocks noChangeAspect="1"/>
            </p:cNvPicPr>
            <p:nvPr/>
          </p:nvPicPr>
          <p:blipFill>
            <a:blip r:embed="rId13" cstate="print">
              <a:alphaModFix amt="25000"/>
            </a:blip>
            <a:stretch>
              <a:fillRect/>
            </a:stretch>
          </p:blipFill>
          <p:spPr>
            <a:xfrm>
              <a:off x="7108967" y="2191498"/>
              <a:ext cx="166284" cy="201252"/>
            </a:xfrm>
            <a:prstGeom prst="rect">
              <a:avLst/>
            </a:prstGeom>
            <a:effectLst>
              <a:outerShdw blurRad="50800" dist="50800" dir="5400000" algn="ctr" rotWithShape="0">
                <a:srgbClr val="000000"/>
              </a:outerShdw>
            </a:effectLst>
          </p:spPr>
        </p:pic>
      </p:grpSp>
      <p:grpSp>
        <p:nvGrpSpPr>
          <p:cNvPr id="126" name="Group 125"/>
          <p:cNvGrpSpPr/>
          <p:nvPr/>
        </p:nvGrpSpPr>
        <p:grpSpPr>
          <a:xfrm>
            <a:off x="7808976" y="3044952"/>
            <a:ext cx="727526" cy="517937"/>
            <a:chOff x="6661251" y="2022217"/>
            <a:chExt cx="727526" cy="517937"/>
          </a:xfrm>
        </p:grpSpPr>
        <p:pic>
          <p:nvPicPr>
            <p:cNvPr id="127" name="Picture 126" descr="neighor size v size.bmp"/>
            <p:cNvPicPr>
              <a:picLocks noChangeAspect="1"/>
            </p:cNvPicPr>
            <p:nvPr/>
          </p:nvPicPr>
          <p:blipFill>
            <a:blip r:embed="rId5" cstate="print">
              <a:alphaModFix amt="25000"/>
            </a:blip>
            <a:stretch>
              <a:fillRect/>
            </a:stretch>
          </p:blipFill>
          <p:spPr>
            <a:xfrm>
              <a:off x="6743887" y="2039374"/>
              <a:ext cx="249671" cy="181337"/>
            </a:xfrm>
            <a:prstGeom prst="rect">
              <a:avLst/>
            </a:prstGeom>
            <a:effectLst>
              <a:outerShdw blurRad="50800" dist="50800" dir="5400000" algn="ctr" rotWithShape="0">
                <a:srgbClr val="000000"/>
              </a:outerShdw>
            </a:effectLst>
          </p:spPr>
        </p:pic>
        <p:pic>
          <p:nvPicPr>
            <p:cNvPr id="128" name="Picture 127" descr="equivalent radius.bmp"/>
            <p:cNvPicPr>
              <a:picLocks noChangeAspect="1"/>
            </p:cNvPicPr>
            <p:nvPr/>
          </p:nvPicPr>
          <p:blipFill>
            <a:blip r:embed="rId6" cstate="print">
              <a:alphaModFix amt="25000"/>
            </a:blip>
            <a:stretch>
              <a:fillRect/>
            </a:stretch>
          </p:blipFill>
          <p:spPr>
            <a:xfrm>
              <a:off x="6956033" y="2358817"/>
              <a:ext cx="249671" cy="181337"/>
            </a:xfrm>
            <a:prstGeom prst="rect">
              <a:avLst/>
            </a:prstGeom>
            <a:effectLst>
              <a:outerShdw blurRad="50800" dist="50800" dir="5400000" algn="ctr" rotWithShape="0">
                <a:srgbClr val="000000"/>
              </a:outerShdw>
            </a:effectLst>
          </p:spPr>
        </p:pic>
        <p:pic>
          <p:nvPicPr>
            <p:cNvPr id="129" name="Picture 128" descr="ellipsoidal misfit v size.bmp"/>
            <p:cNvPicPr>
              <a:picLocks noChangeAspect="1"/>
            </p:cNvPicPr>
            <p:nvPr/>
          </p:nvPicPr>
          <p:blipFill>
            <a:blip r:embed="rId7" cstate="print">
              <a:alphaModFix amt="25000"/>
            </a:blip>
            <a:stretch>
              <a:fillRect/>
            </a:stretch>
          </p:blipFill>
          <p:spPr>
            <a:xfrm>
              <a:off x="7131983" y="2257575"/>
              <a:ext cx="249671" cy="181337"/>
            </a:xfrm>
            <a:prstGeom prst="rect">
              <a:avLst/>
            </a:prstGeom>
            <a:effectLst>
              <a:outerShdw blurRad="50800" dist="50800" dir="5400000" algn="ctr" rotWithShape="0">
                <a:srgbClr val="000000"/>
              </a:outerShdw>
            </a:effectLst>
          </p:spPr>
        </p:pic>
        <p:pic>
          <p:nvPicPr>
            <p:cNvPr id="130" name="Picture 129" descr="covera v size.bmp"/>
            <p:cNvPicPr>
              <a:picLocks noChangeAspect="1"/>
            </p:cNvPicPr>
            <p:nvPr/>
          </p:nvPicPr>
          <p:blipFill>
            <a:blip r:embed="rId8" cstate="print">
              <a:alphaModFix amt="25000"/>
            </a:blip>
            <a:stretch>
              <a:fillRect/>
            </a:stretch>
          </p:blipFill>
          <p:spPr>
            <a:xfrm>
              <a:off x="7139106" y="2055372"/>
              <a:ext cx="249671" cy="181337"/>
            </a:xfrm>
            <a:prstGeom prst="rect">
              <a:avLst/>
            </a:prstGeom>
            <a:effectLst>
              <a:outerShdw blurRad="50800" dist="50800" dir="5400000" algn="ctr" rotWithShape="0">
                <a:srgbClr val="000000"/>
              </a:outerShdw>
            </a:effectLst>
          </p:spPr>
        </p:pic>
        <p:pic>
          <p:nvPicPr>
            <p:cNvPr id="131" name="Picture 130" descr="bovera v size.bmp"/>
            <p:cNvPicPr>
              <a:picLocks noChangeAspect="1"/>
            </p:cNvPicPr>
            <p:nvPr/>
          </p:nvPicPr>
          <p:blipFill>
            <a:blip r:embed="rId9" cstate="print">
              <a:alphaModFix amt="25000"/>
            </a:blip>
            <a:stretch>
              <a:fillRect/>
            </a:stretch>
          </p:blipFill>
          <p:spPr>
            <a:xfrm>
              <a:off x="6706853" y="2337458"/>
              <a:ext cx="249180" cy="181337"/>
            </a:xfrm>
            <a:prstGeom prst="rect">
              <a:avLst/>
            </a:prstGeom>
            <a:effectLst>
              <a:outerShdw blurRad="50800" dist="50800" dir="5400000" algn="ctr" rotWithShape="0">
                <a:srgbClr val="000000"/>
              </a:outerShdw>
            </a:effectLst>
          </p:spPr>
        </p:pic>
        <p:pic>
          <p:nvPicPr>
            <p:cNvPr id="132" name="Picture 131" descr="shape v size.bmp"/>
            <p:cNvPicPr>
              <a:picLocks noChangeAspect="1"/>
            </p:cNvPicPr>
            <p:nvPr/>
          </p:nvPicPr>
          <p:blipFill>
            <a:blip r:embed="rId10" cstate="print">
              <a:alphaModFix amt="25000"/>
            </a:blip>
            <a:stretch>
              <a:fillRect/>
            </a:stretch>
          </p:blipFill>
          <p:spPr>
            <a:xfrm>
              <a:off x="6858370" y="2189897"/>
              <a:ext cx="249671" cy="181337"/>
            </a:xfrm>
            <a:prstGeom prst="rect">
              <a:avLst/>
            </a:prstGeom>
            <a:effectLst>
              <a:outerShdw blurRad="50800" dist="50800" dir="5400000" algn="ctr" rotWithShape="0">
                <a:srgbClr val="000000"/>
              </a:outerShdw>
            </a:effectLst>
          </p:spPr>
        </p:pic>
        <p:pic>
          <p:nvPicPr>
            <p:cNvPr id="133" name="Picture 132" descr="neighors v size.bmp"/>
            <p:cNvPicPr>
              <a:picLocks noChangeAspect="1"/>
            </p:cNvPicPr>
            <p:nvPr/>
          </p:nvPicPr>
          <p:blipFill>
            <a:blip r:embed="rId11" cstate="print">
              <a:alphaModFix amt="25000"/>
            </a:blip>
            <a:stretch>
              <a:fillRect/>
            </a:stretch>
          </p:blipFill>
          <p:spPr>
            <a:xfrm>
              <a:off x="6661251" y="2172226"/>
              <a:ext cx="249180" cy="181337"/>
            </a:xfrm>
            <a:prstGeom prst="rect">
              <a:avLst/>
            </a:prstGeom>
            <a:effectLst>
              <a:outerShdw blurRad="50800" dist="50800" dir="5400000" algn="ctr" rotWithShape="0">
                <a:srgbClr val="000000"/>
              </a:outerShdw>
            </a:effectLst>
          </p:spPr>
        </p:pic>
        <p:pic>
          <p:nvPicPr>
            <p:cNvPr id="134" name="Picture 133" descr="correlation diagram.bmp"/>
            <p:cNvPicPr>
              <a:picLocks noChangeAspect="1"/>
            </p:cNvPicPr>
            <p:nvPr/>
          </p:nvPicPr>
          <p:blipFill>
            <a:blip r:embed="rId12" cstate="print">
              <a:alphaModFix amt="25000"/>
            </a:blip>
            <a:stretch>
              <a:fillRect/>
            </a:stretch>
          </p:blipFill>
          <p:spPr>
            <a:xfrm>
              <a:off x="6941497" y="2022217"/>
              <a:ext cx="242804" cy="179240"/>
            </a:xfrm>
            <a:prstGeom prst="rect">
              <a:avLst/>
            </a:prstGeom>
            <a:effectLst>
              <a:outerShdw blurRad="50800" dist="50800" dir="5400000" algn="ctr" rotWithShape="0">
                <a:srgbClr val="000000"/>
              </a:outerShdw>
            </a:effectLst>
          </p:spPr>
        </p:pic>
        <p:pic>
          <p:nvPicPr>
            <p:cNvPr id="135" name="Picture 134" descr="100_3d_paod_color.bmp"/>
            <p:cNvPicPr>
              <a:picLocks noChangeAspect="1"/>
            </p:cNvPicPr>
            <p:nvPr/>
          </p:nvPicPr>
          <p:blipFill>
            <a:blip r:embed="rId13" cstate="print">
              <a:alphaModFix amt="25000"/>
            </a:blip>
            <a:stretch>
              <a:fillRect/>
            </a:stretch>
          </p:blipFill>
          <p:spPr>
            <a:xfrm>
              <a:off x="7108967" y="2191498"/>
              <a:ext cx="166284" cy="201252"/>
            </a:xfrm>
            <a:prstGeom prst="rect">
              <a:avLst/>
            </a:prstGeom>
            <a:effectLst>
              <a:outerShdw blurRad="50800" dist="50800" dir="5400000" algn="ctr" rotWithShape="0">
                <a:srgbClr val="000000"/>
              </a:outerShdw>
            </a:effectLst>
          </p:spPr>
        </p:pic>
      </p:grpSp>
      <p:grpSp>
        <p:nvGrpSpPr>
          <p:cNvPr id="136" name="Group 135"/>
          <p:cNvGrpSpPr/>
          <p:nvPr/>
        </p:nvGrpSpPr>
        <p:grpSpPr>
          <a:xfrm>
            <a:off x="7598664" y="2011680"/>
            <a:ext cx="727526" cy="517937"/>
            <a:chOff x="6661251" y="2022217"/>
            <a:chExt cx="727526" cy="517937"/>
          </a:xfrm>
        </p:grpSpPr>
        <p:pic>
          <p:nvPicPr>
            <p:cNvPr id="137" name="Picture 136" descr="neighor size v size.bmp"/>
            <p:cNvPicPr>
              <a:picLocks noChangeAspect="1"/>
            </p:cNvPicPr>
            <p:nvPr/>
          </p:nvPicPr>
          <p:blipFill>
            <a:blip r:embed="rId5" cstate="print">
              <a:alphaModFix amt="25000"/>
            </a:blip>
            <a:stretch>
              <a:fillRect/>
            </a:stretch>
          </p:blipFill>
          <p:spPr>
            <a:xfrm>
              <a:off x="6743887" y="2039374"/>
              <a:ext cx="249671" cy="181337"/>
            </a:xfrm>
            <a:prstGeom prst="rect">
              <a:avLst/>
            </a:prstGeom>
            <a:effectLst>
              <a:outerShdw blurRad="50800" dist="50800" dir="5400000" algn="ctr" rotWithShape="0">
                <a:srgbClr val="000000"/>
              </a:outerShdw>
            </a:effectLst>
          </p:spPr>
        </p:pic>
        <p:pic>
          <p:nvPicPr>
            <p:cNvPr id="138" name="Picture 137" descr="equivalent radius.bmp"/>
            <p:cNvPicPr>
              <a:picLocks noChangeAspect="1"/>
            </p:cNvPicPr>
            <p:nvPr/>
          </p:nvPicPr>
          <p:blipFill>
            <a:blip r:embed="rId6" cstate="print">
              <a:alphaModFix amt="25000"/>
            </a:blip>
            <a:stretch>
              <a:fillRect/>
            </a:stretch>
          </p:blipFill>
          <p:spPr>
            <a:xfrm>
              <a:off x="6956033" y="2358817"/>
              <a:ext cx="249671" cy="181337"/>
            </a:xfrm>
            <a:prstGeom prst="rect">
              <a:avLst/>
            </a:prstGeom>
            <a:effectLst>
              <a:outerShdw blurRad="50800" dist="50800" dir="5400000" algn="ctr" rotWithShape="0">
                <a:srgbClr val="000000"/>
              </a:outerShdw>
            </a:effectLst>
          </p:spPr>
        </p:pic>
        <p:pic>
          <p:nvPicPr>
            <p:cNvPr id="139" name="Picture 138" descr="ellipsoidal misfit v size.bmp"/>
            <p:cNvPicPr>
              <a:picLocks noChangeAspect="1"/>
            </p:cNvPicPr>
            <p:nvPr/>
          </p:nvPicPr>
          <p:blipFill>
            <a:blip r:embed="rId7" cstate="print">
              <a:alphaModFix amt="25000"/>
            </a:blip>
            <a:stretch>
              <a:fillRect/>
            </a:stretch>
          </p:blipFill>
          <p:spPr>
            <a:xfrm>
              <a:off x="7131983" y="2257575"/>
              <a:ext cx="249671" cy="181337"/>
            </a:xfrm>
            <a:prstGeom prst="rect">
              <a:avLst/>
            </a:prstGeom>
            <a:effectLst>
              <a:outerShdw blurRad="50800" dist="50800" dir="5400000" algn="ctr" rotWithShape="0">
                <a:srgbClr val="000000"/>
              </a:outerShdw>
            </a:effectLst>
          </p:spPr>
        </p:pic>
        <p:pic>
          <p:nvPicPr>
            <p:cNvPr id="140" name="Picture 139" descr="covera v size.bmp"/>
            <p:cNvPicPr>
              <a:picLocks noChangeAspect="1"/>
            </p:cNvPicPr>
            <p:nvPr/>
          </p:nvPicPr>
          <p:blipFill>
            <a:blip r:embed="rId8" cstate="print">
              <a:alphaModFix amt="25000"/>
            </a:blip>
            <a:stretch>
              <a:fillRect/>
            </a:stretch>
          </p:blipFill>
          <p:spPr>
            <a:xfrm>
              <a:off x="7139106" y="2055372"/>
              <a:ext cx="249671" cy="181337"/>
            </a:xfrm>
            <a:prstGeom prst="rect">
              <a:avLst/>
            </a:prstGeom>
            <a:effectLst>
              <a:outerShdw blurRad="50800" dist="50800" dir="5400000" algn="ctr" rotWithShape="0">
                <a:srgbClr val="000000"/>
              </a:outerShdw>
            </a:effectLst>
          </p:spPr>
        </p:pic>
        <p:pic>
          <p:nvPicPr>
            <p:cNvPr id="141" name="Picture 140" descr="bovera v size.bmp"/>
            <p:cNvPicPr>
              <a:picLocks noChangeAspect="1"/>
            </p:cNvPicPr>
            <p:nvPr/>
          </p:nvPicPr>
          <p:blipFill>
            <a:blip r:embed="rId9" cstate="print">
              <a:alphaModFix amt="25000"/>
            </a:blip>
            <a:stretch>
              <a:fillRect/>
            </a:stretch>
          </p:blipFill>
          <p:spPr>
            <a:xfrm>
              <a:off x="6706853" y="2337458"/>
              <a:ext cx="249180" cy="181337"/>
            </a:xfrm>
            <a:prstGeom prst="rect">
              <a:avLst/>
            </a:prstGeom>
            <a:effectLst>
              <a:outerShdw blurRad="50800" dist="50800" dir="5400000" algn="ctr" rotWithShape="0">
                <a:srgbClr val="000000"/>
              </a:outerShdw>
            </a:effectLst>
          </p:spPr>
        </p:pic>
        <p:pic>
          <p:nvPicPr>
            <p:cNvPr id="142" name="Picture 141" descr="shape v size.bmp"/>
            <p:cNvPicPr>
              <a:picLocks noChangeAspect="1"/>
            </p:cNvPicPr>
            <p:nvPr/>
          </p:nvPicPr>
          <p:blipFill>
            <a:blip r:embed="rId10" cstate="print">
              <a:alphaModFix amt="25000"/>
            </a:blip>
            <a:stretch>
              <a:fillRect/>
            </a:stretch>
          </p:blipFill>
          <p:spPr>
            <a:xfrm>
              <a:off x="6858370" y="2189897"/>
              <a:ext cx="249671" cy="181337"/>
            </a:xfrm>
            <a:prstGeom prst="rect">
              <a:avLst/>
            </a:prstGeom>
            <a:effectLst>
              <a:outerShdw blurRad="50800" dist="50800" dir="5400000" algn="ctr" rotWithShape="0">
                <a:srgbClr val="000000"/>
              </a:outerShdw>
            </a:effectLst>
          </p:spPr>
        </p:pic>
        <p:pic>
          <p:nvPicPr>
            <p:cNvPr id="143" name="Picture 142" descr="neighors v size.bmp"/>
            <p:cNvPicPr>
              <a:picLocks noChangeAspect="1"/>
            </p:cNvPicPr>
            <p:nvPr/>
          </p:nvPicPr>
          <p:blipFill>
            <a:blip r:embed="rId11" cstate="print">
              <a:alphaModFix amt="25000"/>
            </a:blip>
            <a:stretch>
              <a:fillRect/>
            </a:stretch>
          </p:blipFill>
          <p:spPr>
            <a:xfrm>
              <a:off x="6661251" y="2172226"/>
              <a:ext cx="249180" cy="181337"/>
            </a:xfrm>
            <a:prstGeom prst="rect">
              <a:avLst/>
            </a:prstGeom>
            <a:effectLst>
              <a:outerShdw blurRad="50800" dist="50800" dir="5400000" algn="ctr" rotWithShape="0">
                <a:srgbClr val="000000"/>
              </a:outerShdw>
            </a:effectLst>
          </p:spPr>
        </p:pic>
        <p:pic>
          <p:nvPicPr>
            <p:cNvPr id="144" name="Picture 143" descr="correlation diagram.bmp"/>
            <p:cNvPicPr>
              <a:picLocks noChangeAspect="1"/>
            </p:cNvPicPr>
            <p:nvPr/>
          </p:nvPicPr>
          <p:blipFill>
            <a:blip r:embed="rId12" cstate="print">
              <a:alphaModFix amt="25000"/>
            </a:blip>
            <a:stretch>
              <a:fillRect/>
            </a:stretch>
          </p:blipFill>
          <p:spPr>
            <a:xfrm>
              <a:off x="6941497" y="2022217"/>
              <a:ext cx="242804" cy="179240"/>
            </a:xfrm>
            <a:prstGeom prst="rect">
              <a:avLst/>
            </a:prstGeom>
            <a:effectLst>
              <a:outerShdw blurRad="50800" dist="50800" dir="5400000" algn="ctr" rotWithShape="0">
                <a:srgbClr val="000000"/>
              </a:outerShdw>
            </a:effectLst>
          </p:spPr>
        </p:pic>
        <p:pic>
          <p:nvPicPr>
            <p:cNvPr id="145" name="Picture 144" descr="100_3d_paod_color.bmp"/>
            <p:cNvPicPr>
              <a:picLocks noChangeAspect="1"/>
            </p:cNvPicPr>
            <p:nvPr/>
          </p:nvPicPr>
          <p:blipFill>
            <a:blip r:embed="rId13" cstate="print">
              <a:alphaModFix amt="25000"/>
            </a:blip>
            <a:stretch>
              <a:fillRect/>
            </a:stretch>
          </p:blipFill>
          <p:spPr>
            <a:xfrm>
              <a:off x="7108967" y="2191498"/>
              <a:ext cx="166284" cy="201252"/>
            </a:xfrm>
            <a:prstGeom prst="rect">
              <a:avLst/>
            </a:prstGeom>
            <a:effectLst>
              <a:outerShdw blurRad="50800" dist="50800" dir="5400000" algn="ctr" rotWithShape="0">
                <a:srgbClr val="000000"/>
              </a:outerShdw>
            </a:effectLst>
          </p:spPr>
        </p:pic>
      </p:grpSp>
      <p:cxnSp>
        <p:nvCxnSpPr>
          <p:cNvPr id="104" name="Straight Arrow Connector 103"/>
          <p:cNvCxnSpPr/>
          <p:nvPr/>
        </p:nvCxnSpPr>
        <p:spPr>
          <a:xfrm>
            <a:off x="2095662" y="2491520"/>
            <a:ext cx="527473" cy="0"/>
          </a:xfrm>
          <a:prstGeom prst="straightConnector1">
            <a:avLst/>
          </a:prstGeom>
          <a:ln w="381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7" name="Rectangle 146"/>
          <p:cNvSpPr/>
          <p:nvPr/>
        </p:nvSpPr>
        <p:spPr>
          <a:xfrm>
            <a:off x="2499541" y="3664879"/>
            <a:ext cx="1280160" cy="338328"/>
          </a:xfrm>
          <a:prstGeom prst="rect">
            <a:avLst/>
          </a:prstGeom>
          <a:solidFill>
            <a:schemeClr val="accent2">
              <a:lumMod val="40000"/>
              <a:lumOff val="60000"/>
              <a:alpha val="25000"/>
            </a:schemeClr>
          </a:solidFill>
          <a:ln w="38100" cmpd="sng">
            <a:solidFill>
              <a:srgbClr val="FF0000">
                <a:alpha val="25000"/>
              </a:srgbClr>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alpha val="25000"/>
                  </a:schemeClr>
                </a:solidFill>
                <a:latin typeface="Helvetica"/>
                <a:cs typeface="Helvetica"/>
              </a:rPr>
              <a:t>Data Fusion</a:t>
            </a:r>
            <a:endParaRPr lang="en-US" sz="1600" dirty="0">
              <a:solidFill>
                <a:schemeClr val="tx1">
                  <a:alpha val="25000"/>
                </a:schemeClr>
              </a:solidFill>
              <a:latin typeface="Helvetica"/>
              <a:cs typeface="Helvetica"/>
            </a:endParaRPr>
          </a:p>
        </p:txBody>
      </p:sp>
    </p:spTree>
    <p:extLst>
      <p:ext uri="{BB962C8B-B14F-4D97-AF65-F5344CB8AC3E}">
        <p14:creationId xmlns:p14="http://schemas.microsoft.com/office/powerpoint/2010/main" val="4016227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177"/>
                                        </p:tgtEl>
                                        <p:attrNameLst>
                                          <p:attrName>style.opacity</p:attrName>
                                        </p:attrNameLst>
                                      </p:cBhvr>
                                      <p:to>
                                        <p:strVal val="0.5"/>
                                      </p:to>
                                    </p:set>
                                    <p:animEffect filter="image" prLst="opacity: 0.5">
                                      <p:cBhvr rctx="IE">
                                        <p:cTn id="7" dur="indefinite"/>
                                        <p:tgtEl>
                                          <p:spTgt spid="177"/>
                                        </p:tgtEl>
                                      </p:cBhvr>
                                    </p:animEffect>
                                  </p:childTnLst>
                                </p:cTn>
                              </p:par>
                              <p:par>
                                <p:cTn id="8" presetID="9" presetClass="emph" presetSubtype="0" nodeType="withEffect">
                                  <p:stCondLst>
                                    <p:cond delay="0"/>
                                  </p:stCondLst>
                                  <p:childTnLst>
                                    <p:set>
                                      <p:cBhvr rctx="PPT">
                                        <p:cTn id="9" dur="indefinite"/>
                                        <p:tgtEl>
                                          <p:spTgt spid="184"/>
                                        </p:tgtEl>
                                        <p:attrNameLst>
                                          <p:attrName>style.opacity</p:attrName>
                                        </p:attrNameLst>
                                      </p:cBhvr>
                                      <p:to>
                                        <p:strVal val="0.5"/>
                                      </p:to>
                                    </p:set>
                                    <p:animEffect filter="image" prLst="opacity: 0.5">
                                      <p:cBhvr rctx="IE">
                                        <p:cTn id="10" dur="indefinite"/>
                                        <p:tgtEl>
                                          <p:spTgt spid="184"/>
                                        </p:tgtEl>
                                      </p:cBhvr>
                                    </p:animEffect>
                                  </p:childTnLst>
                                </p:cTn>
                              </p:par>
                              <p:par>
                                <p:cTn id="11" presetID="9" presetClass="emph" presetSubtype="0" nodeType="withEffect">
                                  <p:stCondLst>
                                    <p:cond delay="0"/>
                                  </p:stCondLst>
                                  <p:childTnLst>
                                    <p:set>
                                      <p:cBhvr rctx="PPT">
                                        <p:cTn id="12" dur="indefinite"/>
                                        <p:tgtEl>
                                          <p:spTgt spid="181"/>
                                        </p:tgtEl>
                                        <p:attrNameLst>
                                          <p:attrName>style.opacity</p:attrName>
                                        </p:attrNameLst>
                                      </p:cBhvr>
                                      <p:to>
                                        <p:strVal val="0.5"/>
                                      </p:to>
                                    </p:set>
                                    <p:animEffect filter="image" prLst="opacity: 0.5">
                                      <p:cBhvr rctx="IE">
                                        <p:cTn id="13" dur="indefinite"/>
                                        <p:tgtEl>
                                          <p:spTgt spid="181"/>
                                        </p:tgtEl>
                                      </p:cBhvr>
                                    </p:animEffect>
                                  </p:childTnLst>
                                </p:cTn>
                              </p:par>
                              <p:par>
                                <p:cTn id="14" presetID="9" presetClass="emph" presetSubtype="0" grpId="0" nodeType="withEffect">
                                  <p:stCondLst>
                                    <p:cond delay="0"/>
                                  </p:stCondLst>
                                  <p:childTnLst>
                                    <p:set>
                                      <p:cBhvr rctx="PPT">
                                        <p:cTn id="15" dur="indefinite"/>
                                        <p:tgtEl>
                                          <p:spTgt spid="179"/>
                                        </p:tgtEl>
                                        <p:attrNameLst>
                                          <p:attrName>style.opacity</p:attrName>
                                        </p:attrNameLst>
                                      </p:cBhvr>
                                      <p:to>
                                        <p:strVal val="0.5"/>
                                      </p:to>
                                    </p:set>
                                    <p:animEffect filter="image" prLst="opacity: 0.5">
                                      <p:cBhvr rctx="IE">
                                        <p:cTn id="16" dur="indefinite"/>
                                        <p:tgtEl>
                                          <p:spTgt spid="179"/>
                                        </p:tgtEl>
                                      </p:cBhvr>
                                    </p:animEffect>
                                  </p:childTnLst>
                                </p:cTn>
                              </p:par>
                              <p:par>
                                <p:cTn id="17" presetID="9" presetClass="emph" presetSubtype="0" grpId="0" nodeType="withEffect">
                                  <p:stCondLst>
                                    <p:cond delay="0"/>
                                  </p:stCondLst>
                                  <p:childTnLst>
                                    <p:set>
                                      <p:cBhvr rctx="PPT">
                                        <p:cTn id="18" dur="indefinite"/>
                                        <p:tgtEl>
                                          <p:spTgt spid="6"/>
                                        </p:tgtEl>
                                        <p:attrNameLst>
                                          <p:attrName>style.opacity</p:attrName>
                                        </p:attrNameLst>
                                      </p:cBhvr>
                                      <p:to>
                                        <p:strVal val="0.5"/>
                                      </p:to>
                                    </p:set>
                                    <p:animEffect filter="image" prLst="opacity: 0.5">
                                      <p:cBhvr rctx="IE">
                                        <p:cTn id="19" dur="indefinite"/>
                                        <p:tgtEl>
                                          <p:spTgt spid="6"/>
                                        </p:tgtEl>
                                      </p:cBhvr>
                                    </p:animEffect>
                                  </p:childTnLst>
                                </p:cTn>
                              </p:par>
                              <p:par>
                                <p:cTn id="20" presetID="1" presetClass="entr" presetSubtype="0" fill="hold" nodeType="withEffect">
                                  <p:stCondLst>
                                    <p:cond delay="0"/>
                                  </p:stCondLst>
                                  <p:childTnLst>
                                    <p:set>
                                      <p:cBhvr>
                                        <p:cTn id="21"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7" grpId="0" animBg="1"/>
      <p:bldP spid="17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 Partitioning</a:t>
            </a:r>
            <a:endParaRPr lang="en-US" dirty="0"/>
          </a:p>
        </p:txBody>
      </p:sp>
      <p:sp>
        <p:nvSpPr>
          <p:cNvPr id="3" name="Slide Number Placeholder 2"/>
          <p:cNvSpPr>
            <a:spLocks noGrp="1"/>
          </p:cNvSpPr>
          <p:nvPr>
            <p:ph type="sldNum" sz="quarter" idx="12"/>
          </p:nvPr>
        </p:nvSpPr>
        <p:spPr/>
        <p:txBody>
          <a:bodyPr/>
          <a:lstStyle/>
          <a:p>
            <a:fld id="{E67947C6-7C43-F646-BF47-BCEE1BD2FE6B}" type="slidenum">
              <a:rPr lang="en-US" smtClean="0"/>
              <a:t>17</a:t>
            </a:fld>
            <a:endParaRPr lang="en-US" dirty="0"/>
          </a:p>
        </p:txBody>
      </p:sp>
      <p:sp>
        <p:nvSpPr>
          <p:cNvPr id="105" name="Content Placeholder 2"/>
          <p:cNvSpPr txBox="1">
            <a:spLocks/>
          </p:cNvSpPr>
          <p:nvPr/>
        </p:nvSpPr>
        <p:spPr>
          <a:xfrm>
            <a:off x="457200" y="1256270"/>
            <a:ext cx="8238761" cy="2299730"/>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Domain partitioning (or </a:t>
            </a:r>
            <a:r>
              <a:rPr lang="en-US" sz="1600" b="1" i="1" dirty="0" smtClean="0">
                <a:solidFill>
                  <a:srgbClr val="FF0000"/>
                </a:solidFill>
              </a:rPr>
              <a:t>zoning</a:t>
            </a:r>
            <a:r>
              <a:rPr lang="en-US" sz="1600" dirty="0" smtClean="0"/>
              <a:t>) divides a space into regions that are “similar”, by some metric </a:t>
            </a:r>
          </a:p>
          <a:p>
            <a:pPr marL="0" indent="0">
              <a:buFont typeface="Arial"/>
              <a:buNone/>
            </a:pPr>
            <a:endParaRPr lang="en-US" sz="1600" dirty="0"/>
          </a:p>
          <a:p>
            <a:pPr marL="0" indent="0">
              <a:buFont typeface="Arial"/>
              <a:buNone/>
            </a:pPr>
            <a:r>
              <a:rPr lang="en-US" sz="1600" dirty="0" smtClean="0"/>
              <a:t>Want to automatically extract those regions of a CFV that are more alike one another than any other region</a:t>
            </a:r>
          </a:p>
          <a:p>
            <a:pPr marL="0" indent="0">
              <a:buFont typeface="Arial"/>
              <a:buNone/>
            </a:pPr>
            <a:endParaRPr lang="en-US" sz="1600" dirty="0"/>
          </a:p>
          <a:p>
            <a:pPr marL="0" indent="0">
              <a:buFont typeface="Arial"/>
              <a:buNone/>
            </a:pPr>
            <a:r>
              <a:rPr lang="en-US" sz="1600" dirty="0" smtClean="0"/>
              <a:t>These zones are then considered to have undergone the same </a:t>
            </a:r>
            <a:r>
              <a:rPr lang="en-US" sz="1600" b="1" i="1" dirty="0" err="1" smtClean="0">
                <a:solidFill>
                  <a:srgbClr val="FF0000"/>
                </a:solidFill>
              </a:rPr>
              <a:t>thermomechanical</a:t>
            </a:r>
            <a:r>
              <a:rPr lang="en-US" sz="1600" b="1" i="1" dirty="0" smtClean="0">
                <a:solidFill>
                  <a:srgbClr val="FF0000"/>
                </a:solidFill>
              </a:rPr>
              <a:t> processing </a:t>
            </a:r>
            <a:r>
              <a:rPr lang="en-US" sz="1600" dirty="0" smtClean="0"/>
              <a:t>and therefore to have similar microstructure and properties </a:t>
            </a:r>
          </a:p>
        </p:txBody>
      </p:sp>
      <p:pic>
        <p:nvPicPr>
          <p:cNvPr id="146" name="Picture 145" descr="effStrain.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611512"/>
            <a:ext cx="3597313" cy="2395728"/>
          </a:xfrm>
          <a:prstGeom prst="rect">
            <a:avLst/>
          </a:prstGeom>
        </p:spPr>
      </p:pic>
      <p:pic>
        <p:nvPicPr>
          <p:cNvPr id="147" name="Picture 146" descr="optimalZoneIds.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4215" y="3611512"/>
            <a:ext cx="3597310" cy="2395728"/>
          </a:xfrm>
          <a:prstGeom prst="rect">
            <a:avLst/>
          </a:prstGeom>
        </p:spPr>
      </p:pic>
      <p:cxnSp>
        <p:nvCxnSpPr>
          <p:cNvPr id="148" name="Straight Arrow Connector 147"/>
          <p:cNvCxnSpPr/>
          <p:nvPr/>
        </p:nvCxnSpPr>
        <p:spPr>
          <a:xfrm>
            <a:off x="4326742" y="5038385"/>
            <a:ext cx="527473" cy="0"/>
          </a:xfrm>
          <a:prstGeom prst="straightConnector1">
            <a:avLst/>
          </a:prstGeom>
          <a:ln w="381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9" name="Content Placeholder 2"/>
          <p:cNvSpPr txBox="1">
            <a:spLocks/>
          </p:cNvSpPr>
          <p:nvPr/>
        </p:nvSpPr>
        <p:spPr>
          <a:xfrm>
            <a:off x="978747" y="6185242"/>
            <a:ext cx="7245179" cy="356005"/>
          </a:xfrm>
          <a:prstGeom prst="rect">
            <a:avLst/>
          </a:prstGeom>
          <a:solidFill>
            <a:schemeClr val="accent5">
              <a:lumMod val="40000"/>
              <a:lumOff val="60000"/>
              <a:alpha val="50000"/>
            </a:schemeClr>
          </a:solidFill>
          <a:ln w="38100" cmpd="sng">
            <a:solidFill>
              <a:schemeClr val="accent5">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b="1" i="1" dirty="0" smtClean="0"/>
              <a:t>Parallels to image segmentation, cluster analysis, discrete geometry, etc. </a:t>
            </a:r>
          </a:p>
        </p:txBody>
      </p:sp>
    </p:spTree>
    <p:extLst>
      <p:ext uri="{BB962C8B-B14F-4D97-AF65-F5344CB8AC3E}">
        <p14:creationId xmlns:p14="http://schemas.microsoft.com/office/powerpoint/2010/main" val="37519211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Stochastic Examples</a:t>
            </a:r>
            <a:endParaRPr lang="en-US" dirty="0"/>
          </a:p>
        </p:txBody>
      </p:sp>
      <p:sp>
        <p:nvSpPr>
          <p:cNvPr id="3" name="Slide Number Placeholder 2"/>
          <p:cNvSpPr>
            <a:spLocks noGrp="1"/>
          </p:cNvSpPr>
          <p:nvPr>
            <p:ph type="sldNum" sz="quarter" idx="12"/>
          </p:nvPr>
        </p:nvSpPr>
        <p:spPr/>
        <p:txBody>
          <a:bodyPr/>
          <a:lstStyle/>
          <a:p>
            <a:fld id="{E67947C6-7C43-F646-BF47-BCEE1BD2FE6B}" type="slidenum">
              <a:rPr lang="en-US" smtClean="0"/>
              <a:t>18</a:t>
            </a:fld>
            <a:endParaRPr lang="en-US" dirty="0"/>
          </a:p>
        </p:txBody>
      </p:sp>
      <p:pic>
        <p:nvPicPr>
          <p:cNvPr id="4" name="Picture 3" descr="deformMeshEffStrains.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18" y="1125360"/>
            <a:ext cx="3634785" cy="2395728"/>
          </a:xfrm>
          <a:prstGeom prst="rect">
            <a:avLst/>
          </a:prstGeom>
        </p:spPr>
      </p:pic>
      <p:pic>
        <p:nvPicPr>
          <p:cNvPr id="5" name="Picture 4" descr="deformMeshKmeansEffStrains.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6048" y="1125360"/>
            <a:ext cx="3591963" cy="2395728"/>
          </a:xfrm>
          <a:prstGeom prst="rect">
            <a:avLst/>
          </a:prstGeom>
        </p:spPr>
      </p:pic>
      <p:pic>
        <p:nvPicPr>
          <p:cNvPr id="6" name="Picture 5" descr="deformMeshKmedoidsEffStrains.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048" y="4001638"/>
            <a:ext cx="3601760" cy="2392457"/>
          </a:xfrm>
          <a:prstGeom prst="rect">
            <a:avLst/>
          </a:prstGeom>
        </p:spPr>
      </p:pic>
      <p:sp>
        <p:nvSpPr>
          <p:cNvPr id="7" name="Content Placeholder 2"/>
          <p:cNvSpPr txBox="1">
            <a:spLocks/>
          </p:cNvSpPr>
          <p:nvPr/>
        </p:nvSpPr>
        <p:spPr>
          <a:xfrm>
            <a:off x="4369488" y="2383075"/>
            <a:ext cx="961766" cy="356005"/>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600" i="1" dirty="0"/>
              <a:t>k</a:t>
            </a:r>
            <a:r>
              <a:rPr lang="en-US" sz="1600" dirty="0" smtClean="0"/>
              <a:t>-means</a:t>
            </a:r>
          </a:p>
        </p:txBody>
      </p:sp>
      <p:sp>
        <p:nvSpPr>
          <p:cNvPr id="8" name="Content Placeholder 2"/>
          <p:cNvSpPr txBox="1">
            <a:spLocks/>
          </p:cNvSpPr>
          <p:nvPr/>
        </p:nvSpPr>
        <p:spPr>
          <a:xfrm>
            <a:off x="4186882" y="5242569"/>
            <a:ext cx="1147118" cy="356005"/>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600" i="1" dirty="0"/>
              <a:t>k</a:t>
            </a:r>
            <a:r>
              <a:rPr lang="en-US" sz="1600" dirty="0" smtClean="0"/>
              <a:t>-medoids</a:t>
            </a:r>
          </a:p>
        </p:txBody>
      </p:sp>
      <p:cxnSp>
        <p:nvCxnSpPr>
          <p:cNvPr id="9" name="Straight Arrow Connector 8"/>
          <p:cNvCxnSpPr/>
          <p:nvPr/>
        </p:nvCxnSpPr>
        <p:spPr>
          <a:xfrm>
            <a:off x="3775676" y="2578181"/>
            <a:ext cx="544721" cy="1"/>
          </a:xfrm>
          <a:prstGeom prst="straightConnector1">
            <a:avLst/>
          </a:prstGeom>
          <a:ln w="31750" cmpd="sng">
            <a:solidFill>
              <a:srgbClr val="0000FF">
                <a:alpha val="50000"/>
              </a:srgbClr>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789406" y="2619372"/>
            <a:ext cx="1002270" cy="2563601"/>
          </a:xfrm>
          <a:prstGeom prst="straightConnector1">
            <a:avLst/>
          </a:prstGeom>
          <a:ln w="31750" cmpd="sng">
            <a:solidFill>
              <a:srgbClr val="0000FF">
                <a:alpha val="50000"/>
              </a:srgbClr>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14" name="Content Placeholder 2"/>
          <p:cNvSpPr txBox="1">
            <a:spLocks/>
          </p:cNvSpPr>
          <p:nvPr/>
        </p:nvSpPr>
        <p:spPr>
          <a:xfrm>
            <a:off x="141420" y="3861767"/>
            <a:ext cx="3805878" cy="2783424"/>
          </a:xfrm>
          <a:prstGeom prst="rect">
            <a:avLst/>
          </a:prstGeom>
          <a:solidFill>
            <a:schemeClr val="accent5">
              <a:lumMod val="40000"/>
              <a:lumOff val="60000"/>
              <a:alpha val="50000"/>
            </a:schemeClr>
          </a:solidFill>
          <a:ln w="38100" cmpd="sng">
            <a:solidFill>
              <a:schemeClr val="accent5">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i="1" dirty="0"/>
              <a:t>k</a:t>
            </a:r>
            <a:r>
              <a:rPr lang="en-US" sz="1600" dirty="0" smtClean="0"/>
              <a:t>-means and </a:t>
            </a:r>
            <a:r>
              <a:rPr lang="en-US" sz="1600" i="1" dirty="0" smtClean="0"/>
              <a:t>k</a:t>
            </a:r>
            <a:r>
              <a:rPr lang="en-US" sz="1600" dirty="0" smtClean="0"/>
              <a:t>-medoids produce nearly identical results when zoning scalar fields</a:t>
            </a:r>
            <a:endParaRPr lang="en-US" sz="1600" dirty="0"/>
          </a:p>
          <a:p>
            <a:pPr marL="0" indent="0">
              <a:buNone/>
            </a:pPr>
            <a:endParaRPr lang="en-US" sz="1600" dirty="0" smtClean="0"/>
          </a:p>
          <a:p>
            <a:pPr marL="0" indent="0">
              <a:buNone/>
            </a:pPr>
            <a:r>
              <a:rPr lang="en-US" sz="1600" i="1" dirty="0"/>
              <a:t>k</a:t>
            </a:r>
            <a:r>
              <a:rPr lang="en-US" sz="1600" dirty="0" smtClean="0"/>
              <a:t>-medoids is the more expensive approach due to optimization across all within-cluster points</a:t>
            </a:r>
          </a:p>
          <a:p>
            <a:pPr marL="0" indent="0">
              <a:buNone/>
            </a:pPr>
            <a:endParaRPr lang="en-US" sz="1600" dirty="0"/>
          </a:p>
          <a:p>
            <a:pPr marL="0" indent="0">
              <a:buNone/>
            </a:pPr>
            <a:r>
              <a:rPr lang="en-US" sz="1600" dirty="0" smtClean="0"/>
              <a:t>Zones produced generally follow contour lines of original CFV</a:t>
            </a:r>
          </a:p>
        </p:txBody>
      </p:sp>
    </p:spTree>
    <p:extLst>
      <p:ext uri="{BB962C8B-B14F-4D97-AF65-F5344CB8AC3E}">
        <p14:creationId xmlns:p14="http://schemas.microsoft.com/office/powerpoint/2010/main" val="376019231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Stochastic Examples</a:t>
            </a:r>
            <a:endParaRPr lang="en-US" dirty="0"/>
          </a:p>
        </p:txBody>
      </p:sp>
      <p:sp>
        <p:nvSpPr>
          <p:cNvPr id="3" name="Slide Number Placeholder 2"/>
          <p:cNvSpPr>
            <a:spLocks noGrp="1"/>
          </p:cNvSpPr>
          <p:nvPr>
            <p:ph type="sldNum" sz="quarter" idx="12"/>
          </p:nvPr>
        </p:nvSpPr>
        <p:spPr/>
        <p:txBody>
          <a:bodyPr/>
          <a:lstStyle/>
          <a:p>
            <a:fld id="{E67947C6-7C43-F646-BF47-BCEE1BD2FE6B}" type="slidenum">
              <a:rPr lang="en-US" smtClean="0"/>
              <a:t>19</a:t>
            </a:fld>
            <a:endParaRPr lang="en-US" dirty="0"/>
          </a:p>
        </p:txBody>
      </p:sp>
      <p:pic>
        <p:nvPicPr>
          <p:cNvPr id="10" name="Picture 9" descr="deformPointsEffStrains.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54" y="1125360"/>
            <a:ext cx="3754674" cy="2395728"/>
          </a:xfrm>
          <a:prstGeom prst="rect">
            <a:avLst/>
          </a:prstGeom>
        </p:spPr>
      </p:pic>
      <p:pic>
        <p:nvPicPr>
          <p:cNvPr id="12" name="Picture 11" descr="deformPointsKmeansEffStrains.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688" y="1125360"/>
            <a:ext cx="3657600" cy="2444990"/>
          </a:xfrm>
          <a:prstGeom prst="rect">
            <a:avLst/>
          </a:prstGeom>
        </p:spPr>
      </p:pic>
      <p:pic>
        <p:nvPicPr>
          <p:cNvPr id="13" name="Picture 12" descr="deformPointsKmedoidsEffStrains.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8688" y="3802449"/>
            <a:ext cx="3657852" cy="2395728"/>
          </a:xfrm>
          <a:prstGeom prst="rect">
            <a:avLst/>
          </a:prstGeom>
        </p:spPr>
      </p:pic>
      <p:sp>
        <p:nvSpPr>
          <p:cNvPr id="16" name="Content Placeholder 2"/>
          <p:cNvSpPr txBox="1">
            <a:spLocks/>
          </p:cNvSpPr>
          <p:nvPr/>
        </p:nvSpPr>
        <p:spPr>
          <a:xfrm>
            <a:off x="4369488" y="2383075"/>
            <a:ext cx="961766" cy="356005"/>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600" i="1" dirty="0"/>
              <a:t>k</a:t>
            </a:r>
            <a:r>
              <a:rPr lang="en-US" sz="1600" dirty="0" smtClean="0"/>
              <a:t>-means</a:t>
            </a:r>
          </a:p>
        </p:txBody>
      </p:sp>
      <p:sp>
        <p:nvSpPr>
          <p:cNvPr id="17" name="Content Placeholder 2"/>
          <p:cNvSpPr txBox="1">
            <a:spLocks/>
          </p:cNvSpPr>
          <p:nvPr/>
        </p:nvSpPr>
        <p:spPr>
          <a:xfrm>
            <a:off x="4186882" y="5242569"/>
            <a:ext cx="1147118" cy="356005"/>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600" i="1" dirty="0"/>
              <a:t>k</a:t>
            </a:r>
            <a:r>
              <a:rPr lang="en-US" sz="1600" dirty="0" smtClean="0"/>
              <a:t>-medoids</a:t>
            </a:r>
          </a:p>
        </p:txBody>
      </p:sp>
      <p:cxnSp>
        <p:nvCxnSpPr>
          <p:cNvPr id="18" name="Straight Arrow Connector 17"/>
          <p:cNvCxnSpPr/>
          <p:nvPr/>
        </p:nvCxnSpPr>
        <p:spPr>
          <a:xfrm>
            <a:off x="3899243" y="2578181"/>
            <a:ext cx="421154" cy="1"/>
          </a:xfrm>
          <a:prstGeom prst="straightConnector1">
            <a:avLst/>
          </a:prstGeom>
          <a:ln w="31750" cmpd="sng">
            <a:solidFill>
              <a:srgbClr val="0000FF">
                <a:alpha val="50000"/>
              </a:srgbClr>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899243" y="2619372"/>
            <a:ext cx="892433" cy="2563601"/>
          </a:xfrm>
          <a:prstGeom prst="straightConnector1">
            <a:avLst/>
          </a:prstGeom>
          <a:ln w="31750" cmpd="sng">
            <a:solidFill>
              <a:srgbClr val="0000FF">
                <a:alpha val="50000"/>
              </a:srgbClr>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22" name="Content Placeholder 2"/>
          <p:cNvSpPr txBox="1">
            <a:spLocks/>
          </p:cNvSpPr>
          <p:nvPr/>
        </p:nvSpPr>
        <p:spPr>
          <a:xfrm>
            <a:off x="141420" y="3794697"/>
            <a:ext cx="3805878" cy="2740658"/>
          </a:xfrm>
          <a:prstGeom prst="rect">
            <a:avLst/>
          </a:prstGeom>
          <a:solidFill>
            <a:schemeClr val="accent5">
              <a:lumMod val="40000"/>
              <a:lumOff val="60000"/>
              <a:alpha val="50000"/>
            </a:schemeClr>
          </a:solidFill>
          <a:ln w="38100" cmpd="sng">
            <a:solidFill>
              <a:schemeClr val="accent5">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DEFORM can produce point tracking data that tracks material points and CFVs through time </a:t>
            </a:r>
          </a:p>
          <a:p>
            <a:pPr marL="0" indent="0">
              <a:buNone/>
            </a:pPr>
            <a:endParaRPr lang="en-US" sz="1600" dirty="0"/>
          </a:p>
          <a:p>
            <a:pPr marL="0" indent="0">
              <a:buNone/>
            </a:pPr>
            <a:r>
              <a:rPr lang="en-US" sz="1600" dirty="0" smtClean="0"/>
              <a:t>Generic data structure allows applications of algorithms to arbitrary grid topologies</a:t>
            </a:r>
          </a:p>
          <a:p>
            <a:pPr marL="0" indent="0">
              <a:buNone/>
            </a:pPr>
            <a:endParaRPr lang="en-US" sz="1600" dirty="0"/>
          </a:p>
          <a:p>
            <a:pPr marL="0" indent="0">
              <a:buNone/>
            </a:pPr>
            <a:r>
              <a:rPr lang="en-US" sz="1600" i="1" dirty="0"/>
              <a:t>k</a:t>
            </a:r>
            <a:r>
              <a:rPr lang="en-US" sz="1600" dirty="0" smtClean="0"/>
              <a:t>-means and </a:t>
            </a:r>
            <a:r>
              <a:rPr lang="en-US" sz="1600" i="1" dirty="0" smtClean="0"/>
              <a:t>k</a:t>
            </a:r>
            <a:r>
              <a:rPr lang="en-US" sz="1600" dirty="0" smtClean="0"/>
              <a:t>-medoids again produce nearly identical results</a:t>
            </a:r>
          </a:p>
        </p:txBody>
      </p:sp>
    </p:spTree>
    <p:extLst>
      <p:ext uri="{BB962C8B-B14F-4D97-AF65-F5344CB8AC3E}">
        <p14:creationId xmlns:p14="http://schemas.microsoft.com/office/powerpoint/2010/main" val="23965130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192216" y="1429528"/>
            <a:ext cx="8821352" cy="5037175"/>
          </a:xfrm>
        </p:spPr>
        <p:txBody>
          <a:bodyPr>
            <a:normAutofit/>
          </a:bodyPr>
          <a:lstStyle/>
          <a:p>
            <a:pPr>
              <a:buFont typeface="Wingdings" charset="2"/>
              <a:buChar char="§"/>
            </a:pPr>
            <a:r>
              <a:rPr lang="en-US" dirty="0" smtClean="0"/>
              <a:t>Introduction</a:t>
            </a:r>
          </a:p>
          <a:p>
            <a:pPr lvl="1"/>
            <a:r>
              <a:rPr lang="en-US" dirty="0" smtClean="0"/>
              <a:t>What is “big” materials data?</a:t>
            </a:r>
          </a:p>
          <a:p>
            <a:pPr>
              <a:buFont typeface="Wingdings" charset="2"/>
              <a:buChar char="§"/>
            </a:pPr>
            <a:r>
              <a:rPr lang="en-US" dirty="0" smtClean="0"/>
              <a:t>“Big” Data Management</a:t>
            </a:r>
          </a:p>
          <a:p>
            <a:pPr lvl="1"/>
            <a:r>
              <a:rPr lang="en-US" dirty="0" smtClean="0"/>
              <a:t>Understanding and Exploiting DREAM.3D</a:t>
            </a:r>
          </a:p>
          <a:p>
            <a:pPr>
              <a:buFont typeface="Wingdings" charset="2"/>
              <a:buChar char="§"/>
            </a:pPr>
            <a:r>
              <a:rPr lang="en-US" dirty="0" smtClean="0"/>
              <a:t>Data Flow in Materials Engineering</a:t>
            </a:r>
          </a:p>
          <a:p>
            <a:pPr lvl="1"/>
            <a:r>
              <a:rPr lang="en-US" dirty="0" smtClean="0"/>
              <a:t>Enabling materials design</a:t>
            </a:r>
          </a:p>
          <a:p>
            <a:pPr>
              <a:buFont typeface="Wingdings" charset="2"/>
              <a:buChar char="§"/>
            </a:pPr>
            <a:r>
              <a:rPr lang="en-US" dirty="0" smtClean="0"/>
              <a:t>Connecting to Other Software Packages</a:t>
            </a:r>
          </a:p>
          <a:p>
            <a:pPr lvl="1"/>
            <a:r>
              <a:rPr lang="en-US" dirty="0"/>
              <a:t>Bridging to </a:t>
            </a:r>
            <a:r>
              <a:rPr lang="en-US" dirty="0" smtClean="0"/>
              <a:t>SPPARKS</a:t>
            </a:r>
          </a:p>
          <a:p>
            <a:pPr>
              <a:buFont typeface="Wingdings" charset="2"/>
              <a:buChar char="§"/>
            </a:pPr>
            <a:r>
              <a:rPr lang="en-US" dirty="0" smtClean="0"/>
              <a:t>Summary</a:t>
            </a:r>
            <a:endParaRPr lang="en-US" dirty="0"/>
          </a:p>
        </p:txBody>
      </p:sp>
      <p:sp>
        <p:nvSpPr>
          <p:cNvPr id="4" name="Slide Number Placeholder 3"/>
          <p:cNvSpPr>
            <a:spLocks noGrp="1"/>
          </p:cNvSpPr>
          <p:nvPr>
            <p:ph type="sldNum" sz="quarter" idx="12"/>
          </p:nvPr>
        </p:nvSpPr>
        <p:spPr/>
        <p:txBody>
          <a:bodyPr/>
          <a:lstStyle/>
          <a:p>
            <a:fld id="{E67947C6-7C43-F646-BF47-BCEE1BD2FE6B}" type="slidenum">
              <a:rPr lang="en-US" smtClean="0"/>
              <a:t>2</a:t>
            </a:fld>
            <a:endParaRPr lang="en-US"/>
          </a:p>
        </p:txBody>
      </p:sp>
    </p:spTree>
    <p:extLst>
      <p:ext uri="{BB962C8B-B14F-4D97-AF65-F5344CB8AC3E}">
        <p14:creationId xmlns:p14="http://schemas.microsoft.com/office/powerpoint/2010/main" val="40730431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Directions</a:t>
            </a:r>
            <a:endParaRPr lang="en-US" dirty="0"/>
          </a:p>
        </p:txBody>
      </p:sp>
      <p:sp>
        <p:nvSpPr>
          <p:cNvPr id="3" name="Slide Number Placeholder 2"/>
          <p:cNvSpPr>
            <a:spLocks noGrp="1"/>
          </p:cNvSpPr>
          <p:nvPr>
            <p:ph type="sldNum" sz="quarter" idx="12"/>
          </p:nvPr>
        </p:nvSpPr>
        <p:spPr/>
        <p:txBody>
          <a:bodyPr/>
          <a:lstStyle/>
          <a:p>
            <a:fld id="{E67947C6-7C43-F646-BF47-BCEE1BD2FE6B}" type="slidenum">
              <a:rPr lang="en-US" smtClean="0"/>
              <a:t>20</a:t>
            </a:fld>
            <a:endParaRPr lang="en-US" dirty="0"/>
          </a:p>
        </p:txBody>
      </p:sp>
      <p:sp>
        <p:nvSpPr>
          <p:cNvPr id="18" name="Content Placeholder 2"/>
          <p:cNvSpPr txBox="1">
            <a:spLocks/>
          </p:cNvSpPr>
          <p:nvPr/>
        </p:nvSpPr>
        <p:spPr>
          <a:xfrm>
            <a:off x="127687" y="1201349"/>
            <a:ext cx="8906475" cy="1414166"/>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Determining the optimal number of zones can be difficult; algorithms exist that determine the number of zones automatically, but are more sensitive to other input parameters</a:t>
            </a:r>
          </a:p>
          <a:p>
            <a:pPr marL="0" indent="0">
              <a:buFont typeface="Arial"/>
              <a:buNone/>
            </a:pPr>
            <a:endParaRPr lang="en-US" sz="1600" dirty="0"/>
          </a:p>
          <a:p>
            <a:pPr marL="0" indent="0">
              <a:buFont typeface="Arial"/>
              <a:buNone/>
            </a:pPr>
            <a:r>
              <a:rPr lang="en-US" sz="1600" dirty="0" smtClean="0"/>
              <a:t>Want to avoid the “curse of dimensionality”, where many distance metrics begin to lose meaning in very high dimensional space</a:t>
            </a:r>
            <a:endParaRPr lang="en-US" sz="1600" dirty="0"/>
          </a:p>
          <a:p>
            <a:pPr marL="0" indent="0">
              <a:buFont typeface="Arial"/>
              <a:buNone/>
            </a:pPr>
            <a:endParaRPr lang="en-US" sz="1600" dirty="0" smtClean="0"/>
          </a:p>
        </p:txBody>
      </p:sp>
      <p:sp>
        <p:nvSpPr>
          <p:cNvPr id="19" name="Content Placeholder 2"/>
          <p:cNvSpPr txBox="1">
            <a:spLocks/>
          </p:cNvSpPr>
          <p:nvPr/>
        </p:nvSpPr>
        <p:spPr>
          <a:xfrm>
            <a:off x="1202279" y="2759676"/>
            <a:ext cx="6754099" cy="370702"/>
          </a:xfrm>
          <a:prstGeom prst="rect">
            <a:avLst/>
          </a:prstGeom>
          <a:solidFill>
            <a:schemeClr val="accent5">
              <a:lumMod val="40000"/>
              <a:lumOff val="60000"/>
              <a:alpha val="50000"/>
            </a:schemeClr>
          </a:solidFill>
          <a:ln w="38100" cmpd="sng">
            <a:solidFill>
              <a:schemeClr val="accent5">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i="1" dirty="0"/>
              <a:t>Zones in CFVs should be those regions with the smallest </a:t>
            </a:r>
            <a:r>
              <a:rPr lang="en-US" sz="1600" b="1" i="1" dirty="0" smtClean="0"/>
              <a:t>gradient…</a:t>
            </a:r>
            <a:endParaRPr lang="en-US" sz="1600" b="1" i="1" dirty="0"/>
          </a:p>
        </p:txBody>
      </p:sp>
      <p:pic>
        <p:nvPicPr>
          <p:cNvPr id="4" name="Picture 3" descr="deformEffStrainGradient.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25" y="3265615"/>
            <a:ext cx="2957024" cy="1869303"/>
          </a:xfrm>
          <a:prstGeom prst="rect">
            <a:avLst/>
          </a:prstGeom>
        </p:spPr>
      </p:pic>
      <p:pic>
        <p:nvPicPr>
          <p:cNvPr id="5" name="Picture 4" descr="gradientZonesClean.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5883" y="3265615"/>
            <a:ext cx="2978509" cy="1865376"/>
          </a:xfrm>
          <a:prstGeom prst="rect">
            <a:avLst/>
          </a:prstGeom>
        </p:spPr>
      </p:pic>
      <p:pic>
        <p:nvPicPr>
          <p:cNvPr id="7" name="Picture 6" descr="gradientZonesRaw.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8767" y="4908379"/>
            <a:ext cx="2844642" cy="1865376"/>
          </a:xfrm>
          <a:prstGeom prst="rect">
            <a:avLst/>
          </a:prstGeom>
        </p:spPr>
      </p:pic>
      <p:cxnSp>
        <p:nvCxnSpPr>
          <p:cNvPr id="20" name="Straight Arrow Connector 19"/>
          <p:cNvCxnSpPr/>
          <p:nvPr/>
        </p:nvCxnSpPr>
        <p:spPr>
          <a:xfrm>
            <a:off x="3025007" y="4369911"/>
            <a:ext cx="599640" cy="538468"/>
          </a:xfrm>
          <a:prstGeom prst="straightConnector1">
            <a:avLst/>
          </a:prstGeom>
          <a:ln w="31750" cmpd="sng">
            <a:solidFill>
              <a:srgbClr val="0000FF">
                <a:alpha val="50000"/>
              </a:srgbClr>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5227768" y="4375927"/>
            <a:ext cx="599640" cy="532452"/>
          </a:xfrm>
          <a:prstGeom prst="straightConnector1">
            <a:avLst/>
          </a:prstGeom>
          <a:ln w="31750" cmpd="sng">
            <a:solidFill>
              <a:srgbClr val="0000FF">
                <a:alpha val="50000"/>
              </a:srgbClr>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23" name="Content Placeholder 2"/>
          <p:cNvSpPr txBox="1">
            <a:spLocks/>
          </p:cNvSpPr>
          <p:nvPr/>
        </p:nvSpPr>
        <p:spPr>
          <a:xfrm>
            <a:off x="443469" y="5287319"/>
            <a:ext cx="1835665" cy="370702"/>
          </a:xfrm>
          <a:prstGeom prst="rect">
            <a:avLst/>
          </a:prstGeom>
          <a:solidFill>
            <a:schemeClr val="accent5">
              <a:lumMod val="40000"/>
              <a:lumOff val="60000"/>
              <a:alpha val="50000"/>
            </a:schemeClr>
          </a:solidFill>
          <a:ln w="38100" cmpd="sng">
            <a:solidFill>
              <a:schemeClr val="accent5">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Compute gradient</a:t>
            </a:r>
            <a:endParaRPr lang="en-US" sz="1600" dirty="0"/>
          </a:p>
        </p:txBody>
      </p:sp>
      <p:sp>
        <p:nvSpPr>
          <p:cNvPr id="24" name="Content Placeholder 2"/>
          <p:cNvSpPr txBox="1">
            <a:spLocks/>
          </p:cNvSpPr>
          <p:nvPr/>
        </p:nvSpPr>
        <p:spPr>
          <a:xfrm>
            <a:off x="3720757" y="4183449"/>
            <a:ext cx="1401807" cy="580768"/>
          </a:xfrm>
          <a:prstGeom prst="rect">
            <a:avLst/>
          </a:prstGeom>
          <a:solidFill>
            <a:schemeClr val="accent5">
              <a:lumMod val="40000"/>
              <a:lumOff val="60000"/>
              <a:alpha val="50000"/>
            </a:schemeClr>
          </a:solidFill>
          <a:ln w="38100" cmpd="sng">
            <a:solidFill>
              <a:schemeClr val="accent5">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Scalar segmentation</a:t>
            </a:r>
            <a:endParaRPr lang="en-US" sz="1600" dirty="0"/>
          </a:p>
        </p:txBody>
      </p:sp>
      <p:sp>
        <p:nvSpPr>
          <p:cNvPr id="25" name="Content Placeholder 2"/>
          <p:cNvSpPr txBox="1">
            <a:spLocks/>
          </p:cNvSpPr>
          <p:nvPr/>
        </p:nvSpPr>
        <p:spPr>
          <a:xfrm>
            <a:off x="6411097" y="5287319"/>
            <a:ext cx="2073876" cy="374904"/>
          </a:xfrm>
          <a:prstGeom prst="rect">
            <a:avLst/>
          </a:prstGeom>
          <a:solidFill>
            <a:schemeClr val="accent5">
              <a:lumMod val="40000"/>
              <a:lumOff val="60000"/>
              <a:alpha val="50000"/>
            </a:schemeClr>
          </a:solidFill>
          <a:ln w="38100" cmpd="sng">
            <a:solidFill>
              <a:schemeClr val="accent5">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Cleanup small zones</a:t>
            </a:r>
            <a:endParaRPr lang="en-US" sz="1600" dirty="0"/>
          </a:p>
        </p:txBody>
      </p:sp>
    </p:spTree>
    <p:extLst>
      <p:ext uri="{BB962C8B-B14F-4D97-AF65-F5344CB8AC3E}">
        <p14:creationId xmlns:p14="http://schemas.microsoft.com/office/powerpoint/2010/main" val="33312295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Shape 3"/>
          <p:cNvSpPr/>
          <p:nvPr/>
        </p:nvSpPr>
        <p:spPr>
          <a:xfrm>
            <a:off x="73305" y="1153591"/>
            <a:ext cx="8908278" cy="4399992"/>
          </a:xfrm>
          <a:prstGeom prst="corner">
            <a:avLst>
              <a:gd name="adj1" fmla="val 69919"/>
              <a:gd name="adj2" fmla="val 105035"/>
            </a:avLst>
          </a:prstGeom>
          <a:solidFill>
            <a:srgbClr val="FFFF00">
              <a:alpha val="50000"/>
            </a:srgbClr>
          </a:solidFill>
          <a:ln w="38100">
            <a:solidFill>
              <a:schemeClr val="tx1"/>
            </a:solidFill>
          </a:ln>
          <a:scene3d>
            <a:camera prst="orthographicFront">
              <a:rot lat="1080000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Process Design</a:t>
            </a:r>
            <a:endParaRPr lang="en-US" dirty="0"/>
          </a:p>
        </p:txBody>
      </p:sp>
      <p:sp>
        <p:nvSpPr>
          <p:cNvPr id="3" name="Slide Number Placeholder 2"/>
          <p:cNvSpPr>
            <a:spLocks noGrp="1"/>
          </p:cNvSpPr>
          <p:nvPr>
            <p:ph type="sldNum" sz="quarter" idx="12"/>
          </p:nvPr>
        </p:nvSpPr>
        <p:spPr/>
        <p:txBody>
          <a:bodyPr/>
          <a:lstStyle/>
          <a:p>
            <a:fld id="{E67947C6-7C43-F646-BF47-BCEE1BD2FE6B}" type="slidenum">
              <a:rPr lang="en-US" smtClean="0"/>
              <a:t>21</a:t>
            </a:fld>
            <a:endParaRPr lang="en-US" dirty="0"/>
          </a:p>
        </p:txBody>
      </p:sp>
      <p:sp>
        <p:nvSpPr>
          <p:cNvPr id="177" name="Rectangle 176"/>
          <p:cNvSpPr/>
          <p:nvPr/>
        </p:nvSpPr>
        <p:spPr>
          <a:xfrm>
            <a:off x="481782" y="1390753"/>
            <a:ext cx="2659308" cy="338328"/>
          </a:xfrm>
          <a:prstGeom prst="rect">
            <a:avLst/>
          </a:prstGeom>
          <a:solidFill>
            <a:srgbClr val="CCFFCC"/>
          </a:solidFill>
          <a:ln w="38100" cmpd="sng">
            <a:solidFill>
              <a:srgbClr val="008000"/>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solidFill>
                <a:latin typeface="Helvetica"/>
                <a:cs typeface="Helvetica"/>
              </a:rPr>
              <a:t>Continuum Field Variables</a:t>
            </a:r>
            <a:endParaRPr lang="en-US" sz="1600" dirty="0">
              <a:solidFill>
                <a:schemeClr val="tx1"/>
              </a:solidFill>
              <a:latin typeface="Helvetica"/>
              <a:cs typeface="Helvetica"/>
            </a:endParaRPr>
          </a:p>
        </p:txBody>
      </p:sp>
      <p:sp>
        <p:nvSpPr>
          <p:cNvPr id="178" name="TextBox 177"/>
          <p:cNvSpPr txBox="1"/>
          <p:nvPr/>
        </p:nvSpPr>
        <p:spPr>
          <a:xfrm>
            <a:off x="7464323" y="1390753"/>
            <a:ext cx="1422487" cy="338328"/>
          </a:xfrm>
          <a:prstGeom prst="rect">
            <a:avLst/>
          </a:prstGeom>
          <a:solidFill>
            <a:schemeClr val="accent5">
              <a:lumMod val="40000"/>
              <a:lumOff val="60000"/>
              <a:alpha val="25000"/>
            </a:schemeClr>
          </a:solidFill>
          <a:ln w="38100" cmpd="sng">
            <a:solidFill>
              <a:schemeClr val="accent5">
                <a:lumMod val="50000"/>
                <a:alpha val="25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alpha val="25000"/>
                  </a:schemeClr>
                </a:solidFill>
                <a:latin typeface="Helvetica"/>
                <a:cs typeface="Helvetica"/>
              </a:rPr>
              <a:t>Part Design</a:t>
            </a:r>
            <a:endParaRPr lang="en-US" sz="1600" dirty="0">
              <a:solidFill>
                <a:schemeClr val="tx1">
                  <a:alpha val="25000"/>
                </a:schemeClr>
              </a:solidFill>
              <a:latin typeface="Helvetica"/>
              <a:cs typeface="Helvetica"/>
            </a:endParaRPr>
          </a:p>
        </p:txBody>
      </p:sp>
      <p:sp>
        <p:nvSpPr>
          <p:cNvPr id="179" name="TextBox 178"/>
          <p:cNvSpPr txBox="1"/>
          <p:nvPr/>
        </p:nvSpPr>
        <p:spPr>
          <a:xfrm>
            <a:off x="5076723" y="1390527"/>
            <a:ext cx="1715729" cy="338554"/>
          </a:xfrm>
          <a:prstGeom prst="rect">
            <a:avLst/>
          </a:prstGeom>
          <a:solidFill>
            <a:schemeClr val="accent5">
              <a:lumMod val="40000"/>
              <a:lumOff val="60000"/>
            </a:schemeClr>
          </a:solidFill>
          <a:ln w="38100" cmpd="sng">
            <a:solidFill>
              <a:schemeClr val="accent5">
                <a:lumMod val="50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solidFill>
                <a:latin typeface="Helvetica"/>
                <a:cs typeface="Helvetica"/>
              </a:rPr>
              <a:t>Process Models</a:t>
            </a:r>
          </a:p>
        </p:txBody>
      </p:sp>
      <p:cxnSp>
        <p:nvCxnSpPr>
          <p:cNvPr id="180" name="Straight Arrow Connector 179"/>
          <p:cNvCxnSpPr/>
          <p:nvPr/>
        </p:nvCxnSpPr>
        <p:spPr>
          <a:xfrm flipH="1">
            <a:off x="6817032" y="1559917"/>
            <a:ext cx="614515" cy="0"/>
          </a:xfrm>
          <a:prstGeom prst="straightConnector1">
            <a:avLst/>
          </a:prstGeom>
          <a:ln w="31750">
            <a:solidFill>
              <a:srgbClr val="FF0000">
                <a:alpha val="2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flipH="1">
            <a:off x="3179096" y="1541396"/>
            <a:ext cx="1856658" cy="0"/>
          </a:xfrm>
          <a:prstGeom prst="straightConnector1">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82" name="Picture 181" descr="effStrain.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607" y="1838327"/>
            <a:ext cx="1941595" cy="1293058"/>
          </a:xfrm>
          <a:prstGeom prst="rect">
            <a:avLst/>
          </a:prstGeom>
        </p:spPr>
      </p:pic>
      <p:cxnSp>
        <p:nvCxnSpPr>
          <p:cNvPr id="184" name="Elbow Connector 183"/>
          <p:cNvCxnSpPr/>
          <p:nvPr/>
        </p:nvCxnSpPr>
        <p:spPr>
          <a:xfrm rot="16200000" flipH="1">
            <a:off x="2841805" y="1128356"/>
            <a:ext cx="1828800" cy="3200400"/>
          </a:xfrm>
          <a:prstGeom prst="bentConnector3">
            <a:avLst>
              <a:gd name="adj1" fmla="val 50000"/>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85" name="Picture 184" descr="optimalZoneIds.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455" y="1839238"/>
            <a:ext cx="1935957" cy="1289304"/>
          </a:xfrm>
          <a:prstGeom prst="rect">
            <a:avLst/>
          </a:prstGeom>
        </p:spPr>
      </p:pic>
      <p:sp>
        <p:nvSpPr>
          <p:cNvPr id="199" name="TextBox 198"/>
          <p:cNvSpPr txBox="1"/>
          <p:nvPr/>
        </p:nvSpPr>
        <p:spPr>
          <a:xfrm>
            <a:off x="4289604" y="3670441"/>
            <a:ext cx="2133601" cy="338554"/>
          </a:xfrm>
          <a:prstGeom prst="rect">
            <a:avLst/>
          </a:prstGeom>
          <a:solidFill>
            <a:schemeClr val="accent5">
              <a:lumMod val="40000"/>
              <a:lumOff val="60000"/>
            </a:schemeClr>
          </a:solidFill>
          <a:ln w="38100" cmpd="sng">
            <a:solidFill>
              <a:schemeClr val="accent5">
                <a:lumMod val="50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solidFill>
                <a:latin typeface="Helvetica"/>
                <a:cs typeface="Helvetica"/>
              </a:rPr>
              <a:t>Microstructure Model</a:t>
            </a:r>
          </a:p>
        </p:txBody>
      </p:sp>
      <p:sp>
        <p:nvSpPr>
          <p:cNvPr id="200" name="Rectangle 199"/>
          <p:cNvSpPr/>
          <p:nvPr/>
        </p:nvSpPr>
        <p:spPr>
          <a:xfrm>
            <a:off x="4599142" y="4631691"/>
            <a:ext cx="1518108" cy="338328"/>
          </a:xfrm>
          <a:prstGeom prst="rect">
            <a:avLst/>
          </a:prstGeom>
          <a:solidFill>
            <a:srgbClr val="CCFFCC"/>
          </a:solidFill>
          <a:ln w="38100" cmpd="sng">
            <a:solidFill>
              <a:srgbClr val="008000"/>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solidFill>
                <a:latin typeface="Helvetica"/>
                <a:cs typeface="Helvetica"/>
              </a:rPr>
              <a:t>Microstructure</a:t>
            </a:r>
            <a:endParaRPr lang="en-US" sz="1600" dirty="0">
              <a:solidFill>
                <a:schemeClr val="tx1"/>
              </a:solidFill>
              <a:latin typeface="Helvetica"/>
              <a:cs typeface="Helvetica"/>
            </a:endParaRPr>
          </a:p>
        </p:txBody>
      </p:sp>
      <p:cxnSp>
        <p:nvCxnSpPr>
          <p:cNvPr id="201" name="Straight Arrow Connector 200"/>
          <p:cNvCxnSpPr/>
          <p:nvPr/>
        </p:nvCxnSpPr>
        <p:spPr>
          <a:xfrm>
            <a:off x="5356405" y="4074966"/>
            <a:ext cx="0" cy="510673"/>
          </a:xfrm>
          <a:prstGeom prst="straightConnector1">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63" name="TextBox 262"/>
          <p:cNvSpPr txBox="1"/>
          <p:nvPr/>
        </p:nvSpPr>
        <p:spPr>
          <a:xfrm>
            <a:off x="4501723" y="5881854"/>
            <a:ext cx="1715729" cy="338554"/>
          </a:xfrm>
          <a:prstGeom prst="rect">
            <a:avLst/>
          </a:prstGeom>
          <a:solidFill>
            <a:schemeClr val="accent5">
              <a:lumMod val="40000"/>
              <a:lumOff val="60000"/>
              <a:alpha val="25000"/>
            </a:schemeClr>
          </a:solidFill>
          <a:ln w="38100" cmpd="sng">
            <a:solidFill>
              <a:schemeClr val="accent5">
                <a:lumMod val="50000"/>
                <a:alpha val="25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alpha val="25000"/>
                  </a:schemeClr>
                </a:solidFill>
                <a:latin typeface="Helvetica"/>
                <a:cs typeface="Helvetica"/>
              </a:rPr>
              <a:t>Property Model</a:t>
            </a:r>
          </a:p>
        </p:txBody>
      </p:sp>
      <p:cxnSp>
        <p:nvCxnSpPr>
          <p:cNvPr id="264" name="Straight Arrow Connector 263"/>
          <p:cNvCxnSpPr/>
          <p:nvPr/>
        </p:nvCxnSpPr>
        <p:spPr>
          <a:xfrm>
            <a:off x="5356405" y="5013698"/>
            <a:ext cx="3183" cy="803722"/>
          </a:xfrm>
          <a:prstGeom prst="straightConnector1">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65" name="Rectangle 264"/>
          <p:cNvSpPr/>
          <p:nvPr/>
        </p:nvSpPr>
        <p:spPr>
          <a:xfrm>
            <a:off x="2657989" y="5882080"/>
            <a:ext cx="1119238" cy="338328"/>
          </a:xfrm>
          <a:prstGeom prst="rect">
            <a:avLst/>
          </a:prstGeom>
          <a:solidFill>
            <a:srgbClr val="CCFFCC">
              <a:alpha val="25000"/>
            </a:srgbClr>
          </a:solidFill>
          <a:ln w="38100" cmpd="sng">
            <a:solidFill>
              <a:srgbClr val="008000">
                <a:alpha val="25000"/>
              </a:srgbClr>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alpha val="25000"/>
                  </a:schemeClr>
                </a:solidFill>
                <a:latin typeface="Helvetica"/>
                <a:cs typeface="Helvetica"/>
              </a:rPr>
              <a:t>Properties</a:t>
            </a:r>
            <a:endParaRPr lang="en-US" sz="1600" dirty="0">
              <a:solidFill>
                <a:schemeClr val="tx1">
                  <a:alpha val="25000"/>
                </a:schemeClr>
              </a:solidFill>
              <a:latin typeface="Helvetica"/>
              <a:cs typeface="Helvetica"/>
            </a:endParaRPr>
          </a:p>
        </p:txBody>
      </p:sp>
      <p:cxnSp>
        <p:nvCxnSpPr>
          <p:cNvPr id="266" name="Straight Arrow Connector 265"/>
          <p:cNvCxnSpPr/>
          <p:nvPr/>
        </p:nvCxnSpPr>
        <p:spPr>
          <a:xfrm flipH="1">
            <a:off x="3810003" y="6044090"/>
            <a:ext cx="658222" cy="0"/>
          </a:xfrm>
          <a:prstGeom prst="straightConnector1">
            <a:avLst/>
          </a:prstGeom>
          <a:ln w="31750">
            <a:solidFill>
              <a:srgbClr val="FF0000">
                <a:alpha val="25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267" name="Picture 266" descr="optimalZoneIds.tif"/>
          <p:cNvPicPr>
            <a:picLocks noChangeAspect="1"/>
          </p:cNvPicPr>
          <p:nvPr/>
        </p:nvPicPr>
        <p:blipFill rotWithShape="1">
          <a:blip r:embed="rId4" cstate="print">
            <a:alphaModFix amt="25000"/>
            <a:extLst>
              <a:ext uri="{28A0092B-C50C-407E-A947-70E740481C1C}">
                <a14:useLocalDpi xmlns:a14="http://schemas.microsoft.com/office/drawing/2010/main" val="0"/>
              </a:ext>
            </a:extLst>
          </a:blip>
          <a:srcRect t="27350" b="-2587"/>
          <a:stretch/>
        </p:blipFill>
        <p:spPr>
          <a:xfrm>
            <a:off x="886888" y="5120809"/>
            <a:ext cx="1277447" cy="640080"/>
          </a:xfrm>
          <a:prstGeom prst="rect">
            <a:avLst/>
          </a:prstGeom>
        </p:spPr>
      </p:pic>
      <p:cxnSp>
        <p:nvCxnSpPr>
          <p:cNvPr id="268" name="Straight Arrow Connector 267"/>
          <p:cNvCxnSpPr/>
          <p:nvPr/>
        </p:nvCxnSpPr>
        <p:spPr>
          <a:xfrm flipH="1" flipV="1">
            <a:off x="856249" y="5126895"/>
            <a:ext cx="221800" cy="49256"/>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69" name="Straight Arrow Connector 268"/>
          <p:cNvCxnSpPr/>
          <p:nvPr/>
        </p:nvCxnSpPr>
        <p:spPr>
          <a:xfrm flipV="1">
            <a:off x="1975497" y="5012521"/>
            <a:ext cx="192200" cy="300980"/>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70" name="Straight Arrow Connector 269"/>
          <p:cNvCxnSpPr/>
          <p:nvPr/>
        </p:nvCxnSpPr>
        <p:spPr>
          <a:xfrm>
            <a:off x="1866180" y="5389929"/>
            <a:ext cx="374356" cy="163654"/>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71" name="Straight Arrow Connector 270"/>
          <p:cNvCxnSpPr/>
          <p:nvPr/>
        </p:nvCxnSpPr>
        <p:spPr>
          <a:xfrm flipH="1">
            <a:off x="856249" y="5389929"/>
            <a:ext cx="569774" cy="187057"/>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flipV="1">
            <a:off x="1478084" y="5008983"/>
            <a:ext cx="212147" cy="342449"/>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pic>
        <p:nvPicPr>
          <p:cNvPr id="273" name="Picture 272"/>
          <p:cNvPicPr>
            <a:picLocks noChangeAspect="1"/>
          </p:cNvPicPr>
          <p:nvPr/>
        </p:nvPicPr>
        <p:blipFill>
          <a:blip r:embed="rId5" cstate="print">
            <a:alphaModFix amt="25000"/>
            <a:extLst>
              <a:ext uri="{28A0092B-C50C-407E-A947-70E740481C1C}">
                <a14:useLocalDpi xmlns:a14="http://schemas.microsoft.com/office/drawing/2010/main" val="0"/>
              </a:ext>
            </a:extLst>
          </a:blip>
          <a:stretch>
            <a:fillRect/>
          </a:stretch>
        </p:blipFill>
        <p:spPr>
          <a:xfrm>
            <a:off x="98328" y="4762378"/>
            <a:ext cx="768846" cy="555482"/>
          </a:xfrm>
          <a:prstGeom prst="rect">
            <a:avLst/>
          </a:prstGeom>
        </p:spPr>
      </p:pic>
      <p:pic>
        <p:nvPicPr>
          <p:cNvPr id="274" name="Picture 273"/>
          <p:cNvPicPr>
            <a:picLocks noChangeAspect="1"/>
          </p:cNvPicPr>
          <p:nvPr/>
        </p:nvPicPr>
        <p:blipFill>
          <a:blip r:embed="rId5" cstate="print">
            <a:alphaModFix amt="25000"/>
            <a:extLst>
              <a:ext uri="{28A0092B-C50C-407E-A947-70E740481C1C}">
                <a14:useLocalDpi xmlns:a14="http://schemas.microsoft.com/office/drawing/2010/main" val="0"/>
              </a:ext>
            </a:extLst>
          </a:blip>
          <a:stretch>
            <a:fillRect/>
          </a:stretch>
        </p:blipFill>
        <p:spPr>
          <a:xfrm>
            <a:off x="1049603" y="4462403"/>
            <a:ext cx="768846" cy="555482"/>
          </a:xfrm>
          <a:prstGeom prst="rect">
            <a:avLst/>
          </a:prstGeom>
        </p:spPr>
      </p:pic>
      <p:pic>
        <p:nvPicPr>
          <p:cNvPr id="275" name="Picture 274"/>
          <p:cNvPicPr>
            <a:picLocks noChangeAspect="1"/>
          </p:cNvPicPr>
          <p:nvPr/>
        </p:nvPicPr>
        <p:blipFill>
          <a:blip r:embed="rId5" cstate="print">
            <a:alphaModFix amt="25000"/>
            <a:extLst>
              <a:ext uri="{28A0092B-C50C-407E-A947-70E740481C1C}">
                <a14:useLocalDpi xmlns:a14="http://schemas.microsoft.com/office/drawing/2010/main" val="0"/>
              </a:ext>
            </a:extLst>
          </a:blip>
          <a:stretch>
            <a:fillRect/>
          </a:stretch>
        </p:blipFill>
        <p:spPr>
          <a:xfrm>
            <a:off x="2183753" y="4672553"/>
            <a:ext cx="768846" cy="555482"/>
          </a:xfrm>
          <a:prstGeom prst="rect">
            <a:avLst/>
          </a:prstGeom>
        </p:spPr>
      </p:pic>
      <p:pic>
        <p:nvPicPr>
          <p:cNvPr id="276" name="Picture 275"/>
          <p:cNvPicPr>
            <a:picLocks noChangeAspect="1"/>
          </p:cNvPicPr>
          <p:nvPr/>
        </p:nvPicPr>
        <p:blipFill>
          <a:blip r:embed="rId5" cstate="print">
            <a:alphaModFix amt="25000"/>
            <a:extLst>
              <a:ext uri="{28A0092B-C50C-407E-A947-70E740481C1C}">
                <a14:useLocalDpi xmlns:a14="http://schemas.microsoft.com/office/drawing/2010/main" val="0"/>
              </a:ext>
            </a:extLst>
          </a:blip>
          <a:stretch>
            <a:fillRect/>
          </a:stretch>
        </p:blipFill>
        <p:spPr>
          <a:xfrm>
            <a:off x="2249528" y="5277328"/>
            <a:ext cx="768846" cy="555482"/>
          </a:xfrm>
          <a:prstGeom prst="rect">
            <a:avLst/>
          </a:prstGeom>
        </p:spPr>
      </p:pic>
      <p:pic>
        <p:nvPicPr>
          <p:cNvPr id="277" name="Picture 276"/>
          <p:cNvPicPr>
            <a:picLocks noChangeAspect="1"/>
          </p:cNvPicPr>
          <p:nvPr/>
        </p:nvPicPr>
        <p:blipFill>
          <a:blip r:embed="rId5" cstate="print">
            <a:alphaModFix amt="25000"/>
            <a:extLst>
              <a:ext uri="{28A0092B-C50C-407E-A947-70E740481C1C}">
                <a14:useLocalDpi xmlns:a14="http://schemas.microsoft.com/office/drawing/2010/main" val="0"/>
              </a:ext>
            </a:extLst>
          </a:blip>
          <a:stretch>
            <a:fillRect/>
          </a:stretch>
        </p:blipFill>
        <p:spPr>
          <a:xfrm>
            <a:off x="106353" y="5376778"/>
            <a:ext cx="768846" cy="555482"/>
          </a:xfrm>
          <a:prstGeom prst="rect">
            <a:avLst/>
          </a:prstGeom>
        </p:spPr>
      </p:pic>
      <p:sp>
        <p:nvSpPr>
          <p:cNvPr id="278" name="TextBox 277"/>
          <p:cNvSpPr txBox="1"/>
          <p:nvPr/>
        </p:nvSpPr>
        <p:spPr>
          <a:xfrm>
            <a:off x="155916" y="3348015"/>
            <a:ext cx="1769871" cy="338554"/>
          </a:xfrm>
          <a:prstGeom prst="rect">
            <a:avLst/>
          </a:prstGeom>
          <a:solidFill>
            <a:schemeClr val="accent5">
              <a:lumMod val="40000"/>
              <a:lumOff val="60000"/>
              <a:alpha val="25000"/>
            </a:schemeClr>
          </a:solidFill>
          <a:ln w="38100" cmpd="sng">
            <a:solidFill>
              <a:schemeClr val="accent5">
                <a:lumMod val="50000"/>
                <a:alpha val="25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alpha val="25000"/>
                  </a:schemeClr>
                </a:solidFill>
                <a:latin typeface="Helvetica"/>
                <a:cs typeface="Helvetica"/>
              </a:rPr>
              <a:t>Characterization</a:t>
            </a:r>
          </a:p>
        </p:txBody>
      </p:sp>
      <p:cxnSp>
        <p:nvCxnSpPr>
          <p:cNvPr id="280" name="Straight Arrow Connector 279"/>
          <p:cNvCxnSpPr/>
          <p:nvPr/>
        </p:nvCxnSpPr>
        <p:spPr>
          <a:xfrm flipH="1" flipV="1">
            <a:off x="3764097" y="4145935"/>
            <a:ext cx="704128" cy="485756"/>
          </a:xfrm>
          <a:prstGeom prst="straightConnector1">
            <a:avLst/>
          </a:prstGeom>
          <a:ln w="31750" cmpd="sng">
            <a:solidFill>
              <a:srgbClr val="0000FF">
                <a:alpha val="25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81" name="Straight Arrow Connector 280"/>
          <p:cNvCxnSpPr/>
          <p:nvPr/>
        </p:nvCxnSpPr>
        <p:spPr>
          <a:xfrm flipV="1">
            <a:off x="2477796" y="4125346"/>
            <a:ext cx="360385" cy="475437"/>
          </a:xfrm>
          <a:prstGeom prst="straightConnector1">
            <a:avLst/>
          </a:prstGeom>
          <a:ln w="31750" cmpd="sng">
            <a:solidFill>
              <a:srgbClr val="0000FF">
                <a:alpha val="25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82" name="Straight Arrow Connector 281"/>
          <p:cNvCxnSpPr/>
          <p:nvPr/>
        </p:nvCxnSpPr>
        <p:spPr>
          <a:xfrm>
            <a:off x="2016681" y="3540358"/>
            <a:ext cx="382158" cy="129823"/>
          </a:xfrm>
          <a:prstGeom prst="straightConnector1">
            <a:avLst/>
          </a:prstGeom>
          <a:ln w="31750" cmpd="sng">
            <a:solidFill>
              <a:srgbClr val="0000FF">
                <a:alpha val="25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sp>
        <p:nvSpPr>
          <p:cNvPr id="301" name="Rounded Rectangle 300"/>
          <p:cNvSpPr/>
          <p:nvPr/>
        </p:nvSpPr>
        <p:spPr>
          <a:xfrm>
            <a:off x="98327" y="1244161"/>
            <a:ext cx="8883255" cy="5089449"/>
          </a:xfrm>
          <a:prstGeom prst="roundRect">
            <a:avLst>
              <a:gd name="adj" fmla="val 5915"/>
            </a:avLst>
          </a:prstGeom>
          <a:noFill/>
          <a:ln>
            <a:solidFill>
              <a:schemeClr val="tx1">
                <a:alpha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TextBox 301"/>
          <p:cNvSpPr txBox="1"/>
          <p:nvPr/>
        </p:nvSpPr>
        <p:spPr>
          <a:xfrm>
            <a:off x="3739277" y="6429312"/>
            <a:ext cx="1617128" cy="338554"/>
          </a:xfrm>
          <a:prstGeom prst="rect">
            <a:avLst/>
          </a:prstGeom>
          <a:solidFill>
            <a:srgbClr val="FFFF00">
              <a:alpha val="25000"/>
            </a:srgbClr>
          </a:solidFill>
          <a:ln w="38100" cmpd="sng">
            <a:solidFill>
              <a:schemeClr val="tx1">
                <a:alpha val="25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alpha val="25000"/>
                  </a:schemeClr>
                </a:solidFill>
                <a:latin typeface="Helvetica"/>
                <a:cs typeface="Helvetica"/>
              </a:rPr>
              <a:t>Optimization</a:t>
            </a:r>
          </a:p>
        </p:txBody>
      </p:sp>
      <p:cxnSp>
        <p:nvCxnSpPr>
          <p:cNvPr id="303" name="Straight Arrow Connector 302"/>
          <p:cNvCxnSpPr/>
          <p:nvPr/>
        </p:nvCxnSpPr>
        <p:spPr>
          <a:xfrm rot="5400000" flipH="1" flipV="1">
            <a:off x="4652760" y="2350961"/>
            <a:ext cx="5049675" cy="3467589"/>
          </a:xfrm>
          <a:prstGeom prst="bentConnector4">
            <a:avLst>
              <a:gd name="adj1" fmla="val -28"/>
              <a:gd name="adj2" fmla="val 104702"/>
            </a:avLst>
          </a:prstGeom>
          <a:ln w="31750">
            <a:solidFill>
              <a:srgbClr val="800000">
                <a:alpha val="2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16" name="Straight Arrow Connector 315"/>
          <p:cNvCxnSpPr/>
          <p:nvPr/>
        </p:nvCxnSpPr>
        <p:spPr>
          <a:xfrm rot="16200000" flipH="1">
            <a:off x="3278766" y="6207640"/>
            <a:ext cx="365760" cy="466770"/>
          </a:xfrm>
          <a:prstGeom prst="bentConnector2">
            <a:avLst/>
          </a:prstGeom>
          <a:ln w="31750">
            <a:solidFill>
              <a:srgbClr val="800000">
                <a:alpha val="2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3048068" y="3110296"/>
            <a:ext cx="360385" cy="475437"/>
          </a:xfrm>
          <a:prstGeom prst="straightConnector1">
            <a:avLst/>
          </a:prstGeom>
          <a:ln w="31750" cmpd="sng">
            <a:solidFill>
              <a:srgbClr val="0000FF">
                <a:alpha val="25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sp>
        <p:nvSpPr>
          <p:cNvPr id="102" name="Rectangle 101"/>
          <p:cNvSpPr/>
          <p:nvPr/>
        </p:nvSpPr>
        <p:spPr>
          <a:xfrm>
            <a:off x="2499541" y="3664879"/>
            <a:ext cx="1280160" cy="338328"/>
          </a:xfrm>
          <a:prstGeom prst="rect">
            <a:avLst/>
          </a:prstGeom>
          <a:solidFill>
            <a:schemeClr val="accent2">
              <a:lumMod val="40000"/>
              <a:lumOff val="60000"/>
              <a:alpha val="25000"/>
            </a:schemeClr>
          </a:solidFill>
          <a:ln w="38100" cmpd="sng">
            <a:solidFill>
              <a:srgbClr val="FF0000">
                <a:alpha val="25000"/>
              </a:srgbClr>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alpha val="25000"/>
                  </a:schemeClr>
                </a:solidFill>
                <a:latin typeface="Helvetica"/>
                <a:cs typeface="Helvetica"/>
              </a:rPr>
              <a:t>Data Fusion</a:t>
            </a:r>
            <a:endParaRPr lang="en-US" sz="1600" dirty="0">
              <a:solidFill>
                <a:schemeClr val="tx1">
                  <a:alpha val="25000"/>
                </a:schemeClr>
              </a:solidFill>
              <a:latin typeface="Helvetica"/>
              <a:cs typeface="Helvetica"/>
            </a:endParaRPr>
          </a:p>
        </p:txBody>
      </p:sp>
      <p:grpSp>
        <p:nvGrpSpPr>
          <p:cNvPr id="104" name="Group 103"/>
          <p:cNvGrpSpPr/>
          <p:nvPr/>
        </p:nvGrpSpPr>
        <p:grpSpPr>
          <a:xfrm>
            <a:off x="6173306" y="4273621"/>
            <a:ext cx="2762097" cy="1021842"/>
            <a:chOff x="4267238" y="3921555"/>
            <a:chExt cx="2762097" cy="1021842"/>
          </a:xfrm>
        </p:grpSpPr>
        <p:pic>
          <p:nvPicPr>
            <p:cNvPr id="105" name="Picture 10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7238" y="4126922"/>
              <a:ext cx="585491" cy="583874"/>
            </a:xfrm>
            <a:prstGeom prst="rect">
              <a:avLst/>
            </a:prstGeom>
          </p:spPr>
        </p:pic>
        <p:pic>
          <p:nvPicPr>
            <p:cNvPr id="146" name="Picture 1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3104" y="3921555"/>
              <a:ext cx="613745" cy="616309"/>
            </a:xfrm>
            <a:prstGeom prst="rect">
              <a:avLst/>
            </a:prstGeom>
          </p:spPr>
        </p:pic>
        <p:pic>
          <p:nvPicPr>
            <p:cNvPr id="147" name="Picture 1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0566" y="3961732"/>
              <a:ext cx="585491" cy="583874"/>
            </a:xfrm>
            <a:prstGeom prst="rect">
              <a:avLst/>
            </a:prstGeom>
          </p:spPr>
        </p:pic>
        <p:pic>
          <p:nvPicPr>
            <p:cNvPr id="148" name="Picture 1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15590" y="4198337"/>
              <a:ext cx="613745" cy="616309"/>
            </a:xfrm>
            <a:prstGeom prst="rect">
              <a:avLst/>
            </a:prstGeom>
          </p:spPr>
        </p:pic>
        <p:pic>
          <p:nvPicPr>
            <p:cNvPr id="149" name="Picture 1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50748" y="4348332"/>
              <a:ext cx="596818" cy="595065"/>
            </a:xfrm>
            <a:prstGeom prst="rect">
              <a:avLst/>
            </a:prstGeom>
          </p:spPr>
        </p:pic>
      </p:grpSp>
      <p:grpSp>
        <p:nvGrpSpPr>
          <p:cNvPr id="150" name="Group 149"/>
          <p:cNvGrpSpPr/>
          <p:nvPr/>
        </p:nvGrpSpPr>
        <p:grpSpPr>
          <a:xfrm>
            <a:off x="5552719" y="2014701"/>
            <a:ext cx="2982813" cy="1551934"/>
            <a:chOff x="364484" y="2706891"/>
            <a:chExt cx="2982813" cy="1551934"/>
          </a:xfrm>
        </p:grpSpPr>
        <p:pic>
          <p:nvPicPr>
            <p:cNvPr id="151" name="Picture 150" descr="optimalZoneIds.tif"/>
            <p:cNvPicPr>
              <a:picLocks noChangeAspect="1"/>
            </p:cNvPicPr>
            <p:nvPr/>
          </p:nvPicPr>
          <p:blipFill rotWithShape="1">
            <a:blip r:embed="rId4" cstate="print">
              <a:extLst>
                <a:ext uri="{28A0092B-C50C-407E-A947-70E740481C1C}">
                  <a14:useLocalDpi xmlns:a14="http://schemas.microsoft.com/office/drawing/2010/main" val="0"/>
                </a:ext>
              </a:extLst>
            </a:blip>
            <a:srcRect t="27350" b="-2587"/>
            <a:stretch/>
          </p:blipFill>
          <p:spPr>
            <a:xfrm>
              <a:off x="1214127" y="3400125"/>
              <a:ext cx="1277447" cy="640080"/>
            </a:xfrm>
            <a:prstGeom prst="rect">
              <a:avLst/>
            </a:prstGeom>
          </p:spPr>
        </p:pic>
        <p:grpSp>
          <p:nvGrpSpPr>
            <p:cNvPr id="152" name="Group 151"/>
            <p:cNvGrpSpPr/>
            <p:nvPr/>
          </p:nvGrpSpPr>
          <p:grpSpPr>
            <a:xfrm>
              <a:off x="2412300" y="2706891"/>
              <a:ext cx="727526" cy="517937"/>
              <a:chOff x="-2482369" y="1130981"/>
              <a:chExt cx="2182872" cy="1593213"/>
            </a:xfrm>
          </p:grpSpPr>
          <p:pic>
            <p:nvPicPr>
              <p:cNvPr id="210" name="Picture 209" descr="neighor size v size.bmp"/>
              <p:cNvPicPr>
                <a:picLocks noChangeAspect="1"/>
              </p:cNvPicPr>
              <p:nvPr/>
            </p:nvPicPr>
            <p:blipFill>
              <a:blip r:embed="rId9" cstate="print"/>
              <a:stretch>
                <a:fillRect/>
              </a:stretch>
            </p:blipFill>
            <p:spPr>
              <a:xfrm>
                <a:off x="-2234427" y="1183758"/>
                <a:ext cx="749114" cy="557805"/>
              </a:xfrm>
              <a:prstGeom prst="rect">
                <a:avLst/>
              </a:prstGeom>
              <a:effectLst>
                <a:outerShdw blurRad="50800" dist="50800" dir="5400000" algn="ctr" rotWithShape="0">
                  <a:srgbClr val="000000"/>
                </a:outerShdw>
              </a:effectLst>
            </p:spPr>
          </p:pic>
          <p:pic>
            <p:nvPicPr>
              <p:cNvPr id="211" name="Picture 210" descr="equivalent radius.bmp"/>
              <p:cNvPicPr>
                <a:picLocks noChangeAspect="1"/>
              </p:cNvPicPr>
              <p:nvPr/>
            </p:nvPicPr>
            <p:blipFill>
              <a:blip r:embed="rId10" cstate="print"/>
              <a:stretch>
                <a:fillRect/>
              </a:stretch>
            </p:blipFill>
            <p:spPr>
              <a:xfrm>
                <a:off x="-1597903" y="2166389"/>
                <a:ext cx="749114" cy="557805"/>
              </a:xfrm>
              <a:prstGeom prst="rect">
                <a:avLst/>
              </a:prstGeom>
              <a:effectLst>
                <a:outerShdw blurRad="50800" dist="50800" dir="5400000" algn="ctr" rotWithShape="0">
                  <a:srgbClr val="000000"/>
                </a:outerShdw>
              </a:effectLst>
            </p:spPr>
          </p:pic>
          <p:pic>
            <p:nvPicPr>
              <p:cNvPr id="212" name="Picture 211" descr="ellipsoidal misfit v size.bmp"/>
              <p:cNvPicPr>
                <a:picLocks noChangeAspect="1"/>
              </p:cNvPicPr>
              <p:nvPr/>
            </p:nvPicPr>
            <p:blipFill>
              <a:blip r:embed="rId11" cstate="print"/>
              <a:stretch>
                <a:fillRect/>
              </a:stretch>
            </p:blipFill>
            <p:spPr>
              <a:xfrm>
                <a:off x="-1069983" y="1854960"/>
                <a:ext cx="749114" cy="557805"/>
              </a:xfrm>
              <a:prstGeom prst="rect">
                <a:avLst/>
              </a:prstGeom>
              <a:effectLst>
                <a:outerShdw blurRad="50800" dist="50800" dir="5400000" algn="ctr" rotWithShape="0">
                  <a:srgbClr val="000000"/>
                </a:outerShdw>
              </a:effectLst>
            </p:spPr>
          </p:pic>
          <p:pic>
            <p:nvPicPr>
              <p:cNvPr id="213" name="Picture 212" descr="covera v size.bmp"/>
              <p:cNvPicPr>
                <a:picLocks noChangeAspect="1"/>
              </p:cNvPicPr>
              <p:nvPr/>
            </p:nvPicPr>
            <p:blipFill>
              <a:blip r:embed="rId12" cstate="print"/>
              <a:stretch>
                <a:fillRect/>
              </a:stretch>
            </p:blipFill>
            <p:spPr>
              <a:xfrm>
                <a:off x="-1048611" y="1232968"/>
                <a:ext cx="749114" cy="557805"/>
              </a:xfrm>
              <a:prstGeom prst="rect">
                <a:avLst/>
              </a:prstGeom>
              <a:effectLst>
                <a:outerShdw blurRad="50800" dist="50800" dir="5400000" algn="ctr" rotWithShape="0">
                  <a:srgbClr val="000000"/>
                </a:outerShdw>
              </a:effectLst>
            </p:spPr>
          </p:pic>
          <p:pic>
            <p:nvPicPr>
              <p:cNvPr id="214" name="Picture 213" descr="bovera v size.bmp"/>
              <p:cNvPicPr>
                <a:picLocks noChangeAspect="1"/>
              </p:cNvPicPr>
              <p:nvPr/>
            </p:nvPicPr>
            <p:blipFill>
              <a:blip r:embed="rId13" cstate="print"/>
              <a:stretch>
                <a:fillRect/>
              </a:stretch>
            </p:blipFill>
            <p:spPr>
              <a:xfrm>
                <a:off x="-2345544" y="2100685"/>
                <a:ext cx="747640" cy="557805"/>
              </a:xfrm>
              <a:prstGeom prst="rect">
                <a:avLst/>
              </a:prstGeom>
              <a:effectLst>
                <a:outerShdw blurRad="50800" dist="50800" dir="5400000" algn="ctr" rotWithShape="0">
                  <a:srgbClr val="000000"/>
                </a:outerShdw>
              </a:effectLst>
            </p:spPr>
          </p:pic>
          <p:pic>
            <p:nvPicPr>
              <p:cNvPr id="215" name="Picture 214" descr="shape v size.bmp"/>
              <p:cNvPicPr>
                <a:picLocks noChangeAspect="1"/>
              </p:cNvPicPr>
              <p:nvPr/>
            </p:nvPicPr>
            <p:blipFill>
              <a:blip r:embed="rId14" cstate="print"/>
              <a:stretch>
                <a:fillRect/>
              </a:stretch>
            </p:blipFill>
            <p:spPr>
              <a:xfrm>
                <a:off x="-1890932" y="1646776"/>
                <a:ext cx="749114" cy="557805"/>
              </a:xfrm>
              <a:prstGeom prst="rect">
                <a:avLst/>
              </a:prstGeom>
              <a:effectLst>
                <a:outerShdw blurRad="50800" dist="50800" dir="5400000" algn="ctr" rotWithShape="0">
                  <a:srgbClr val="000000"/>
                </a:outerShdw>
              </a:effectLst>
            </p:spPr>
          </p:pic>
          <p:pic>
            <p:nvPicPr>
              <p:cNvPr id="216" name="Picture 215" descr="neighors v size.bmp"/>
              <p:cNvPicPr>
                <a:picLocks noChangeAspect="1"/>
              </p:cNvPicPr>
              <p:nvPr/>
            </p:nvPicPr>
            <p:blipFill>
              <a:blip r:embed="rId15" cstate="print"/>
              <a:stretch>
                <a:fillRect/>
              </a:stretch>
            </p:blipFill>
            <p:spPr>
              <a:xfrm>
                <a:off x="-2482369" y="1592419"/>
                <a:ext cx="747640" cy="557805"/>
              </a:xfrm>
              <a:prstGeom prst="rect">
                <a:avLst/>
              </a:prstGeom>
              <a:effectLst>
                <a:outerShdw blurRad="50800" dist="50800" dir="5400000" algn="ctr" rotWithShape="0">
                  <a:srgbClr val="000000"/>
                </a:outerShdw>
              </a:effectLst>
            </p:spPr>
          </p:pic>
          <p:pic>
            <p:nvPicPr>
              <p:cNvPr id="217" name="Picture 216" descr="correlation diagram.bmp"/>
              <p:cNvPicPr>
                <a:picLocks noChangeAspect="1"/>
              </p:cNvPicPr>
              <p:nvPr/>
            </p:nvPicPr>
            <p:blipFill>
              <a:blip r:embed="rId16" cstate="print"/>
              <a:stretch>
                <a:fillRect/>
              </a:stretch>
            </p:blipFill>
            <p:spPr>
              <a:xfrm>
                <a:off x="-1641519" y="1130981"/>
                <a:ext cx="728509" cy="551356"/>
              </a:xfrm>
              <a:prstGeom prst="rect">
                <a:avLst/>
              </a:prstGeom>
              <a:effectLst>
                <a:outerShdw blurRad="50800" dist="50800" dir="5400000" algn="ctr" rotWithShape="0">
                  <a:srgbClr val="000000"/>
                </a:outerShdw>
              </a:effectLst>
            </p:spPr>
          </p:pic>
          <p:pic>
            <p:nvPicPr>
              <p:cNvPr id="218" name="Picture 217" descr="100_3d_paod_color.bmp"/>
              <p:cNvPicPr>
                <a:picLocks noChangeAspect="1"/>
              </p:cNvPicPr>
              <p:nvPr/>
            </p:nvPicPr>
            <p:blipFill>
              <a:blip r:embed="rId17" cstate="print"/>
              <a:stretch>
                <a:fillRect/>
              </a:stretch>
            </p:blipFill>
            <p:spPr>
              <a:xfrm>
                <a:off x="-1139041" y="1651703"/>
                <a:ext cx="498918" cy="619066"/>
              </a:xfrm>
              <a:prstGeom prst="rect">
                <a:avLst/>
              </a:prstGeom>
              <a:effectLst>
                <a:outerShdw blurRad="50800" dist="50800" dir="5400000" algn="ctr" rotWithShape="0">
                  <a:srgbClr val="000000"/>
                </a:outerShdw>
              </a:effectLst>
            </p:spPr>
          </p:pic>
        </p:grpSp>
        <p:grpSp>
          <p:nvGrpSpPr>
            <p:cNvPr id="153" name="Group 152"/>
            <p:cNvGrpSpPr/>
            <p:nvPr/>
          </p:nvGrpSpPr>
          <p:grpSpPr>
            <a:xfrm>
              <a:off x="463085" y="2920890"/>
              <a:ext cx="727526" cy="517937"/>
              <a:chOff x="-2482369" y="1130981"/>
              <a:chExt cx="2182872" cy="1593213"/>
            </a:xfrm>
          </p:grpSpPr>
          <p:pic>
            <p:nvPicPr>
              <p:cNvPr id="197" name="Picture 196" descr="neighor size v size.bmp"/>
              <p:cNvPicPr>
                <a:picLocks noChangeAspect="1"/>
              </p:cNvPicPr>
              <p:nvPr/>
            </p:nvPicPr>
            <p:blipFill>
              <a:blip r:embed="rId9" cstate="print"/>
              <a:stretch>
                <a:fillRect/>
              </a:stretch>
            </p:blipFill>
            <p:spPr>
              <a:xfrm>
                <a:off x="-2234427" y="1183758"/>
                <a:ext cx="749114" cy="557805"/>
              </a:xfrm>
              <a:prstGeom prst="rect">
                <a:avLst/>
              </a:prstGeom>
              <a:effectLst>
                <a:outerShdw blurRad="50800" dist="50800" dir="5400000" algn="ctr" rotWithShape="0">
                  <a:srgbClr val="000000"/>
                </a:outerShdw>
              </a:effectLst>
            </p:spPr>
          </p:pic>
          <p:pic>
            <p:nvPicPr>
              <p:cNvPr id="198" name="Picture 197" descr="equivalent radius.bmp"/>
              <p:cNvPicPr>
                <a:picLocks noChangeAspect="1"/>
              </p:cNvPicPr>
              <p:nvPr/>
            </p:nvPicPr>
            <p:blipFill>
              <a:blip r:embed="rId10" cstate="print"/>
              <a:stretch>
                <a:fillRect/>
              </a:stretch>
            </p:blipFill>
            <p:spPr>
              <a:xfrm>
                <a:off x="-1597903" y="2166389"/>
                <a:ext cx="749114" cy="557805"/>
              </a:xfrm>
              <a:prstGeom prst="rect">
                <a:avLst/>
              </a:prstGeom>
              <a:effectLst>
                <a:outerShdw blurRad="50800" dist="50800" dir="5400000" algn="ctr" rotWithShape="0">
                  <a:srgbClr val="000000"/>
                </a:outerShdw>
              </a:effectLst>
            </p:spPr>
          </p:pic>
          <p:pic>
            <p:nvPicPr>
              <p:cNvPr id="203" name="Picture 202" descr="ellipsoidal misfit v size.bmp"/>
              <p:cNvPicPr>
                <a:picLocks noChangeAspect="1"/>
              </p:cNvPicPr>
              <p:nvPr/>
            </p:nvPicPr>
            <p:blipFill>
              <a:blip r:embed="rId11" cstate="print"/>
              <a:stretch>
                <a:fillRect/>
              </a:stretch>
            </p:blipFill>
            <p:spPr>
              <a:xfrm>
                <a:off x="-1069983" y="1854960"/>
                <a:ext cx="749114" cy="557805"/>
              </a:xfrm>
              <a:prstGeom prst="rect">
                <a:avLst/>
              </a:prstGeom>
              <a:effectLst>
                <a:outerShdw blurRad="50800" dist="50800" dir="5400000" algn="ctr" rotWithShape="0">
                  <a:srgbClr val="000000"/>
                </a:outerShdw>
              </a:effectLst>
            </p:spPr>
          </p:pic>
          <p:pic>
            <p:nvPicPr>
              <p:cNvPr id="204" name="Picture 203" descr="covera v size.bmp"/>
              <p:cNvPicPr>
                <a:picLocks noChangeAspect="1"/>
              </p:cNvPicPr>
              <p:nvPr/>
            </p:nvPicPr>
            <p:blipFill>
              <a:blip r:embed="rId12" cstate="print"/>
              <a:stretch>
                <a:fillRect/>
              </a:stretch>
            </p:blipFill>
            <p:spPr>
              <a:xfrm>
                <a:off x="-1048611" y="1232968"/>
                <a:ext cx="749114" cy="557805"/>
              </a:xfrm>
              <a:prstGeom prst="rect">
                <a:avLst/>
              </a:prstGeom>
              <a:effectLst>
                <a:outerShdw blurRad="50800" dist="50800" dir="5400000" algn="ctr" rotWithShape="0">
                  <a:srgbClr val="000000"/>
                </a:outerShdw>
              </a:effectLst>
            </p:spPr>
          </p:pic>
          <p:pic>
            <p:nvPicPr>
              <p:cNvPr id="205" name="Picture 204" descr="bovera v size.bmp"/>
              <p:cNvPicPr>
                <a:picLocks noChangeAspect="1"/>
              </p:cNvPicPr>
              <p:nvPr/>
            </p:nvPicPr>
            <p:blipFill>
              <a:blip r:embed="rId13" cstate="print"/>
              <a:stretch>
                <a:fillRect/>
              </a:stretch>
            </p:blipFill>
            <p:spPr>
              <a:xfrm>
                <a:off x="-2345544" y="2100685"/>
                <a:ext cx="747640" cy="557805"/>
              </a:xfrm>
              <a:prstGeom prst="rect">
                <a:avLst/>
              </a:prstGeom>
              <a:effectLst>
                <a:outerShdw blurRad="50800" dist="50800" dir="5400000" algn="ctr" rotWithShape="0">
                  <a:srgbClr val="000000"/>
                </a:outerShdw>
              </a:effectLst>
            </p:spPr>
          </p:pic>
          <p:pic>
            <p:nvPicPr>
              <p:cNvPr id="206" name="Picture 205" descr="shape v size.bmp"/>
              <p:cNvPicPr>
                <a:picLocks noChangeAspect="1"/>
              </p:cNvPicPr>
              <p:nvPr/>
            </p:nvPicPr>
            <p:blipFill>
              <a:blip r:embed="rId14" cstate="print"/>
              <a:stretch>
                <a:fillRect/>
              </a:stretch>
            </p:blipFill>
            <p:spPr>
              <a:xfrm>
                <a:off x="-1890932" y="1646776"/>
                <a:ext cx="749114" cy="557805"/>
              </a:xfrm>
              <a:prstGeom prst="rect">
                <a:avLst/>
              </a:prstGeom>
              <a:effectLst>
                <a:outerShdw blurRad="50800" dist="50800" dir="5400000" algn="ctr" rotWithShape="0">
                  <a:srgbClr val="000000"/>
                </a:outerShdw>
              </a:effectLst>
            </p:spPr>
          </p:pic>
          <p:pic>
            <p:nvPicPr>
              <p:cNvPr id="207" name="Picture 206" descr="neighors v size.bmp"/>
              <p:cNvPicPr>
                <a:picLocks noChangeAspect="1"/>
              </p:cNvPicPr>
              <p:nvPr/>
            </p:nvPicPr>
            <p:blipFill>
              <a:blip r:embed="rId15" cstate="print"/>
              <a:stretch>
                <a:fillRect/>
              </a:stretch>
            </p:blipFill>
            <p:spPr>
              <a:xfrm>
                <a:off x="-2482369" y="1592419"/>
                <a:ext cx="747640" cy="557805"/>
              </a:xfrm>
              <a:prstGeom prst="rect">
                <a:avLst/>
              </a:prstGeom>
              <a:effectLst>
                <a:outerShdw blurRad="50800" dist="50800" dir="5400000" algn="ctr" rotWithShape="0">
                  <a:srgbClr val="000000"/>
                </a:outerShdw>
              </a:effectLst>
            </p:spPr>
          </p:pic>
          <p:pic>
            <p:nvPicPr>
              <p:cNvPr id="208" name="Picture 207" descr="correlation diagram.bmp"/>
              <p:cNvPicPr>
                <a:picLocks noChangeAspect="1"/>
              </p:cNvPicPr>
              <p:nvPr/>
            </p:nvPicPr>
            <p:blipFill>
              <a:blip r:embed="rId16" cstate="print"/>
              <a:stretch>
                <a:fillRect/>
              </a:stretch>
            </p:blipFill>
            <p:spPr>
              <a:xfrm>
                <a:off x="-1641519" y="1130981"/>
                <a:ext cx="728509" cy="551356"/>
              </a:xfrm>
              <a:prstGeom prst="rect">
                <a:avLst/>
              </a:prstGeom>
              <a:effectLst>
                <a:outerShdw blurRad="50800" dist="50800" dir="5400000" algn="ctr" rotWithShape="0">
                  <a:srgbClr val="000000"/>
                </a:outerShdw>
              </a:effectLst>
            </p:spPr>
          </p:pic>
          <p:pic>
            <p:nvPicPr>
              <p:cNvPr id="209" name="Picture 208" descr="100_3d_paod_color.bmp"/>
              <p:cNvPicPr>
                <a:picLocks noChangeAspect="1"/>
              </p:cNvPicPr>
              <p:nvPr/>
            </p:nvPicPr>
            <p:blipFill>
              <a:blip r:embed="rId17" cstate="print"/>
              <a:stretch>
                <a:fillRect/>
              </a:stretch>
            </p:blipFill>
            <p:spPr>
              <a:xfrm>
                <a:off x="-1139041" y="1651703"/>
                <a:ext cx="498918" cy="619066"/>
              </a:xfrm>
              <a:prstGeom prst="rect">
                <a:avLst/>
              </a:prstGeom>
              <a:effectLst>
                <a:outerShdw blurRad="50800" dist="50800" dir="5400000" algn="ctr" rotWithShape="0">
                  <a:srgbClr val="000000"/>
                </a:outerShdw>
              </a:effectLst>
            </p:spPr>
          </p:pic>
        </p:grpSp>
        <p:grpSp>
          <p:nvGrpSpPr>
            <p:cNvPr id="154" name="Group 153"/>
            <p:cNvGrpSpPr/>
            <p:nvPr/>
          </p:nvGrpSpPr>
          <p:grpSpPr>
            <a:xfrm>
              <a:off x="364484" y="3663257"/>
              <a:ext cx="727526" cy="517937"/>
              <a:chOff x="-2482369" y="1130981"/>
              <a:chExt cx="2182872" cy="1593213"/>
            </a:xfrm>
          </p:grpSpPr>
          <p:pic>
            <p:nvPicPr>
              <p:cNvPr id="188" name="Picture 187" descr="neighor size v size.bmp"/>
              <p:cNvPicPr>
                <a:picLocks noChangeAspect="1"/>
              </p:cNvPicPr>
              <p:nvPr/>
            </p:nvPicPr>
            <p:blipFill>
              <a:blip r:embed="rId9" cstate="print"/>
              <a:stretch>
                <a:fillRect/>
              </a:stretch>
            </p:blipFill>
            <p:spPr>
              <a:xfrm>
                <a:off x="-2234427" y="1183758"/>
                <a:ext cx="749114" cy="557805"/>
              </a:xfrm>
              <a:prstGeom prst="rect">
                <a:avLst/>
              </a:prstGeom>
              <a:effectLst>
                <a:outerShdw blurRad="50800" dist="50800" dir="5400000" algn="ctr" rotWithShape="0">
                  <a:srgbClr val="000000"/>
                </a:outerShdw>
              </a:effectLst>
            </p:spPr>
          </p:pic>
          <p:pic>
            <p:nvPicPr>
              <p:cNvPr id="189" name="Picture 188" descr="equivalent radius.bmp"/>
              <p:cNvPicPr>
                <a:picLocks noChangeAspect="1"/>
              </p:cNvPicPr>
              <p:nvPr/>
            </p:nvPicPr>
            <p:blipFill>
              <a:blip r:embed="rId10" cstate="print"/>
              <a:stretch>
                <a:fillRect/>
              </a:stretch>
            </p:blipFill>
            <p:spPr>
              <a:xfrm>
                <a:off x="-1597903" y="2166389"/>
                <a:ext cx="749114" cy="557805"/>
              </a:xfrm>
              <a:prstGeom prst="rect">
                <a:avLst/>
              </a:prstGeom>
              <a:effectLst>
                <a:outerShdw blurRad="50800" dist="50800" dir="5400000" algn="ctr" rotWithShape="0">
                  <a:srgbClr val="000000"/>
                </a:outerShdw>
              </a:effectLst>
            </p:spPr>
          </p:pic>
          <p:pic>
            <p:nvPicPr>
              <p:cNvPr id="190" name="Picture 189" descr="ellipsoidal misfit v size.bmp"/>
              <p:cNvPicPr>
                <a:picLocks noChangeAspect="1"/>
              </p:cNvPicPr>
              <p:nvPr/>
            </p:nvPicPr>
            <p:blipFill>
              <a:blip r:embed="rId11" cstate="print"/>
              <a:stretch>
                <a:fillRect/>
              </a:stretch>
            </p:blipFill>
            <p:spPr>
              <a:xfrm>
                <a:off x="-1069983" y="1854960"/>
                <a:ext cx="749114" cy="557805"/>
              </a:xfrm>
              <a:prstGeom prst="rect">
                <a:avLst/>
              </a:prstGeom>
              <a:effectLst>
                <a:outerShdw blurRad="50800" dist="50800" dir="5400000" algn="ctr" rotWithShape="0">
                  <a:srgbClr val="000000"/>
                </a:outerShdw>
              </a:effectLst>
            </p:spPr>
          </p:pic>
          <p:pic>
            <p:nvPicPr>
              <p:cNvPr id="191" name="Picture 190" descr="covera v size.bmp"/>
              <p:cNvPicPr>
                <a:picLocks noChangeAspect="1"/>
              </p:cNvPicPr>
              <p:nvPr/>
            </p:nvPicPr>
            <p:blipFill>
              <a:blip r:embed="rId12" cstate="print"/>
              <a:stretch>
                <a:fillRect/>
              </a:stretch>
            </p:blipFill>
            <p:spPr>
              <a:xfrm>
                <a:off x="-1048611" y="1232968"/>
                <a:ext cx="749114" cy="557805"/>
              </a:xfrm>
              <a:prstGeom prst="rect">
                <a:avLst/>
              </a:prstGeom>
              <a:effectLst>
                <a:outerShdw blurRad="50800" dist="50800" dir="5400000" algn="ctr" rotWithShape="0">
                  <a:srgbClr val="000000"/>
                </a:outerShdw>
              </a:effectLst>
            </p:spPr>
          </p:pic>
          <p:pic>
            <p:nvPicPr>
              <p:cNvPr id="192" name="Picture 191" descr="bovera v size.bmp"/>
              <p:cNvPicPr>
                <a:picLocks noChangeAspect="1"/>
              </p:cNvPicPr>
              <p:nvPr/>
            </p:nvPicPr>
            <p:blipFill>
              <a:blip r:embed="rId13" cstate="print"/>
              <a:stretch>
                <a:fillRect/>
              </a:stretch>
            </p:blipFill>
            <p:spPr>
              <a:xfrm>
                <a:off x="-2345544" y="2100685"/>
                <a:ext cx="747640" cy="557805"/>
              </a:xfrm>
              <a:prstGeom prst="rect">
                <a:avLst/>
              </a:prstGeom>
              <a:effectLst>
                <a:outerShdw blurRad="50800" dist="50800" dir="5400000" algn="ctr" rotWithShape="0">
                  <a:srgbClr val="000000"/>
                </a:outerShdw>
              </a:effectLst>
            </p:spPr>
          </p:pic>
          <p:pic>
            <p:nvPicPr>
              <p:cNvPr id="193" name="Picture 192" descr="shape v size.bmp"/>
              <p:cNvPicPr>
                <a:picLocks noChangeAspect="1"/>
              </p:cNvPicPr>
              <p:nvPr/>
            </p:nvPicPr>
            <p:blipFill>
              <a:blip r:embed="rId14" cstate="print"/>
              <a:stretch>
                <a:fillRect/>
              </a:stretch>
            </p:blipFill>
            <p:spPr>
              <a:xfrm>
                <a:off x="-1890932" y="1646776"/>
                <a:ext cx="749114" cy="557805"/>
              </a:xfrm>
              <a:prstGeom prst="rect">
                <a:avLst/>
              </a:prstGeom>
              <a:effectLst>
                <a:outerShdw blurRad="50800" dist="50800" dir="5400000" algn="ctr" rotWithShape="0">
                  <a:srgbClr val="000000"/>
                </a:outerShdw>
              </a:effectLst>
            </p:spPr>
          </p:pic>
          <p:pic>
            <p:nvPicPr>
              <p:cNvPr id="194" name="Picture 193" descr="neighors v size.bmp"/>
              <p:cNvPicPr>
                <a:picLocks noChangeAspect="1"/>
              </p:cNvPicPr>
              <p:nvPr/>
            </p:nvPicPr>
            <p:blipFill>
              <a:blip r:embed="rId15" cstate="print"/>
              <a:stretch>
                <a:fillRect/>
              </a:stretch>
            </p:blipFill>
            <p:spPr>
              <a:xfrm>
                <a:off x="-2482369" y="1592419"/>
                <a:ext cx="747640" cy="557805"/>
              </a:xfrm>
              <a:prstGeom prst="rect">
                <a:avLst/>
              </a:prstGeom>
              <a:effectLst>
                <a:outerShdw blurRad="50800" dist="50800" dir="5400000" algn="ctr" rotWithShape="0">
                  <a:srgbClr val="000000"/>
                </a:outerShdw>
              </a:effectLst>
            </p:spPr>
          </p:pic>
          <p:pic>
            <p:nvPicPr>
              <p:cNvPr id="195" name="Picture 194" descr="correlation diagram.bmp"/>
              <p:cNvPicPr>
                <a:picLocks noChangeAspect="1"/>
              </p:cNvPicPr>
              <p:nvPr/>
            </p:nvPicPr>
            <p:blipFill>
              <a:blip r:embed="rId16" cstate="print"/>
              <a:stretch>
                <a:fillRect/>
              </a:stretch>
            </p:blipFill>
            <p:spPr>
              <a:xfrm>
                <a:off x="-1641519" y="1130981"/>
                <a:ext cx="728509" cy="551356"/>
              </a:xfrm>
              <a:prstGeom prst="rect">
                <a:avLst/>
              </a:prstGeom>
              <a:effectLst>
                <a:outerShdw blurRad="50800" dist="50800" dir="5400000" algn="ctr" rotWithShape="0">
                  <a:srgbClr val="000000"/>
                </a:outerShdw>
              </a:effectLst>
            </p:spPr>
          </p:pic>
          <p:pic>
            <p:nvPicPr>
              <p:cNvPr id="196" name="Picture 195" descr="100_3d_paod_color.bmp"/>
              <p:cNvPicPr>
                <a:picLocks noChangeAspect="1"/>
              </p:cNvPicPr>
              <p:nvPr/>
            </p:nvPicPr>
            <p:blipFill>
              <a:blip r:embed="rId17" cstate="print"/>
              <a:stretch>
                <a:fillRect/>
              </a:stretch>
            </p:blipFill>
            <p:spPr>
              <a:xfrm>
                <a:off x="-1139041" y="1651703"/>
                <a:ext cx="498918" cy="619066"/>
              </a:xfrm>
              <a:prstGeom prst="rect">
                <a:avLst/>
              </a:prstGeom>
              <a:effectLst>
                <a:outerShdw blurRad="50800" dist="50800" dir="5400000" algn="ctr" rotWithShape="0">
                  <a:srgbClr val="000000"/>
                </a:outerShdw>
              </a:effectLst>
            </p:spPr>
          </p:pic>
        </p:grpSp>
        <p:grpSp>
          <p:nvGrpSpPr>
            <p:cNvPr id="155" name="Group 154"/>
            <p:cNvGrpSpPr/>
            <p:nvPr/>
          </p:nvGrpSpPr>
          <p:grpSpPr>
            <a:xfrm>
              <a:off x="2619771" y="3740888"/>
              <a:ext cx="727526" cy="517937"/>
              <a:chOff x="-2482369" y="1130981"/>
              <a:chExt cx="2182872" cy="1593213"/>
            </a:xfrm>
          </p:grpSpPr>
          <p:pic>
            <p:nvPicPr>
              <p:cNvPr id="171" name="Picture 170" descr="neighor size v size.bmp"/>
              <p:cNvPicPr>
                <a:picLocks noChangeAspect="1"/>
              </p:cNvPicPr>
              <p:nvPr/>
            </p:nvPicPr>
            <p:blipFill>
              <a:blip r:embed="rId9" cstate="print"/>
              <a:stretch>
                <a:fillRect/>
              </a:stretch>
            </p:blipFill>
            <p:spPr>
              <a:xfrm>
                <a:off x="-2234427" y="1183758"/>
                <a:ext cx="749114" cy="557805"/>
              </a:xfrm>
              <a:prstGeom prst="rect">
                <a:avLst/>
              </a:prstGeom>
              <a:effectLst>
                <a:outerShdw blurRad="50800" dist="50800" dir="5400000" algn="ctr" rotWithShape="0">
                  <a:srgbClr val="000000"/>
                </a:outerShdw>
              </a:effectLst>
            </p:spPr>
          </p:pic>
          <p:pic>
            <p:nvPicPr>
              <p:cNvPr id="172" name="Picture 171" descr="equivalent radius.bmp"/>
              <p:cNvPicPr>
                <a:picLocks noChangeAspect="1"/>
              </p:cNvPicPr>
              <p:nvPr/>
            </p:nvPicPr>
            <p:blipFill>
              <a:blip r:embed="rId10" cstate="print"/>
              <a:stretch>
                <a:fillRect/>
              </a:stretch>
            </p:blipFill>
            <p:spPr>
              <a:xfrm>
                <a:off x="-1597903" y="2166389"/>
                <a:ext cx="749114" cy="557805"/>
              </a:xfrm>
              <a:prstGeom prst="rect">
                <a:avLst/>
              </a:prstGeom>
              <a:effectLst>
                <a:outerShdw blurRad="50800" dist="50800" dir="5400000" algn="ctr" rotWithShape="0">
                  <a:srgbClr val="000000"/>
                </a:outerShdw>
              </a:effectLst>
            </p:spPr>
          </p:pic>
          <p:pic>
            <p:nvPicPr>
              <p:cNvPr id="173" name="Picture 172" descr="ellipsoidal misfit v size.bmp"/>
              <p:cNvPicPr>
                <a:picLocks noChangeAspect="1"/>
              </p:cNvPicPr>
              <p:nvPr/>
            </p:nvPicPr>
            <p:blipFill>
              <a:blip r:embed="rId11" cstate="print"/>
              <a:stretch>
                <a:fillRect/>
              </a:stretch>
            </p:blipFill>
            <p:spPr>
              <a:xfrm>
                <a:off x="-1069983" y="1854960"/>
                <a:ext cx="749114" cy="557805"/>
              </a:xfrm>
              <a:prstGeom prst="rect">
                <a:avLst/>
              </a:prstGeom>
              <a:effectLst>
                <a:outerShdw blurRad="50800" dist="50800" dir="5400000" algn="ctr" rotWithShape="0">
                  <a:srgbClr val="000000"/>
                </a:outerShdw>
              </a:effectLst>
            </p:spPr>
          </p:pic>
          <p:pic>
            <p:nvPicPr>
              <p:cNvPr id="174" name="Picture 173" descr="covera v size.bmp"/>
              <p:cNvPicPr>
                <a:picLocks noChangeAspect="1"/>
              </p:cNvPicPr>
              <p:nvPr/>
            </p:nvPicPr>
            <p:blipFill>
              <a:blip r:embed="rId12" cstate="print"/>
              <a:stretch>
                <a:fillRect/>
              </a:stretch>
            </p:blipFill>
            <p:spPr>
              <a:xfrm>
                <a:off x="-1048611" y="1232968"/>
                <a:ext cx="749114" cy="557805"/>
              </a:xfrm>
              <a:prstGeom prst="rect">
                <a:avLst/>
              </a:prstGeom>
              <a:effectLst>
                <a:outerShdw blurRad="50800" dist="50800" dir="5400000" algn="ctr" rotWithShape="0">
                  <a:srgbClr val="000000"/>
                </a:outerShdw>
              </a:effectLst>
            </p:spPr>
          </p:pic>
          <p:pic>
            <p:nvPicPr>
              <p:cNvPr id="175" name="Picture 174" descr="bovera v size.bmp"/>
              <p:cNvPicPr>
                <a:picLocks noChangeAspect="1"/>
              </p:cNvPicPr>
              <p:nvPr/>
            </p:nvPicPr>
            <p:blipFill>
              <a:blip r:embed="rId13" cstate="print"/>
              <a:stretch>
                <a:fillRect/>
              </a:stretch>
            </p:blipFill>
            <p:spPr>
              <a:xfrm>
                <a:off x="-2345544" y="2100685"/>
                <a:ext cx="747640" cy="557805"/>
              </a:xfrm>
              <a:prstGeom prst="rect">
                <a:avLst/>
              </a:prstGeom>
              <a:effectLst>
                <a:outerShdw blurRad="50800" dist="50800" dir="5400000" algn="ctr" rotWithShape="0">
                  <a:srgbClr val="000000"/>
                </a:outerShdw>
              </a:effectLst>
            </p:spPr>
          </p:pic>
          <p:pic>
            <p:nvPicPr>
              <p:cNvPr id="176" name="Picture 175" descr="shape v size.bmp"/>
              <p:cNvPicPr>
                <a:picLocks noChangeAspect="1"/>
              </p:cNvPicPr>
              <p:nvPr/>
            </p:nvPicPr>
            <p:blipFill>
              <a:blip r:embed="rId14" cstate="print"/>
              <a:stretch>
                <a:fillRect/>
              </a:stretch>
            </p:blipFill>
            <p:spPr>
              <a:xfrm>
                <a:off x="-1890932" y="1646776"/>
                <a:ext cx="749114" cy="557805"/>
              </a:xfrm>
              <a:prstGeom prst="rect">
                <a:avLst/>
              </a:prstGeom>
              <a:effectLst>
                <a:outerShdw blurRad="50800" dist="50800" dir="5400000" algn="ctr" rotWithShape="0">
                  <a:srgbClr val="000000"/>
                </a:outerShdw>
              </a:effectLst>
            </p:spPr>
          </p:pic>
          <p:pic>
            <p:nvPicPr>
              <p:cNvPr id="183" name="Picture 182" descr="neighors v size.bmp"/>
              <p:cNvPicPr>
                <a:picLocks noChangeAspect="1"/>
              </p:cNvPicPr>
              <p:nvPr/>
            </p:nvPicPr>
            <p:blipFill>
              <a:blip r:embed="rId15" cstate="print"/>
              <a:stretch>
                <a:fillRect/>
              </a:stretch>
            </p:blipFill>
            <p:spPr>
              <a:xfrm>
                <a:off x="-2482369" y="1592419"/>
                <a:ext cx="747640" cy="557805"/>
              </a:xfrm>
              <a:prstGeom prst="rect">
                <a:avLst/>
              </a:prstGeom>
              <a:effectLst>
                <a:outerShdw blurRad="50800" dist="50800" dir="5400000" algn="ctr" rotWithShape="0">
                  <a:srgbClr val="000000"/>
                </a:outerShdw>
              </a:effectLst>
            </p:spPr>
          </p:pic>
          <p:pic>
            <p:nvPicPr>
              <p:cNvPr id="186" name="Picture 185" descr="correlation diagram.bmp"/>
              <p:cNvPicPr>
                <a:picLocks noChangeAspect="1"/>
              </p:cNvPicPr>
              <p:nvPr/>
            </p:nvPicPr>
            <p:blipFill>
              <a:blip r:embed="rId16" cstate="print"/>
              <a:stretch>
                <a:fillRect/>
              </a:stretch>
            </p:blipFill>
            <p:spPr>
              <a:xfrm>
                <a:off x="-1641519" y="1130981"/>
                <a:ext cx="728509" cy="551356"/>
              </a:xfrm>
              <a:prstGeom prst="rect">
                <a:avLst/>
              </a:prstGeom>
              <a:effectLst>
                <a:outerShdw blurRad="50800" dist="50800" dir="5400000" algn="ctr" rotWithShape="0">
                  <a:srgbClr val="000000"/>
                </a:outerShdw>
              </a:effectLst>
            </p:spPr>
          </p:pic>
          <p:pic>
            <p:nvPicPr>
              <p:cNvPr id="187" name="Picture 186" descr="100_3d_paod_color.bmp"/>
              <p:cNvPicPr>
                <a:picLocks noChangeAspect="1"/>
              </p:cNvPicPr>
              <p:nvPr/>
            </p:nvPicPr>
            <p:blipFill>
              <a:blip r:embed="rId17" cstate="print"/>
              <a:stretch>
                <a:fillRect/>
              </a:stretch>
            </p:blipFill>
            <p:spPr>
              <a:xfrm>
                <a:off x="-1139041" y="1651703"/>
                <a:ext cx="498918" cy="619066"/>
              </a:xfrm>
              <a:prstGeom prst="rect">
                <a:avLst/>
              </a:prstGeom>
              <a:effectLst>
                <a:outerShdw blurRad="50800" dist="50800" dir="5400000" algn="ctr" rotWithShape="0">
                  <a:srgbClr val="000000"/>
                </a:outerShdw>
              </a:effectLst>
            </p:spPr>
          </p:pic>
        </p:grpSp>
        <p:cxnSp>
          <p:nvCxnSpPr>
            <p:cNvPr id="156" name="Straight Arrow Connector 155"/>
            <p:cNvCxnSpPr/>
            <p:nvPr/>
          </p:nvCxnSpPr>
          <p:spPr>
            <a:xfrm flipH="1" flipV="1">
              <a:off x="1183488" y="3406211"/>
              <a:ext cx="221800" cy="49256"/>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flipV="1">
              <a:off x="2302736" y="3291837"/>
              <a:ext cx="192200" cy="300980"/>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a:off x="2193419" y="3669245"/>
              <a:ext cx="343471" cy="209634"/>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flipH="1">
              <a:off x="1183488" y="3669245"/>
              <a:ext cx="569774" cy="187057"/>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160" name="Group 159"/>
            <p:cNvGrpSpPr/>
            <p:nvPr/>
          </p:nvGrpSpPr>
          <p:grpSpPr>
            <a:xfrm>
              <a:off x="1473016" y="2714407"/>
              <a:ext cx="727526" cy="517937"/>
              <a:chOff x="-2482369" y="1130981"/>
              <a:chExt cx="2182872" cy="1593213"/>
            </a:xfrm>
          </p:grpSpPr>
          <p:pic>
            <p:nvPicPr>
              <p:cNvPr id="162" name="Picture 161" descr="neighor size v size.bmp"/>
              <p:cNvPicPr>
                <a:picLocks noChangeAspect="1"/>
              </p:cNvPicPr>
              <p:nvPr/>
            </p:nvPicPr>
            <p:blipFill>
              <a:blip r:embed="rId9" cstate="print"/>
              <a:stretch>
                <a:fillRect/>
              </a:stretch>
            </p:blipFill>
            <p:spPr>
              <a:xfrm>
                <a:off x="-2234427" y="1183758"/>
                <a:ext cx="749114" cy="557805"/>
              </a:xfrm>
              <a:prstGeom prst="rect">
                <a:avLst/>
              </a:prstGeom>
              <a:effectLst>
                <a:outerShdw blurRad="50800" dist="50800" dir="5400000" algn="ctr" rotWithShape="0">
                  <a:srgbClr val="000000"/>
                </a:outerShdw>
              </a:effectLst>
            </p:spPr>
          </p:pic>
          <p:pic>
            <p:nvPicPr>
              <p:cNvPr id="163" name="Picture 162" descr="equivalent radius.bmp"/>
              <p:cNvPicPr>
                <a:picLocks noChangeAspect="1"/>
              </p:cNvPicPr>
              <p:nvPr/>
            </p:nvPicPr>
            <p:blipFill>
              <a:blip r:embed="rId10" cstate="print"/>
              <a:stretch>
                <a:fillRect/>
              </a:stretch>
            </p:blipFill>
            <p:spPr>
              <a:xfrm>
                <a:off x="-1597903" y="2166389"/>
                <a:ext cx="749114" cy="557805"/>
              </a:xfrm>
              <a:prstGeom prst="rect">
                <a:avLst/>
              </a:prstGeom>
              <a:effectLst>
                <a:outerShdw blurRad="50800" dist="50800" dir="5400000" algn="ctr" rotWithShape="0">
                  <a:srgbClr val="000000"/>
                </a:outerShdw>
              </a:effectLst>
            </p:spPr>
          </p:pic>
          <p:pic>
            <p:nvPicPr>
              <p:cNvPr id="164" name="Picture 163" descr="ellipsoidal misfit v size.bmp"/>
              <p:cNvPicPr>
                <a:picLocks noChangeAspect="1"/>
              </p:cNvPicPr>
              <p:nvPr/>
            </p:nvPicPr>
            <p:blipFill>
              <a:blip r:embed="rId11" cstate="print"/>
              <a:stretch>
                <a:fillRect/>
              </a:stretch>
            </p:blipFill>
            <p:spPr>
              <a:xfrm>
                <a:off x="-1069983" y="1854960"/>
                <a:ext cx="749114" cy="557805"/>
              </a:xfrm>
              <a:prstGeom prst="rect">
                <a:avLst/>
              </a:prstGeom>
              <a:effectLst>
                <a:outerShdw blurRad="50800" dist="50800" dir="5400000" algn="ctr" rotWithShape="0">
                  <a:srgbClr val="000000"/>
                </a:outerShdw>
              </a:effectLst>
            </p:spPr>
          </p:pic>
          <p:pic>
            <p:nvPicPr>
              <p:cNvPr id="165" name="Picture 164" descr="covera v size.bmp"/>
              <p:cNvPicPr>
                <a:picLocks noChangeAspect="1"/>
              </p:cNvPicPr>
              <p:nvPr/>
            </p:nvPicPr>
            <p:blipFill>
              <a:blip r:embed="rId12" cstate="print"/>
              <a:stretch>
                <a:fillRect/>
              </a:stretch>
            </p:blipFill>
            <p:spPr>
              <a:xfrm>
                <a:off x="-1048611" y="1232968"/>
                <a:ext cx="749114" cy="557805"/>
              </a:xfrm>
              <a:prstGeom prst="rect">
                <a:avLst/>
              </a:prstGeom>
              <a:effectLst>
                <a:outerShdw blurRad="50800" dist="50800" dir="5400000" algn="ctr" rotWithShape="0">
                  <a:srgbClr val="000000"/>
                </a:outerShdw>
              </a:effectLst>
            </p:spPr>
          </p:pic>
          <p:pic>
            <p:nvPicPr>
              <p:cNvPr id="166" name="Picture 165" descr="bovera v size.bmp"/>
              <p:cNvPicPr>
                <a:picLocks noChangeAspect="1"/>
              </p:cNvPicPr>
              <p:nvPr/>
            </p:nvPicPr>
            <p:blipFill>
              <a:blip r:embed="rId13" cstate="print"/>
              <a:stretch>
                <a:fillRect/>
              </a:stretch>
            </p:blipFill>
            <p:spPr>
              <a:xfrm>
                <a:off x="-2345544" y="2100685"/>
                <a:ext cx="747640" cy="557805"/>
              </a:xfrm>
              <a:prstGeom prst="rect">
                <a:avLst/>
              </a:prstGeom>
              <a:effectLst>
                <a:outerShdw blurRad="50800" dist="50800" dir="5400000" algn="ctr" rotWithShape="0">
                  <a:srgbClr val="000000"/>
                </a:outerShdw>
              </a:effectLst>
            </p:spPr>
          </p:pic>
          <p:pic>
            <p:nvPicPr>
              <p:cNvPr id="167" name="Picture 166" descr="shape v size.bmp"/>
              <p:cNvPicPr>
                <a:picLocks noChangeAspect="1"/>
              </p:cNvPicPr>
              <p:nvPr/>
            </p:nvPicPr>
            <p:blipFill>
              <a:blip r:embed="rId14" cstate="print"/>
              <a:stretch>
                <a:fillRect/>
              </a:stretch>
            </p:blipFill>
            <p:spPr>
              <a:xfrm>
                <a:off x="-1890932" y="1646776"/>
                <a:ext cx="749114" cy="557805"/>
              </a:xfrm>
              <a:prstGeom prst="rect">
                <a:avLst/>
              </a:prstGeom>
              <a:effectLst>
                <a:outerShdw blurRad="50800" dist="50800" dir="5400000" algn="ctr" rotWithShape="0">
                  <a:srgbClr val="000000"/>
                </a:outerShdw>
              </a:effectLst>
            </p:spPr>
          </p:pic>
          <p:pic>
            <p:nvPicPr>
              <p:cNvPr id="168" name="Picture 167" descr="neighors v size.bmp"/>
              <p:cNvPicPr>
                <a:picLocks noChangeAspect="1"/>
              </p:cNvPicPr>
              <p:nvPr/>
            </p:nvPicPr>
            <p:blipFill>
              <a:blip r:embed="rId15" cstate="print"/>
              <a:stretch>
                <a:fillRect/>
              </a:stretch>
            </p:blipFill>
            <p:spPr>
              <a:xfrm>
                <a:off x="-2482369" y="1592419"/>
                <a:ext cx="747640" cy="557805"/>
              </a:xfrm>
              <a:prstGeom prst="rect">
                <a:avLst/>
              </a:prstGeom>
              <a:effectLst>
                <a:outerShdw blurRad="50800" dist="50800" dir="5400000" algn="ctr" rotWithShape="0">
                  <a:srgbClr val="000000"/>
                </a:outerShdw>
              </a:effectLst>
            </p:spPr>
          </p:pic>
          <p:pic>
            <p:nvPicPr>
              <p:cNvPr id="169" name="Picture 168" descr="correlation diagram.bmp"/>
              <p:cNvPicPr>
                <a:picLocks noChangeAspect="1"/>
              </p:cNvPicPr>
              <p:nvPr/>
            </p:nvPicPr>
            <p:blipFill>
              <a:blip r:embed="rId16" cstate="print"/>
              <a:stretch>
                <a:fillRect/>
              </a:stretch>
            </p:blipFill>
            <p:spPr>
              <a:xfrm>
                <a:off x="-1641519" y="1130981"/>
                <a:ext cx="728509" cy="551356"/>
              </a:xfrm>
              <a:prstGeom prst="rect">
                <a:avLst/>
              </a:prstGeom>
              <a:effectLst>
                <a:outerShdw blurRad="50800" dist="50800" dir="5400000" algn="ctr" rotWithShape="0">
                  <a:srgbClr val="000000"/>
                </a:outerShdw>
              </a:effectLst>
            </p:spPr>
          </p:pic>
          <p:pic>
            <p:nvPicPr>
              <p:cNvPr id="170" name="Picture 169" descr="100_3d_paod_color.bmp"/>
              <p:cNvPicPr>
                <a:picLocks noChangeAspect="1"/>
              </p:cNvPicPr>
              <p:nvPr/>
            </p:nvPicPr>
            <p:blipFill>
              <a:blip r:embed="rId17" cstate="print"/>
              <a:stretch>
                <a:fillRect/>
              </a:stretch>
            </p:blipFill>
            <p:spPr>
              <a:xfrm>
                <a:off x="-1139041" y="1651703"/>
                <a:ext cx="498918" cy="619066"/>
              </a:xfrm>
              <a:prstGeom prst="rect">
                <a:avLst/>
              </a:prstGeom>
              <a:effectLst>
                <a:outerShdw blurRad="50800" dist="50800" dir="5400000" algn="ctr" rotWithShape="0">
                  <a:srgbClr val="000000"/>
                </a:outerShdw>
              </a:effectLst>
            </p:spPr>
          </p:pic>
        </p:grpSp>
        <p:cxnSp>
          <p:nvCxnSpPr>
            <p:cNvPr id="161" name="Straight Arrow Connector 160"/>
            <p:cNvCxnSpPr/>
            <p:nvPr/>
          </p:nvCxnSpPr>
          <p:spPr>
            <a:xfrm flipH="1" flipV="1">
              <a:off x="1805323" y="3288299"/>
              <a:ext cx="212147" cy="342449"/>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950287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Supplemental Slides</a:t>
            </a:r>
            <a:endParaRPr lang="en-US" dirty="0"/>
          </a:p>
        </p:txBody>
      </p:sp>
    </p:spTree>
    <p:extLst>
      <p:ext uri="{BB962C8B-B14F-4D97-AF65-F5344CB8AC3E}">
        <p14:creationId xmlns:p14="http://schemas.microsoft.com/office/powerpoint/2010/main" val="257525298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Zoning Approaches</a:t>
            </a:r>
            <a:endParaRPr lang="en-US" dirty="0"/>
          </a:p>
        </p:txBody>
      </p:sp>
      <p:sp>
        <p:nvSpPr>
          <p:cNvPr id="3" name="Slide Number Placeholder 2"/>
          <p:cNvSpPr>
            <a:spLocks noGrp="1"/>
          </p:cNvSpPr>
          <p:nvPr>
            <p:ph type="sldNum" sz="quarter" idx="12"/>
          </p:nvPr>
        </p:nvSpPr>
        <p:spPr/>
        <p:txBody>
          <a:bodyPr/>
          <a:lstStyle/>
          <a:p>
            <a:fld id="{E67947C6-7C43-F646-BF47-BCEE1BD2FE6B}" type="slidenum">
              <a:rPr lang="en-US" smtClean="0"/>
              <a:t>23</a:t>
            </a:fld>
            <a:endParaRPr lang="en-US" dirty="0"/>
          </a:p>
        </p:txBody>
      </p:sp>
      <p:sp>
        <p:nvSpPr>
          <p:cNvPr id="105" name="Content Placeholder 2"/>
          <p:cNvSpPr txBox="1">
            <a:spLocks/>
          </p:cNvSpPr>
          <p:nvPr/>
        </p:nvSpPr>
        <p:spPr>
          <a:xfrm>
            <a:off x="1438876" y="1331784"/>
            <a:ext cx="6318421" cy="604108"/>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Stochastic approaches based on clustering algorithms are simple to implement and provide an intuitive way to generate zoning schemes</a:t>
            </a:r>
          </a:p>
        </p:txBody>
      </p:sp>
      <p:sp>
        <p:nvSpPr>
          <p:cNvPr id="9" name="Content Placeholder 2"/>
          <p:cNvSpPr txBox="1">
            <a:spLocks/>
          </p:cNvSpPr>
          <p:nvPr/>
        </p:nvSpPr>
        <p:spPr>
          <a:xfrm>
            <a:off x="294503" y="3707993"/>
            <a:ext cx="1883718" cy="356005"/>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600" i="1" dirty="0"/>
              <a:t>k</a:t>
            </a:r>
            <a:r>
              <a:rPr lang="en-US" sz="1600" dirty="0" smtClean="0"/>
              <a:t>-means clustering</a:t>
            </a:r>
          </a:p>
        </p:txBody>
      </p:sp>
      <p:pic>
        <p:nvPicPr>
          <p:cNvPr id="4" name="Picture 3" descr="kmean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6140" y="2068038"/>
            <a:ext cx="3420762" cy="950212"/>
          </a:xfrm>
          <a:prstGeom prst="rect">
            <a:avLst/>
          </a:prstGeom>
        </p:spPr>
      </p:pic>
      <p:sp>
        <p:nvSpPr>
          <p:cNvPr id="11" name="Content Placeholder 2"/>
          <p:cNvSpPr txBox="1">
            <a:spLocks/>
          </p:cNvSpPr>
          <p:nvPr/>
        </p:nvSpPr>
        <p:spPr>
          <a:xfrm>
            <a:off x="2818717" y="3189008"/>
            <a:ext cx="5103337" cy="1485965"/>
          </a:xfrm>
          <a:prstGeom prst="rect">
            <a:avLst/>
          </a:prstGeom>
          <a:solidFill>
            <a:schemeClr val="accent5">
              <a:lumMod val="40000"/>
              <a:lumOff val="60000"/>
              <a:alpha val="50000"/>
            </a:schemeClr>
          </a:solidFill>
          <a:ln w="38100" cmpd="sng">
            <a:solidFill>
              <a:schemeClr val="accent5">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AutoNum type="arabicPeriod"/>
            </a:pPr>
            <a:r>
              <a:rPr lang="en-US" sz="1600" dirty="0" smtClean="0"/>
              <a:t>Randomly select initial point values to serve as the means</a:t>
            </a:r>
          </a:p>
          <a:p>
            <a:pPr>
              <a:buFont typeface="Arial"/>
              <a:buAutoNum type="arabicPeriod"/>
            </a:pPr>
            <a:r>
              <a:rPr lang="en-US" sz="1600" dirty="0" smtClean="0"/>
              <a:t>Assign each point to the closest mean value</a:t>
            </a:r>
          </a:p>
          <a:p>
            <a:pPr>
              <a:buFont typeface="Arial"/>
              <a:buAutoNum type="arabicPeriod"/>
            </a:pPr>
            <a:r>
              <a:rPr lang="en-US" sz="1600" dirty="0" smtClean="0"/>
              <a:t>Calculate the new means for each cluster</a:t>
            </a:r>
          </a:p>
          <a:p>
            <a:pPr>
              <a:buFont typeface="Arial"/>
              <a:buAutoNum type="arabicPeriod"/>
            </a:pPr>
            <a:r>
              <a:rPr lang="en-US" sz="1600" dirty="0" smtClean="0"/>
              <a:t>Repeat 2. and 3. until the mean does not change</a:t>
            </a:r>
          </a:p>
        </p:txBody>
      </p:sp>
      <p:sp>
        <p:nvSpPr>
          <p:cNvPr id="12" name="Content Placeholder 2"/>
          <p:cNvSpPr txBox="1">
            <a:spLocks/>
          </p:cNvSpPr>
          <p:nvPr/>
        </p:nvSpPr>
        <p:spPr>
          <a:xfrm>
            <a:off x="294503" y="5592678"/>
            <a:ext cx="2165178" cy="356005"/>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600" i="1" dirty="0"/>
              <a:t>k</a:t>
            </a:r>
            <a:r>
              <a:rPr lang="en-US" sz="1600" dirty="0" smtClean="0"/>
              <a:t>-medoids clustering</a:t>
            </a:r>
          </a:p>
        </p:txBody>
      </p:sp>
      <p:sp>
        <p:nvSpPr>
          <p:cNvPr id="13" name="Content Placeholder 2"/>
          <p:cNvSpPr txBox="1">
            <a:spLocks/>
          </p:cNvSpPr>
          <p:nvPr/>
        </p:nvSpPr>
        <p:spPr>
          <a:xfrm>
            <a:off x="2818716" y="4805073"/>
            <a:ext cx="5103337" cy="1936223"/>
          </a:xfrm>
          <a:prstGeom prst="rect">
            <a:avLst/>
          </a:prstGeom>
          <a:solidFill>
            <a:schemeClr val="accent5">
              <a:lumMod val="40000"/>
              <a:lumOff val="60000"/>
              <a:alpha val="50000"/>
            </a:schemeClr>
          </a:solidFill>
          <a:ln w="38100" cmpd="sng">
            <a:solidFill>
              <a:schemeClr val="accent5">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AutoNum type="arabicPeriod"/>
            </a:pPr>
            <a:r>
              <a:rPr lang="en-US" sz="1600" dirty="0" smtClean="0"/>
              <a:t>Randomly select initial point values to serve as the medoids</a:t>
            </a:r>
          </a:p>
          <a:p>
            <a:pPr>
              <a:buFont typeface="Arial"/>
              <a:buAutoNum type="arabicPeriod"/>
            </a:pPr>
            <a:r>
              <a:rPr lang="en-US" sz="1600" dirty="0" smtClean="0"/>
              <a:t>Assign each point to the closest </a:t>
            </a:r>
            <a:r>
              <a:rPr lang="en-US" sz="1600" dirty="0" err="1" smtClean="0"/>
              <a:t>medoid</a:t>
            </a:r>
            <a:r>
              <a:rPr lang="en-US" sz="1600" dirty="0" smtClean="0"/>
              <a:t> value</a:t>
            </a:r>
          </a:p>
          <a:p>
            <a:pPr>
              <a:buFont typeface="Arial"/>
              <a:buAutoNum type="arabicPeriod"/>
            </a:pPr>
            <a:r>
              <a:rPr lang="en-US" sz="1600" dirty="0" smtClean="0"/>
              <a:t>Within each cluster, swap the </a:t>
            </a:r>
            <a:r>
              <a:rPr lang="en-US" sz="1600" dirty="0" err="1" smtClean="0"/>
              <a:t>medoid</a:t>
            </a:r>
            <a:r>
              <a:rPr lang="en-US" sz="1600" dirty="0" smtClean="0"/>
              <a:t> to every other point to find the </a:t>
            </a:r>
            <a:r>
              <a:rPr lang="en-US" sz="1600" dirty="0" err="1" smtClean="0"/>
              <a:t>medoid</a:t>
            </a:r>
            <a:r>
              <a:rPr lang="en-US" sz="1600" dirty="0" smtClean="0"/>
              <a:t> that minimizes the distance to each other point in that cluster</a:t>
            </a:r>
          </a:p>
          <a:p>
            <a:pPr>
              <a:buFont typeface="Arial"/>
              <a:buAutoNum type="arabicPeriod"/>
            </a:pPr>
            <a:r>
              <a:rPr lang="en-US" sz="1600" dirty="0" smtClean="0"/>
              <a:t>Repeat 2. and 3. until the medoids do not change</a:t>
            </a:r>
          </a:p>
        </p:txBody>
      </p:sp>
    </p:spTree>
    <p:extLst>
      <p:ext uri="{BB962C8B-B14F-4D97-AF65-F5344CB8AC3E}">
        <p14:creationId xmlns:p14="http://schemas.microsoft.com/office/powerpoint/2010/main" val="2160965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Stochastic Examples</a:t>
            </a:r>
            <a:endParaRPr lang="en-US" dirty="0"/>
          </a:p>
        </p:txBody>
      </p:sp>
      <p:sp>
        <p:nvSpPr>
          <p:cNvPr id="3" name="Slide Number Placeholder 2"/>
          <p:cNvSpPr>
            <a:spLocks noGrp="1"/>
          </p:cNvSpPr>
          <p:nvPr>
            <p:ph type="sldNum" sz="quarter" idx="12"/>
          </p:nvPr>
        </p:nvSpPr>
        <p:spPr/>
        <p:txBody>
          <a:bodyPr/>
          <a:lstStyle/>
          <a:p>
            <a:fld id="{E67947C6-7C43-F646-BF47-BCEE1BD2FE6B}" type="slidenum">
              <a:rPr lang="en-US" smtClean="0"/>
              <a:t>24</a:t>
            </a:fld>
            <a:endParaRPr lang="en-US" dirty="0"/>
          </a:p>
        </p:txBody>
      </p:sp>
      <p:pic>
        <p:nvPicPr>
          <p:cNvPr id="10" name="Picture 9" descr="deformMeshStrains0.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1" y="1125360"/>
            <a:ext cx="2740715" cy="1828800"/>
          </a:xfrm>
          <a:prstGeom prst="rect">
            <a:avLst/>
          </a:prstGeom>
        </p:spPr>
      </p:pic>
      <p:pic>
        <p:nvPicPr>
          <p:cNvPr id="12" name="Picture 11" descr="deformMeshStrains1.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60" y="2959786"/>
            <a:ext cx="2734515" cy="1828800"/>
          </a:xfrm>
          <a:prstGeom prst="rect">
            <a:avLst/>
          </a:prstGeom>
        </p:spPr>
      </p:pic>
      <p:pic>
        <p:nvPicPr>
          <p:cNvPr id="13" name="Picture 12" descr="deformMeshKmeansStrains.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162" y="1125360"/>
            <a:ext cx="3616564" cy="2395728"/>
          </a:xfrm>
          <a:prstGeom prst="rect">
            <a:avLst/>
          </a:prstGeom>
        </p:spPr>
      </p:pic>
      <p:pic>
        <p:nvPicPr>
          <p:cNvPr id="15" name="Picture 14" descr="deformMeshKmedoidsStrains.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8162" y="3874186"/>
            <a:ext cx="3646536" cy="2395728"/>
          </a:xfrm>
          <a:prstGeom prst="rect">
            <a:avLst/>
          </a:prstGeom>
        </p:spPr>
      </p:pic>
      <p:sp>
        <p:nvSpPr>
          <p:cNvPr id="16" name="Content Placeholder 2"/>
          <p:cNvSpPr txBox="1">
            <a:spLocks/>
          </p:cNvSpPr>
          <p:nvPr/>
        </p:nvSpPr>
        <p:spPr>
          <a:xfrm>
            <a:off x="4369488" y="2377177"/>
            <a:ext cx="961766" cy="356005"/>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600" i="1" dirty="0"/>
              <a:t>k</a:t>
            </a:r>
            <a:r>
              <a:rPr lang="en-US" sz="1600" dirty="0" smtClean="0"/>
              <a:t>-means</a:t>
            </a:r>
          </a:p>
        </p:txBody>
      </p:sp>
      <p:sp>
        <p:nvSpPr>
          <p:cNvPr id="17" name="Content Placeholder 2"/>
          <p:cNvSpPr txBox="1">
            <a:spLocks/>
          </p:cNvSpPr>
          <p:nvPr/>
        </p:nvSpPr>
        <p:spPr>
          <a:xfrm>
            <a:off x="4186882" y="5119001"/>
            <a:ext cx="1147118" cy="356005"/>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600" i="1" dirty="0"/>
              <a:t>k</a:t>
            </a:r>
            <a:r>
              <a:rPr lang="en-US" sz="1600" dirty="0" smtClean="0"/>
              <a:t>-medoids</a:t>
            </a:r>
          </a:p>
        </p:txBody>
      </p:sp>
      <p:sp>
        <p:nvSpPr>
          <p:cNvPr id="19" name="Right Brace 18"/>
          <p:cNvSpPr/>
          <p:nvPr/>
        </p:nvSpPr>
        <p:spPr>
          <a:xfrm>
            <a:off x="2835189" y="2217351"/>
            <a:ext cx="343244" cy="1894703"/>
          </a:xfrm>
          <a:prstGeom prst="rightBrace">
            <a:avLst/>
          </a:prstGeom>
          <a:ln w="31750">
            <a:solidFill>
              <a:srgbClr val="FF0000">
                <a:alpha val="50000"/>
              </a:srgb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Arrow Connector 19"/>
          <p:cNvCxnSpPr/>
          <p:nvPr/>
        </p:nvCxnSpPr>
        <p:spPr>
          <a:xfrm flipV="1">
            <a:off x="3210360" y="2555180"/>
            <a:ext cx="1138533" cy="599650"/>
          </a:xfrm>
          <a:prstGeom prst="straightConnector1">
            <a:avLst/>
          </a:prstGeom>
          <a:ln w="31750" cmpd="sng">
            <a:solidFill>
              <a:srgbClr val="0000FF">
                <a:alpha val="50000"/>
              </a:srgbClr>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210360" y="3175425"/>
            <a:ext cx="1574451" cy="1897711"/>
          </a:xfrm>
          <a:prstGeom prst="straightConnector1">
            <a:avLst/>
          </a:prstGeom>
          <a:ln w="31750" cmpd="sng">
            <a:solidFill>
              <a:srgbClr val="0000FF">
                <a:alpha val="50000"/>
              </a:srgbClr>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25" name="Content Placeholder 2"/>
          <p:cNvSpPr txBox="1">
            <a:spLocks/>
          </p:cNvSpPr>
          <p:nvPr/>
        </p:nvSpPr>
        <p:spPr>
          <a:xfrm>
            <a:off x="141420" y="4887783"/>
            <a:ext cx="3805878" cy="1915298"/>
          </a:xfrm>
          <a:prstGeom prst="rect">
            <a:avLst/>
          </a:prstGeom>
          <a:solidFill>
            <a:schemeClr val="accent5">
              <a:lumMod val="40000"/>
              <a:lumOff val="60000"/>
              <a:alpha val="50000"/>
            </a:schemeClr>
          </a:solidFill>
          <a:ln w="38100" cmpd="sng">
            <a:solidFill>
              <a:schemeClr val="accent5">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Can apply weights to variables if possessing some </a:t>
            </a:r>
            <a:r>
              <a:rPr lang="en-US" sz="1600" i="1" dirty="0" smtClean="0"/>
              <a:t>a priori </a:t>
            </a:r>
            <a:r>
              <a:rPr lang="en-US" sz="1600" dirty="0" smtClean="0"/>
              <a:t>idea about contributions</a:t>
            </a:r>
          </a:p>
          <a:p>
            <a:pPr marL="0" indent="0">
              <a:buNone/>
            </a:pPr>
            <a:endParaRPr lang="en-US" sz="1600" dirty="0"/>
          </a:p>
          <a:p>
            <a:pPr marL="0" indent="0">
              <a:buNone/>
            </a:pPr>
            <a:r>
              <a:rPr lang="en-US" sz="1600" i="1" dirty="0" smtClean="0"/>
              <a:t>k</a:t>
            </a:r>
            <a:r>
              <a:rPr lang="en-US" sz="1600" dirty="0" smtClean="0"/>
              <a:t>-medoids produces “cleaner” zones in higher dimensional space compared to </a:t>
            </a:r>
            <a:r>
              <a:rPr lang="en-US" sz="1600" i="1" dirty="0" smtClean="0"/>
              <a:t>k</a:t>
            </a:r>
            <a:r>
              <a:rPr lang="en-US" sz="1600" dirty="0" smtClean="0"/>
              <a:t>-means</a:t>
            </a:r>
          </a:p>
        </p:txBody>
      </p:sp>
      <p:sp>
        <p:nvSpPr>
          <p:cNvPr id="26" name="Content Placeholder 2"/>
          <p:cNvSpPr txBox="1">
            <a:spLocks/>
          </p:cNvSpPr>
          <p:nvPr/>
        </p:nvSpPr>
        <p:spPr>
          <a:xfrm>
            <a:off x="2899035" y="1152819"/>
            <a:ext cx="2462425" cy="982154"/>
          </a:xfrm>
          <a:prstGeom prst="rect">
            <a:avLst/>
          </a:prstGeom>
          <a:solidFill>
            <a:schemeClr val="accent5">
              <a:lumMod val="40000"/>
              <a:lumOff val="60000"/>
              <a:alpha val="50000"/>
            </a:schemeClr>
          </a:solidFill>
          <a:ln w="38100" cmpd="sng">
            <a:solidFill>
              <a:schemeClr val="accent5">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t>The distance metrics can operate in higher dimensional space, allowing zoning across multi-component CFVs, multiple CFVs at once, or CFVs through time</a:t>
            </a:r>
            <a:endParaRPr lang="en-US" sz="1200" dirty="0"/>
          </a:p>
        </p:txBody>
      </p:sp>
    </p:spTree>
    <p:extLst>
      <p:ext uri="{BB962C8B-B14F-4D97-AF65-F5344CB8AC3E}">
        <p14:creationId xmlns:p14="http://schemas.microsoft.com/office/powerpoint/2010/main" val="181662625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Zone Fidelity</a:t>
            </a:r>
            <a:endParaRPr lang="en-US" dirty="0"/>
          </a:p>
        </p:txBody>
      </p:sp>
      <p:sp>
        <p:nvSpPr>
          <p:cNvPr id="3" name="Slide Number Placeholder 2"/>
          <p:cNvSpPr>
            <a:spLocks noGrp="1"/>
          </p:cNvSpPr>
          <p:nvPr>
            <p:ph type="sldNum" sz="quarter" idx="12"/>
          </p:nvPr>
        </p:nvSpPr>
        <p:spPr/>
        <p:txBody>
          <a:bodyPr/>
          <a:lstStyle/>
          <a:p>
            <a:fld id="{E67947C6-7C43-F646-BF47-BCEE1BD2FE6B}" type="slidenum">
              <a:rPr lang="en-US" smtClean="0"/>
              <a:t>25</a:t>
            </a:fld>
            <a:endParaRPr lang="en-US" dirty="0"/>
          </a:p>
        </p:txBody>
      </p:sp>
      <p:pic>
        <p:nvPicPr>
          <p:cNvPr id="4" name="Picture 3" descr="deformMeshKmeansEffStrains.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324" y="1125360"/>
            <a:ext cx="3785616" cy="2524889"/>
          </a:xfrm>
          <a:prstGeom prst="rect">
            <a:avLst/>
          </a:prstGeom>
        </p:spPr>
      </p:pic>
      <p:pic>
        <p:nvPicPr>
          <p:cNvPr id="5" name="Picture 4" descr="deformMeshAltKMeansEffStrains.tif"/>
          <p:cNvPicPr>
            <a:picLocks/>
          </p:cNvPicPr>
          <p:nvPr/>
        </p:nvPicPr>
        <p:blipFill>
          <a:blip r:embed="rId3">
            <a:extLst>
              <a:ext uri="{28A0092B-C50C-407E-A947-70E740481C1C}">
                <a14:useLocalDpi xmlns:a14="http://schemas.microsoft.com/office/drawing/2010/main" val="0"/>
              </a:ext>
            </a:extLst>
          </a:blip>
          <a:stretch>
            <a:fillRect/>
          </a:stretch>
        </p:blipFill>
        <p:spPr>
          <a:xfrm>
            <a:off x="4880918" y="1126505"/>
            <a:ext cx="3789768" cy="2523744"/>
          </a:xfrm>
          <a:prstGeom prst="rect">
            <a:avLst/>
          </a:prstGeom>
        </p:spPr>
      </p:pic>
      <p:sp>
        <p:nvSpPr>
          <p:cNvPr id="18" name="Content Placeholder 2"/>
          <p:cNvSpPr txBox="1">
            <a:spLocks/>
          </p:cNvSpPr>
          <p:nvPr/>
        </p:nvSpPr>
        <p:spPr>
          <a:xfrm>
            <a:off x="2898675" y="3858052"/>
            <a:ext cx="2858530" cy="370705"/>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b="1" i="1" dirty="0" smtClean="0"/>
              <a:t>Which is a “better” zoning?</a:t>
            </a:r>
          </a:p>
        </p:txBody>
      </p:sp>
      <p:sp>
        <p:nvSpPr>
          <p:cNvPr id="7" name="Content Placeholder 2"/>
          <p:cNvSpPr txBox="1">
            <a:spLocks/>
          </p:cNvSpPr>
          <p:nvPr/>
        </p:nvSpPr>
        <p:spPr>
          <a:xfrm>
            <a:off x="1854008" y="4462161"/>
            <a:ext cx="4947864" cy="590380"/>
          </a:xfrm>
          <a:prstGeom prst="rect">
            <a:avLst/>
          </a:prstGeom>
          <a:solidFill>
            <a:schemeClr val="accent5">
              <a:lumMod val="40000"/>
              <a:lumOff val="60000"/>
              <a:alpha val="50000"/>
            </a:schemeClr>
          </a:solidFill>
          <a:ln w="38100" cmpd="sng">
            <a:solidFill>
              <a:schemeClr val="accent5">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Metrics exists to measure the fidelity of a partitioning based on how much information has been lost</a:t>
            </a:r>
          </a:p>
        </p:txBody>
      </p:sp>
      <p:sp>
        <p:nvSpPr>
          <p:cNvPr id="8" name="Content Placeholder 2"/>
          <p:cNvSpPr txBox="1">
            <a:spLocks/>
          </p:cNvSpPr>
          <p:nvPr/>
        </p:nvSpPr>
        <p:spPr>
          <a:xfrm>
            <a:off x="1163597" y="5739994"/>
            <a:ext cx="1088080" cy="356005"/>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600" dirty="0" smtClean="0"/>
              <a:t>Silhouette</a:t>
            </a:r>
          </a:p>
        </p:txBody>
      </p:sp>
      <p:pic>
        <p:nvPicPr>
          <p:cNvPr id="6" name="Picture 5" descr="silhouett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1118" y="5367982"/>
            <a:ext cx="4419600" cy="1092200"/>
          </a:xfrm>
          <a:prstGeom prst="rect">
            <a:avLst/>
          </a:prstGeom>
        </p:spPr>
      </p:pic>
    </p:spTree>
    <p:extLst>
      <p:ext uri="{BB962C8B-B14F-4D97-AF65-F5344CB8AC3E}">
        <p14:creationId xmlns:p14="http://schemas.microsoft.com/office/powerpoint/2010/main" val="34652437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Zone Fidelity</a:t>
            </a:r>
            <a:endParaRPr lang="en-US" dirty="0"/>
          </a:p>
        </p:txBody>
      </p:sp>
      <p:sp>
        <p:nvSpPr>
          <p:cNvPr id="3" name="Slide Number Placeholder 2"/>
          <p:cNvSpPr>
            <a:spLocks noGrp="1"/>
          </p:cNvSpPr>
          <p:nvPr>
            <p:ph type="sldNum" sz="quarter" idx="12"/>
          </p:nvPr>
        </p:nvSpPr>
        <p:spPr/>
        <p:txBody>
          <a:bodyPr/>
          <a:lstStyle/>
          <a:p>
            <a:fld id="{E67947C6-7C43-F646-BF47-BCEE1BD2FE6B}" type="slidenum">
              <a:rPr lang="en-US" smtClean="0"/>
              <a:t>26</a:t>
            </a:fld>
            <a:endParaRPr lang="en-US" dirty="0"/>
          </a:p>
        </p:txBody>
      </p:sp>
      <p:pic>
        <p:nvPicPr>
          <p:cNvPr id="9" name="Picture 8" descr="deformMeshKmeansEffStrains.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324" y="1118495"/>
            <a:ext cx="3591962" cy="2395728"/>
          </a:xfrm>
          <a:prstGeom prst="rect">
            <a:avLst/>
          </a:prstGeom>
        </p:spPr>
      </p:pic>
      <p:pic>
        <p:nvPicPr>
          <p:cNvPr id="10" name="Picture 9" descr="deformMeshAltKMeansEffStrains.tif"/>
          <p:cNvPicPr>
            <a:picLocks/>
          </p:cNvPicPr>
          <p:nvPr/>
        </p:nvPicPr>
        <p:blipFill>
          <a:blip r:embed="rId3">
            <a:extLst>
              <a:ext uri="{28A0092B-C50C-407E-A947-70E740481C1C}">
                <a14:useLocalDpi xmlns:a14="http://schemas.microsoft.com/office/drawing/2010/main" val="0"/>
              </a:ext>
            </a:extLst>
          </a:blip>
          <a:stretch>
            <a:fillRect/>
          </a:stretch>
        </p:blipFill>
        <p:spPr>
          <a:xfrm>
            <a:off x="4880918" y="1119640"/>
            <a:ext cx="3789768" cy="2395728"/>
          </a:xfrm>
          <a:prstGeom prst="rect">
            <a:avLst/>
          </a:prstGeom>
        </p:spPr>
      </p:pic>
      <p:pic>
        <p:nvPicPr>
          <p:cNvPr id="6" name="Picture 5" descr="deformMeshAltKmeansSilhouette.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0918" y="3747187"/>
            <a:ext cx="3771054" cy="2395728"/>
          </a:xfrm>
          <a:prstGeom prst="rect">
            <a:avLst/>
          </a:prstGeom>
        </p:spPr>
      </p:pic>
      <p:pic>
        <p:nvPicPr>
          <p:cNvPr id="11" name="Picture 10" descr="deformMeshKmeansSilhouette.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323" y="3747187"/>
            <a:ext cx="3789768" cy="2395728"/>
          </a:xfrm>
          <a:prstGeom prst="rect">
            <a:avLst/>
          </a:prstGeom>
        </p:spPr>
      </p:pic>
      <p:sp>
        <p:nvSpPr>
          <p:cNvPr id="12" name="Curved Left Arrow 11"/>
          <p:cNvSpPr/>
          <p:nvPr/>
        </p:nvSpPr>
        <p:spPr>
          <a:xfrm>
            <a:off x="3796271" y="3597189"/>
            <a:ext cx="260865" cy="624703"/>
          </a:xfrm>
          <a:prstGeom prst="curvedLeftArrow">
            <a:avLst/>
          </a:prstGeom>
          <a:solidFill>
            <a:srgbClr val="0000FF">
              <a:alpha val="50000"/>
            </a:srgbClr>
          </a:solidFill>
          <a:ln>
            <a:solidFill>
              <a:srgbClr val="0000FF">
                <a:alpha val="5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Curved Left Arrow 13"/>
          <p:cNvSpPr/>
          <p:nvPr/>
        </p:nvSpPr>
        <p:spPr>
          <a:xfrm>
            <a:off x="4580238" y="3597189"/>
            <a:ext cx="260865" cy="624703"/>
          </a:xfrm>
          <a:prstGeom prst="curvedLeftArrow">
            <a:avLst/>
          </a:prstGeom>
          <a:solidFill>
            <a:srgbClr val="0000FF">
              <a:alpha val="50000"/>
            </a:srgbClr>
          </a:solidFill>
          <a:ln>
            <a:solidFill>
              <a:srgbClr val="0000FF">
                <a:alpha val="50000"/>
              </a:srgbClr>
            </a:solidFill>
          </a:ln>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Content Placeholder 2"/>
          <p:cNvSpPr txBox="1">
            <a:spLocks/>
          </p:cNvSpPr>
          <p:nvPr/>
        </p:nvSpPr>
        <p:spPr>
          <a:xfrm>
            <a:off x="941235" y="6217291"/>
            <a:ext cx="6781712" cy="584655"/>
          </a:xfrm>
          <a:prstGeom prst="rect">
            <a:avLst/>
          </a:prstGeom>
          <a:solidFill>
            <a:schemeClr val="accent5">
              <a:lumMod val="40000"/>
              <a:lumOff val="60000"/>
              <a:alpha val="50000"/>
            </a:schemeClr>
          </a:solidFill>
          <a:ln w="38100" cmpd="sng">
            <a:solidFill>
              <a:schemeClr val="accent5">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Silhouette allows for a visual inspection of the different partition schemes, or optimization of </a:t>
            </a:r>
            <a:r>
              <a:rPr lang="en-US" sz="1600" i="1" dirty="0" smtClean="0"/>
              <a:t>k</a:t>
            </a:r>
            <a:r>
              <a:rPr lang="en-US" sz="1600" dirty="0" smtClean="0"/>
              <a:t> by maximizing the silhouette</a:t>
            </a:r>
          </a:p>
        </p:txBody>
      </p:sp>
    </p:spTree>
    <p:extLst>
      <p:ext uri="{BB962C8B-B14F-4D97-AF65-F5344CB8AC3E}">
        <p14:creationId xmlns:p14="http://schemas.microsoft.com/office/powerpoint/2010/main" val="365455796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Shape 3"/>
          <p:cNvSpPr/>
          <p:nvPr/>
        </p:nvSpPr>
        <p:spPr>
          <a:xfrm>
            <a:off x="73305" y="1153591"/>
            <a:ext cx="6842507" cy="2662002"/>
          </a:xfrm>
          <a:prstGeom prst="corner">
            <a:avLst>
              <a:gd name="adj1" fmla="val 83564"/>
              <a:gd name="adj2" fmla="val 73810"/>
            </a:avLst>
          </a:prstGeom>
          <a:solidFill>
            <a:srgbClr val="FFFF00">
              <a:alpha val="50000"/>
            </a:srgbClr>
          </a:solidFill>
          <a:ln w="38100">
            <a:solidFill>
              <a:schemeClr val="tx1"/>
            </a:solidFill>
          </a:ln>
          <a:scene3d>
            <a:camera prst="orthographicFront">
              <a:rot lat="1080000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Process Design</a:t>
            </a:r>
            <a:endParaRPr lang="en-US" dirty="0"/>
          </a:p>
        </p:txBody>
      </p:sp>
      <p:sp>
        <p:nvSpPr>
          <p:cNvPr id="3" name="Slide Number Placeholder 2"/>
          <p:cNvSpPr>
            <a:spLocks noGrp="1"/>
          </p:cNvSpPr>
          <p:nvPr>
            <p:ph type="sldNum" sz="quarter" idx="12"/>
          </p:nvPr>
        </p:nvSpPr>
        <p:spPr/>
        <p:txBody>
          <a:bodyPr/>
          <a:lstStyle/>
          <a:p>
            <a:fld id="{E67947C6-7C43-F646-BF47-BCEE1BD2FE6B}" type="slidenum">
              <a:rPr lang="en-US" smtClean="0"/>
              <a:t>27</a:t>
            </a:fld>
            <a:endParaRPr lang="en-US" dirty="0"/>
          </a:p>
        </p:txBody>
      </p:sp>
      <p:sp>
        <p:nvSpPr>
          <p:cNvPr id="177" name="Rectangle 176"/>
          <p:cNvSpPr/>
          <p:nvPr/>
        </p:nvSpPr>
        <p:spPr>
          <a:xfrm>
            <a:off x="481782" y="1390753"/>
            <a:ext cx="2659308" cy="338328"/>
          </a:xfrm>
          <a:prstGeom prst="rect">
            <a:avLst/>
          </a:prstGeom>
          <a:solidFill>
            <a:srgbClr val="CCFFCC"/>
          </a:solidFill>
          <a:ln w="38100" cmpd="sng">
            <a:solidFill>
              <a:srgbClr val="008000"/>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solidFill>
                <a:latin typeface="Helvetica"/>
                <a:cs typeface="Helvetica"/>
              </a:rPr>
              <a:t>Continuum Field Variables</a:t>
            </a:r>
            <a:endParaRPr lang="en-US" sz="1600" dirty="0">
              <a:solidFill>
                <a:schemeClr val="tx1"/>
              </a:solidFill>
              <a:latin typeface="Helvetica"/>
              <a:cs typeface="Helvetica"/>
            </a:endParaRPr>
          </a:p>
        </p:txBody>
      </p:sp>
      <p:sp>
        <p:nvSpPr>
          <p:cNvPr id="178" name="TextBox 177"/>
          <p:cNvSpPr txBox="1"/>
          <p:nvPr/>
        </p:nvSpPr>
        <p:spPr>
          <a:xfrm>
            <a:off x="7464323" y="1390753"/>
            <a:ext cx="1422487" cy="338328"/>
          </a:xfrm>
          <a:prstGeom prst="rect">
            <a:avLst/>
          </a:prstGeom>
          <a:solidFill>
            <a:schemeClr val="accent5">
              <a:lumMod val="40000"/>
              <a:lumOff val="60000"/>
              <a:alpha val="25000"/>
            </a:schemeClr>
          </a:solidFill>
          <a:ln w="38100" cmpd="sng">
            <a:solidFill>
              <a:schemeClr val="accent5">
                <a:lumMod val="50000"/>
                <a:alpha val="25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alpha val="25000"/>
                  </a:schemeClr>
                </a:solidFill>
                <a:latin typeface="Helvetica"/>
                <a:cs typeface="Helvetica"/>
              </a:rPr>
              <a:t>Part Design</a:t>
            </a:r>
            <a:endParaRPr lang="en-US" sz="1600" dirty="0">
              <a:solidFill>
                <a:schemeClr val="tx1">
                  <a:alpha val="25000"/>
                </a:schemeClr>
              </a:solidFill>
              <a:latin typeface="Helvetica"/>
              <a:cs typeface="Helvetica"/>
            </a:endParaRPr>
          </a:p>
        </p:txBody>
      </p:sp>
      <p:sp>
        <p:nvSpPr>
          <p:cNvPr id="179" name="TextBox 178"/>
          <p:cNvSpPr txBox="1"/>
          <p:nvPr/>
        </p:nvSpPr>
        <p:spPr>
          <a:xfrm>
            <a:off x="5076723" y="1390527"/>
            <a:ext cx="1715729" cy="338554"/>
          </a:xfrm>
          <a:prstGeom prst="rect">
            <a:avLst/>
          </a:prstGeom>
          <a:solidFill>
            <a:schemeClr val="accent5">
              <a:lumMod val="40000"/>
              <a:lumOff val="60000"/>
            </a:schemeClr>
          </a:solidFill>
          <a:ln w="38100" cmpd="sng">
            <a:solidFill>
              <a:schemeClr val="accent5">
                <a:lumMod val="50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solidFill>
                <a:latin typeface="Helvetica"/>
                <a:cs typeface="Helvetica"/>
              </a:rPr>
              <a:t>Process Models</a:t>
            </a:r>
          </a:p>
        </p:txBody>
      </p:sp>
      <p:cxnSp>
        <p:nvCxnSpPr>
          <p:cNvPr id="180" name="Straight Arrow Connector 179"/>
          <p:cNvCxnSpPr/>
          <p:nvPr/>
        </p:nvCxnSpPr>
        <p:spPr>
          <a:xfrm flipH="1">
            <a:off x="6817032" y="1559917"/>
            <a:ext cx="614515" cy="0"/>
          </a:xfrm>
          <a:prstGeom prst="straightConnector1">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flipH="1">
            <a:off x="3179096" y="1541396"/>
            <a:ext cx="1856658" cy="0"/>
          </a:xfrm>
          <a:prstGeom prst="straightConnector1">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82" name="Picture 181" descr="effStrain.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607" y="1838327"/>
            <a:ext cx="1941595" cy="1293058"/>
          </a:xfrm>
          <a:prstGeom prst="rect">
            <a:avLst/>
          </a:prstGeom>
        </p:spPr>
      </p:pic>
      <p:cxnSp>
        <p:nvCxnSpPr>
          <p:cNvPr id="184" name="Elbow Connector 183"/>
          <p:cNvCxnSpPr/>
          <p:nvPr/>
        </p:nvCxnSpPr>
        <p:spPr>
          <a:xfrm rot="16200000" flipH="1">
            <a:off x="2841805" y="1128356"/>
            <a:ext cx="1828800" cy="3200400"/>
          </a:xfrm>
          <a:prstGeom prst="bentConnector3">
            <a:avLst>
              <a:gd name="adj1" fmla="val 50000"/>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85" name="Picture 184" descr="optimalZoneIds.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455" y="1839238"/>
            <a:ext cx="1935957" cy="1289304"/>
          </a:xfrm>
          <a:prstGeom prst="rect">
            <a:avLst/>
          </a:prstGeom>
        </p:spPr>
      </p:pic>
      <p:sp>
        <p:nvSpPr>
          <p:cNvPr id="199" name="TextBox 198"/>
          <p:cNvSpPr txBox="1"/>
          <p:nvPr/>
        </p:nvSpPr>
        <p:spPr>
          <a:xfrm>
            <a:off x="4289604" y="3670441"/>
            <a:ext cx="2133601" cy="338554"/>
          </a:xfrm>
          <a:prstGeom prst="rect">
            <a:avLst/>
          </a:prstGeom>
          <a:solidFill>
            <a:schemeClr val="accent5">
              <a:lumMod val="40000"/>
              <a:lumOff val="60000"/>
              <a:alpha val="25000"/>
            </a:schemeClr>
          </a:solidFill>
          <a:ln w="38100" cmpd="sng">
            <a:solidFill>
              <a:schemeClr val="accent5">
                <a:lumMod val="50000"/>
                <a:alpha val="25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alpha val="25000"/>
                  </a:schemeClr>
                </a:solidFill>
                <a:latin typeface="Helvetica"/>
                <a:cs typeface="Helvetica"/>
              </a:rPr>
              <a:t>Microstructure Model</a:t>
            </a:r>
          </a:p>
        </p:txBody>
      </p:sp>
      <p:sp>
        <p:nvSpPr>
          <p:cNvPr id="200" name="Rectangle 199"/>
          <p:cNvSpPr/>
          <p:nvPr/>
        </p:nvSpPr>
        <p:spPr>
          <a:xfrm>
            <a:off x="4599142" y="4631691"/>
            <a:ext cx="1518108" cy="338328"/>
          </a:xfrm>
          <a:prstGeom prst="rect">
            <a:avLst/>
          </a:prstGeom>
          <a:solidFill>
            <a:srgbClr val="CCFFCC">
              <a:alpha val="25000"/>
            </a:srgbClr>
          </a:solidFill>
          <a:ln w="38100" cmpd="sng">
            <a:solidFill>
              <a:srgbClr val="008000">
                <a:alpha val="25000"/>
              </a:srgbClr>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alpha val="25000"/>
                  </a:schemeClr>
                </a:solidFill>
                <a:latin typeface="Helvetica"/>
                <a:cs typeface="Helvetica"/>
              </a:rPr>
              <a:t>Microstructure</a:t>
            </a:r>
            <a:endParaRPr lang="en-US" sz="1600" dirty="0">
              <a:solidFill>
                <a:schemeClr val="tx1">
                  <a:alpha val="25000"/>
                </a:schemeClr>
              </a:solidFill>
              <a:latin typeface="Helvetica"/>
              <a:cs typeface="Helvetica"/>
            </a:endParaRPr>
          </a:p>
        </p:txBody>
      </p:sp>
      <p:cxnSp>
        <p:nvCxnSpPr>
          <p:cNvPr id="201" name="Straight Arrow Connector 200"/>
          <p:cNvCxnSpPr/>
          <p:nvPr/>
        </p:nvCxnSpPr>
        <p:spPr>
          <a:xfrm>
            <a:off x="5356405" y="4074966"/>
            <a:ext cx="0" cy="510673"/>
          </a:xfrm>
          <a:prstGeom prst="straightConnector1">
            <a:avLst/>
          </a:prstGeom>
          <a:ln w="31750">
            <a:solidFill>
              <a:srgbClr val="FF0000">
                <a:alpha val="25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202" name="Picture 201" descr="optimalZoneIds.tif"/>
          <p:cNvPicPr>
            <a:picLocks noChangeAspect="1"/>
          </p:cNvPicPr>
          <p:nvPr/>
        </p:nvPicPr>
        <p:blipFill rotWithShape="1">
          <a:blip r:embed="rId4" cstate="print">
            <a:alphaModFix amt="25000"/>
            <a:extLst>
              <a:ext uri="{28A0092B-C50C-407E-A947-70E740481C1C}">
                <a14:useLocalDpi xmlns:a14="http://schemas.microsoft.com/office/drawing/2010/main" val="0"/>
              </a:ext>
            </a:extLst>
          </a:blip>
          <a:srcRect t="27350" b="-2587"/>
          <a:stretch/>
        </p:blipFill>
        <p:spPr>
          <a:xfrm>
            <a:off x="6402362" y="2707935"/>
            <a:ext cx="1277447" cy="640080"/>
          </a:xfrm>
          <a:prstGeom prst="rect">
            <a:avLst/>
          </a:prstGeom>
        </p:spPr>
      </p:pic>
      <p:cxnSp>
        <p:nvCxnSpPr>
          <p:cNvPr id="243" name="Straight Arrow Connector 242"/>
          <p:cNvCxnSpPr/>
          <p:nvPr/>
        </p:nvCxnSpPr>
        <p:spPr>
          <a:xfrm flipH="1" flipV="1">
            <a:off x="6371723" y="2714021"/>
            <a:ext cx="221800" cy="49256"/>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flipV="1">
            <a:off x="7490971" y="2599647"/>
            <a:ext cx="192200" cy="300980"/>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p:nvPr/>
        </p:nvCxnSpPr>
        <p:spPr>
          <a:xfrm>
            <a:off x="7381654" y="2977055"/>
            <a:ext cx="343471" cy="209634"/>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p:nvPr/>
        </p:nvCxnSpPr>
        <p:spPr>
          <a:xfrm flipH="1">
            <a:off x="6371723" y="2977055"/>
            <a:ext cx="569774" cy="187057"/>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661251" y="2022217"/>
            <a:ext cx="727526" cy="517937"/>
            <a:chOff x="6661251" y="2022217"/>
            <a:chExt cx="727526" cy="517937"/>
          </a:xfrm>
        </p:grpSpPr>
        <p:pic>
          <p:nvPicPr>
            <p:cNvPr id="248" name="Picture 247" descr="neighor size v size.bmp"/>
            <p:cNvPicPr>
              <a:picLocks noChangeAspect="1"/>
            </p:cNvPicPr>
            <p:nvPr/>
          </p:nvPicPr>
          <p:blipFill>
            <a:blip r:embed="rId5" cstate="print">
              <a:alphaModFix amt="25000"/>
            </a:blip>
            <a:stretch>
              <a:fillRect/>
            </a:stretch>
          </p:blipFill>
          <p:spPr>
            <a:xfrm>
              <a:off x="6743887" y="2039374"/>
              <a:ext cx="249671" cy="181337"/>
            </a:xfrm>
            <a:prstGeom prst="rect">
              <a:avLst/>
            </a:prstGeom>
            <a:effectLst>
              <a:outerShdw blurRad="50800" dist="50800" dir="5400000" algn="ctr" rotWithShape="0">
                <a:srgbClr val="000000"/>
              </a:outerShdw>
            </a:effectLst>
          </p:spPr>
        </p:pic>
        <p:pic>
          <p:nvPicPr>
            <p:cNvPr id="249" name="Picture 248" descr="equivalent radius.bmp"/>
            <p:cNvPicPr>
              <a:picLocks noChangeAspect="1"/>
            </p:cNvPicPr>
            <p:nvPr/>
          </p:nvPicPr>
          <p:blipFill>
            <a:blip r:embed="rId6" cstate="print">
              <a:alphaModFix amt="25000"/>
            </a:blip>
            <a:stretch>
              <a:fillRect/>
            </a:stretch>
          </p:blipFill>
          <p:spPr>
            <a:xfrm>
              <a:off x="6956033" y="2358817"/>
              <a:ext cx="249671" cy="181337"/>
            </a:xfrm>
            <a:prstGeom prst="rect">
              <a:avLst/>
            </a:prstGeom>
            <a:effectLst>
              <a:outerShdw blurRad="50800" dist="50800" dir="5400000" algn="ctr" rotWithShape="0">
                <a:srgbClr val="000000"/>
              </a:outerShdw>
            </a:effectLst>
          </p:spPr>
        </p:pic>
        <p:pic>
          <p:nvPicPr>
            <p:cNvPr id="250" name="Picture 249" descr="ellipsoidal misfit v size.bmp"/>
            <p:cNvPicPr>
              <a:picLocks noChangeAspect="1"/>
            </p:cNvPicPr>
            <p:nvPr/>
          </p:nvPicPr>
          <p:blipFill>
            <a:blip r:embed="rId7" cstate="print">
              <a:alphaModFix amt="25000"/>
            </a:blip>
            <a:stretch>
              <a:fillRect/>
            </a:stretch>
          </p:blipFill>
          <p:spPr>
            <a:xfrm>
              <a:off x="7131983" y="2257575"/>
              <a:ext cx="249671" cy="181337"/>
            </a:xfrm>
            <a:prstGeom prst="rect">
              <a:avLst/>
            </a:prstGeom>
            <a:effectLst>
              <a:outerShdw blurRad="50800" dist="50800" dir="5400000" algn="ctr" rotWithShape="0">
                <a:srgbClr val="000000"/>
              </a:outerShdw>
            </a:effectLst>
          </p:spPr>
        </p:pic>
        <p:pic>
          <p:nvPicPr>
            <p:cNvPr id="251" name="Picture 250" descr="covera v size.bmp"/>
            <p:cNvPicPr>
              <a:picLocks noChangeAspect="1"/>
            </p:cNvPicPr>
            <p:nvPr/>
          </p:nvPicPr>
          <p:blipFill>
            <a:blip r:embed="rId8" cstate="print">
              <a:alphaModFix amt="25000"/>
            </a:blip>
            <a:stretch>
              <a:fillRect/>
            </a:stretch>
          </p:blipFill>
          <p:spPr>
            <a:xfrm>
              <a:off x="7139106" y="2055372"/>
              <a:ext cx="249671" cy="181337"/>
            </a:xfrm>
            <a:prstGeom prst="rect">
              <a:avLst/>
            </a:prstGeom>
            <a:effectLst>
              <a:outerShdw blurRad="50800" dist="50800" dir="5400000" algn="ctr" rotWithShape="0">
                <a:srgbClr val="000000"/>
              </a:outerShdw>
            </a:effectLst>
          </p:spPr>
        </p:pic>
        <p:pic>
          <p:nvPicPr>
            <p:cNvPr id="252" name="Picture 251" descr="bovera v size.bmp"/>
            <p:cNvPicPr>
              <a:picLocks noChangeAspect="1"/>
            </p:cNvPicPr>
            <p:nvPr/>
          </p:nvPicPr>
          <p:blipFill>
            <a:blip r:embed="rId9" cstate="print">
              <a:alphaModFix amt="25000"/>
            </a:blip>
            <a:stretch>
              <a:fillRect/>
            </a:stretch>
          </p:blipFill>
          <p:spPr>
            <a:xfrm>
              <a:off x="6706853" y="2337458"/>
              <a:ext cx="249180" cy="181337"/>
            </a:xfrm>
            <a:prstGeom prst="rect">
              <a:avLst/>
            </a:prstGeom>
            <a:effectLst>
              <a:outerShdw blurRad="50800" dist="50800" dir="5400000" algn="ctr" rotWithShape="0">
                <a:srgbClr val="000000"/>
              </a:outerShdw>
            </a:effectLst>
          </p:spPr>
        </p:pic>
        <p:pic>
          <p:nvPicPr>
            <p:cNvPr id="253" name="Picture 252" descr="shape v size.bmp"/>
            <p:cNvPicPr>
              <a:picLocks noChangeAspect="1"/>
            </p:cNvPicPr>
            <p:nvPr/>
          </p:nvPicPr>
          <p:blipFill>
            <a:blip r:embed="rId10" cstate="print">
              <a:alphaModFix amt="25000"/>
            </a:blip>
            <a:stretch>
              <a:fillRect/>
            </a:stretch>
          </p:blipFill>
          <p:spPr>
            <a:xfrm>
              <a:off x="6858370" y="2189897"/>
              <a:ext cx="249671" cy="181337"/>
            </a:xfrm>
            <a:prstGeom prst="rect">
              <a:avLst/>
            </a:prstGeom>
            <a:effectLst>
              <a:outerShdw blurRad="50800" dist="50800" dir="5400000" algn="ctr" rotWithShape="0">
                <a:srgbClr val="000000"/>
              </a:outerShdw>
            </a:effectLst>
          </p:spPr>
        </p:pic>
        <p:pic>
          <p:nvPicPr>
            <p:cNvPr id="254" name="Picture 253" descr="neighors v size.bmp"/>
            <p:cNvPicPr>
              <a:picLocks noChangeAspect="1"/>
            </p:cNvPicPr>
            <p:nvPr/>
          </p:nvPicPr>
          <p:blipFill>
            <a:blip r:embed="rId11" cstate="print">
              <a:alphaModFix amt="25000"/>
            </a:blip>
            <a:stretch>
              <a:fillRect/>
            </a:stretch>
          </p:blipFill>
          <p:spPr>
            <a:xfrm>
              <a:off x="6661251" y="2172226"/>
              <a:ext cx="249180" cy="181337"/>
            </a:xfrm>
            <a:prstGeom prst="rect">
              <a:avLst/>
            </a:prstGeom>
            <a:effectLst>
              <a:outerShdw blurRad="50800" dist="50800" dir="5400000" algn="ctr" rotWithShape="0">
                <a:srgbClr val="000000"/>
              </a:outerShdw>
            </a:effectLst>
          </p:spPr>
        </p:pic>
        <p:pic>
          <p:nvPicPr>
            <p:cNvPr id="255" name="Picture 254" descr="correlation diagram.bmp"/>
            <p:cNvPicPr>
              <a:picLocks noChangeAspect="1"/>
            </p:cNvPicPr>
            <p:nvPr/>
          </p:nvPicPr>
          <p:blipFill>
            <a:blip r:embed="rId12" cstate="print">
              <a:alphaModFix amt="25000"/>
            </a:blip>
            <a:stretch>
              <a:fillRect/>
            </a:stretch>
          </p:blipFill>
          <p:spPr>
            <a:xfrm>
              <a:off x="6941497" y="2022217"/>
              <a:ext cx="242804" cy="179240"/>
            </a:xfrm>
            <a:prstGeom prst="rect">
              <a:avLst/>
            </a:prstGeom>
            <a:effectLst>
              <a:outerShdw blurRad="50800" dist="50800" dir="5400000" algn="ctr" rotWithShape="0">
                <a:srgbClr val="000000"/>
              </a:outerShdw>
            </a:effectLst>
          </p:spPr>
        </p:pic>
        <p:pic>
          <p:nvPicPr>
            <p:cNvPr id="256" name="Picture 255" descr="100_3d_paod_color.bmp"/>
            <p:cNvPicPr>
              <a:picLocks noChangeAspect="1"/>
            </p:cNvPicPr>
            <p:nvPr/>
          </p:nvPicPr>
          <p:blipFill>
            <a:blip r:embed="rId13" cstate="print">
              <a:alphaModFix amt="25000"/>
            </a:blip>
            <a:stretch>
              <a:fillRect/>
            </a:stretch>
          </p:blipFill>
          <p:spPr>
            <a:xfrm>
              <a:off x="7108967" y="2191498"/>
              <a:ext cx="166284" cy="201252"/>
            </a:xfrm>
            <a:prstGeom prst="rect">
              <a:avLst/>
            </a:prstGeom>
            <a:effectLst>
              <a:outerShdw blurRad="50800" dist="50800" dir="5400000" algn="ctr" rotWithShape="0">
                <a:srgbClr val="000000"/>
              </a:outerShdw>
            </a:effectLst>
          </p:spPr>
        </p:pic>
      </p:grpSp>
      <p:cxnSp>
        <p:nvCxnSpPr>
          <p:cNvPr id="257" name="Straight Arrow Connector 256"/>
          <p:cNvCxnSpPr/>
          <p:nvPr/>
        </p:nvCxnSpPr>
        <p:spPr>
          <a:xfrm flipH="1" flipV="1">
            <a:off x="6993558" y="2596109"/>
            <a:ext cx="212147" cy="342449"/>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pic>
        <p:nvPicPr>
          <p:cNvPr id="258" name="Picture 257"/>
          <p:cNvPicPr>
            <a:picLocks noChangeAspect="1"/>
          </p:cNvPicPr>
          <p:nvPr/>
        </p:nvPicPr>
        <p:blipFill>
          <a:blip r:embed="rId14" cstate="print">
            <a:alphaModFix amt="25000"/>
            <a:extLst>
              <a:ext uri="{28A0092B-C50C-407E-A947-70E740481C1C}">
                <a14:useLocalDpi xmlns:a14="http://schemas.microsoft.com/office/drawing/2010/main" val="0"/>
              </a:ext>
            </a:extLst>
          </a:blip>
          <a:stretch>
            <a:fillRect/>
          </a:stretch>
        </p:blipFill>
        <p:spPr>
          <a:xfrm>
            <a:off x="6219486" y="4478988"/>
            <a:ext cx="585491" cy="583874"/>
          </a:xfrm>
          <a:prstGeom prst="rect">
            <a:avLst/>
          </a:prstGeom>
        </p:spPr>
      </p:pic>
      <p:pic>
        <p:nvPicPr>
          <p:cNvPr id="259" name="Picture 258"/>
          <p:cNvPicPr>
            <a:picLocks noChangeAspect="1"/>
          </p:cNvPicPr>
          <p:nvPr/>
        </p:nvPicPr>
        <p:blipFill>
          <a:blip r:embed="rId15" cstate="print">
            <a:alphaModFix amt="25000"/>
            <a:extLst>
              <a:ext uri="{28A0092B-C50C-407E-A947-70E740481C1C}">
                <a14:useLocalDpi xmlns:a14="http://schemas.microsoft.com/office/drawing/2010/main" val="0"/>
              </a:ext>
            </a:extLst>
          </a:blip>
          <a:stretch>
            <a:fillRect/>
          </a:stretch>
        </p:blipFill>
        <p:spPr>
          <a:xfrm>
            <a:off x="6795352" y="4273621"/>
            <a:ext cx="613745" cy="616309"/>
          </a:xfrm>
          <a:prstGeom prst="rect">
            <a:avLst/>
          </a:prstGeom>
        </p:spPr>
      </p:pic>
      <p:pic>
        <p:nvPicPr>
          <p:cNvPr id="260" name="Picture 259"/>
          <p:cNvPicPr>
            <a:picLocks noChangeAspect="1"/>
          </p:cNvPicPr>
          <p:nvPr/>
        </p:nvPicPr>
        <p:blipFill>
          <a:blip r:embed="rId14" cstate="print">
            <a:alphaModFix amt="25000"/>
            <a:extLst>
              <a:ext uri="{28A0092B-C50C-407E-A947-70E740481C1C}">
                <a14:useLocalDpi xmlns:a14="http://schemas.microsoft.com/office/drawing/2010/main" val="0"/>
              </a:ext>
            </a:extLst>
          </a:blip>
          <a:stretch>
            <a:fillRect/>
          </a:stretch>
        </p:blipFill>
        <p:spPr>
          <a:xfrm>
            <a:off x="7822814" y="4313798"/>
            <a:ext cx="585491" cy="583874"/>
          </a:xfrm>
          <a:prstGeom prst="rect">
            <a:avLst/>
          </a:prstGeom>
        </p:spPr>
      </p:pic>
      <p:pic>
        <p:nvPicPr>
          <p:cNvPr id="261" name="Picture 260"/>
          <p:cNvPicPr>
            <a:picLocks noChangeAspect="1"/>
          </p:cNvPicPr>
          <p:nvPr/>
        </p:nvPicPr>
        <p:blipFill>
          <a:blip r:embed="rId15" cstate="print">
            <a:alphaModFix amt="25000"/>
            <a:extLst>
              <a:ext uri="{28A0092B-C50C-407E-A947-70E740481C1C}">
                <a14:useLocalDpi xmlns:a14="http://schemas.microsoft.com/office/drawing/2010/main" val="0"/>
              </a:ext>
            </a:extLst>
          </a:blip>
          <a:stretch>
            <a:fillRect/>
          </a:stretch>
        </p:blipFill>
        <p:spPr>
          <a:xfrm>
            <a:off x="8367838" y="4550403"/>
            <a:ext cx="613745" cy="616309"/>
          </a:xfrm>
          <a:prstGeom prst="rect">
            <a:avLst/>
          </a:prstGeom>
        </p:spPr>
      </p:pic>
      <p:pic>
        <p:nvPicPr>
          <p:cNvPr id="262" name="Picture 261"/>
          <p:cNvPicPr>
            <a:picLocks noChangeAspect="1"/>
          </p:cNvPicPr>
          <p:nvPr/>
        </p:nvPicPr>
        <p:blipFill>
          <a:blip r:embed="rId16" cstate="print">
            <a:alphaModFix amt="25000"/>
            <a:extLst>
              <a:ext uri="{28A0092B-C50C-407E-A947-70E740481C1C}">
                <a14:useLocalDpi xmlns:a14="http://schemas.microsoft.com/office/drawing/2010/main" val="0"/>
              </a:ext>
            </a:extLst>
          </a:blip>
          <a:stretch>
            <a:fillRect/>
          </a:stretch>
        </p:blipFill>
        <p:spPr>
          <a:xfrm>
            <a:off x="7302996" y="4700398"/>
            <a:ext cx="596818" cy="595065"/>
          </a:xfrm>
          <a:prstGeom prst="rect">
            <a:avLst/>
          </a:prstGeom>
        </p:spPr>
      </p:pic>
      <p:sp>
        <p:nvSpPr>
          <p:cNvPr id="263" name="TextBox 262"/>
          <p:cNvSpPr txBox="1"/>
          <p:nvPr/>
        </p:nvSpPr>
        <p:spPr>
          <a:xfrm>
            <a:off x="4501723" y="5881854"/>
            <a:ext cx="1715729" cy="338554"/>
          </a:xfrm>
          <a:prstGeom prst="rect">
            <a:avLst/>
          </a:prstGeom>
          <a:solidFill>
            <a:schemeClr val="accent5">
              <a:lumMod val="40000"/>
              <a:lumOff val="60000"/>
              <a:alpha val="25000"/>
            </a:schemeClr>
          </a:solidFill>
          <a:ln w="38100" cmpd="sng">
            <a:solidFill>
              <a:schemeClr val="accent5">
                <a:lumMod val="50000"/>
                <a:alpha val="25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alpha val="25000"/>
                  </a:schemeClr>
                </a:solidFill>
                <a:latin typeface="Helvetica"/>
                <a:cs typeface="Helvetica"/>
              </a:rPr>
              <a:t>Property Model</a:t>
            </a:r>
          </a:p>
        </p:txBody>
      </p:sp>
      <p:cxnSp>
        <p:nvCxnSpPr>
          <p:cNvPr id="264" name="Straight Arrow Connector 263"/>
          <p:cNvCxnSpPr/>
          <p:nvPr/>
        </p:nvCxnSpPr>
        <p:spPr>
          <a:xfrm>
            <a:off x="5356405" y="5013698"/>
            <a:ext cx="3183" cy="803722"/>
          </a:xfrm>
          <a:prstGeom prst="straightConnector1">
            <a:avLst/>
          </a:prstGeom>
          <a:ln w="31750">
            <a:solidFill>
              <a:srgbClr val="FF0000">
                <a:alpha val="25000"/>
              </a:srgbClr>
            </a:solidFill>
            <a:tailEnd type="triangle"/>
          </a:ln>
        </p:spPr>
        <p:style>
          <a:lnRef idx="1">
            <a:schemeClr val="accent1"/>
          </a:lnRef>
          <a:fillRef idx="0">
            <a:schemeClr val="accent1"/>
          </a:fillRef>
          <a:effectRef idx="0">
            <a:schemeClr val="accent1"/>
          </a:effectRef>
          <a:fontRef idx="minor">
            <a:schemeClr val="tx1"/>
          </a:fontRef>
        </p:style>
      </p:cxnSp>
      <p:sp>
        <p:nvSpPr>
          <p:cNvPr id="265" name="Rectangle 264"/>
          <p:cNvSpPr/>
          <p:nvPr/>
        </p:nvSpPr>
        <p:spPr>
          <a:xfrm>
            <a:off x="2657989" y="5882080"/>
            <a:ext cx="1119238" cy="338328"/>
          </a:xfrm>
          <a:prstGeom prst="rect">
            <a:avLst/>
          </a:prstGeom>
          <a:solidFill>
            <a:srgbClr val="CCFFCC">
              <a:alpha val="25000"/>
            </a:srgbClr>
          </a:solidFill>
          <a:ln w="38100" cmpd="sng">
            <a:solidFill>
              <a:srgbClr val="008000">
                <a:alpha val="25000"/>
              </a:srgbClr>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alpha val="25000"/>
                  </a:schemeClr>
                </a:solidFill>
                <a:latin typeface="Helvetica"/>
                <a:cs typeface="Helvetica"/>
              </a:rPr>
              <a:t>Properties</a:t>
            </a:r>
            <a:endParaRPr lang="en-US" sz="1600" dirty="0">
              <a:solidFill>
                <a:schemeClr val="tx1">
                  <a:alpha val="25000"/>
                </a:schemeClr>
              </a:solidFill>
              <a:latin typeface="Helvetica"/>
              <a:cs typeface="Helvetica"/>
            </a:endParaRPr>
          </a:p>
        </p:txBody>
      </p:sp>
      <p:cxnSp>
        <p:nvCxnSpPr>
          <p:cNvPr id="266" name="Straight Arrow Connector 265"/>
          <p:cNvCxnSpPr/>
          <p:nvPr/>
        </p:nvCxnSpPr>
        <p:spPr>
          <a:xfrm flipH="1">
            <a:off x="3810003" y="6044090"/>
            <a:ext cx="658222" cy="0"/>
          </a:xfrm>
          <a:prstGeom prst="straightConnector1">
            <a:avLst/>
          </a:prstGeom>
          <a:ln w="31750">
            <a:solidFill>
              <a:srgbClr val="FF0000">
                <a:alpha val="25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267" name="Picture 266" descr="optimalZoneIds.tif"/>
          <p:cNvPicPr>
            <a:picLocks noChangeAspect="1"/>
          </p:cNvPicPr>
          <p:nvPr/>
        </p:nvPicPr>
        <p:blipFill rotWithShape="1">
          <a:blip r:embed="rId4" cstate="print">
            <a:alphaModFix amt="25000"/>
            <a:extLst>
              <a:ext uri="{28A0092B-C50C-407E-A947-70E740481C1C}">
                <a14:useLocalDpi xmlns:a14="http://schemas.microsoft.com/office/drawing/2010/main" val="0"/>
              </a:ext>
            </a:extLst>
          </a:blip>
          <a:srcRect t="27350" b="-2587"/>
          <a:stretch/>
        </p:blipFill>
        <p:spPr>
          <a:xfrm>
            <a:off x="886888" y="5120809"/>
            <a:ext cx="1277447" cy="640080"/>
          </a:xfrm>
          <a:prstGeom prst="rect">
            <a:avLst/>
          </a:prstGeom>
        </p:spPr>
      </p:pic>
      <p:cxnSp>
        <p:nvCxnSpPr>
          <p:cNvPr id="268" name="Straight Arrow Connector 267"/>
          <p:cNvCxnSpPr/>
          <p:nvPr/>
        </p:nvCxnSpPr>
        <p:spPr>
          <a:xfrm flipH="1" flipV="1">
            <a:off x="856249" y="5126895"/>
            <a:ext cx="221800" cy="49256"/>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69" name="Straight Arrow Connector 268"/>
          <p:cNvCxnSpPr/>
          <p:nvPr/>
        </p:nvCxnSpPr>
        <p:spPr>
          <a:xfrm flipV="1">
            <a:off x="1975497" y="5012521"/>
            <a:ext cx="192200" cy="300980"/>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70" name="Straight Arrow Connector 269"/>
          <p:cNvCxnSpPr/>
          <p:nvPr/>
        </p:nvCxnSpPr>
        <p:spPr>
          <a:xfrm>
            <a:off x="1866180" y="5389929"/>
            <a:ext cx="374356" cy="163654"/>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71" name="Straight Arrow Connector 270"/>
          <p:cNvCxnSpPr/>
          <p:nvPr/>
        </p:nvCxnSpPr>
        <p:spPr>
          <a:xfrm flipH="1">
            <a:off x="856249" y="5389929"/>
            <a:ext cx="569774" cy="187057"/>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flipV="1">
            <a:off x="1478084" y="5008983"/>
            <a:ext cx="212147" cy="342449"/>
          </a:xfrm>
          <a:prstGeom prst="straightConnector1">
            <a:avLst/>
          </a:prstGeom>
          <a:ln w="25400">
            <a:solidFill>
              <a:schemeClr val="tx1">
                <a:alpha val="25000"/>
              </a:schemeClr>
            </a:solidFill>
            <a:tailEnd type="stealth"/>
          </a:ln>
        </p:spPr>
        <p:style>
          <a:lnRef idx="1">
            <a:schemeClr val="accent1"/>
          </a:lnRef>
          <a:fillRef idx="0">
            <a:schemeClr val="accent1"/>
          </a:fillRef>
          <a:effectRef idx="0">
            <a:schemeClr val="accent1"/>
          </a:effectRef>
          <a:fontRef idx="minor">
            <a:schemeClr val="tx1"/>
          </a:fontRef>
        </p:style>
      </p:cxnSp>
      <p:pic>
        <p:nvPicPr>
          <p:cNvPr id="273" name="Picture 272"/>
          <p:cNvPicPr>
            <a:picLocks noChangeAspect="1"/>
          </p:cNvPicPr>
          <p:nvPr/>
        </p:nvPicPr>
        <p:blipFill>
          <a:blip r:embed="rId17" cstate="print">
            <a:alphaModFix amt="25000"/>
            <a:extLst>
              <a:ext uri="{28A0092B-C50C-407E-A947-70E740481C1C}">
                <a14:useLocalDpi xmlns:a14="http://schemas.microsoft.com/office/drawing/2010/main" val="0"/>
              </a:ext>
            </a:extLst>
          </a:blip>
          <a:stretch>
            <a:fillRect/>
          </a:stretch>
        </p:blipFill>
        <p:spPr>
          <a:xfrm>
            <a:off x="98328" y="4762378"/>
            <a:ext cx="768846" cy="555482"/>
          </a:xfrm>
          <a:prstGeom prst="rect">
            <a:avLst/>
          </a:prstGeom>
        </p:spPr>
      </p:pic>
      <p:pic>
        <p:nvPicPr>
          <p:cNvPr id="274" name="Picture 273"/>
          <p:cNvPicPr>
            <a:picLocks noChangeAspect="1"/>
          </p:cNvPicPr>
          <p:nvPr/>
        </p:nvPicPr>
        <p:blipFill>
          <a:blip r:embed="rId17" cstate="print">
            <a:alphaModFix amt="25000"/>
            <a:extLst>
              <a:ext uri="{28A0092B-C50C-407E-A947-70E740481C1C}">
                <a14:useLocalDpi xmlns:a14="http://schemas.microsoft.com/office/drawing/2010/main" val="0"/>
              </a:ext>
            </a:extLst>
          </a:blip>
          <a:stretch>
            <a:fillRect/>
          </a:stretch>
        </p:blipFill>
        <p:spPr>
          <a:xfrm>
            <a:off x="1049603" y="4462403"/>
            <a:ext cx="768846" cy="555482"/>
          </a:xfrm>
          <a:prstGeom prst="rect">
            <a:avLst/>
          </a:prstGeom>
        </p:spPr>
      </p:pic>
      <p:pic>
        <p:nvPicPr>
          <p:cNvPr id="275" name="Picture 274"/>
          <p:cNvPicPr>
            <a:picLocks noChangeAspect="1"/>
          </p:cNvPicPr>
          <p:nvPr/>
        </p:nvPicPr>
        <p:blipFill>
          <a:blip r:embed="rId17" cstate="print">
            <a:alphaModFix amt="25000"/>
            <a:extLst>
              <a:ext uri="{28A0092B-C50C-407E-A947-70E740481C1C}">
                <a14:useLocalDpi xmlns:a14="http://schemas.microsoft.com/office/drawing/2010/main" val="0"/>
              </a:ext>
            </a:extLst>
          </a:blip>
          <a:stretch>
            <a:fillRect/>
          </a:stretch>
        </p:blipFill>
        <p:spPr>
          <a:xfrm>
            <a:off x="2183753" y="4672553"/>
            <a:ext cx="768846" cy="555482"/>
          </a:xfrm>
          <a:prstGeom prst="rect">
            <a:avLst/>
          </a:prstGeom>
        </p:spPr>
      </p:pic>
      <p:pic>
        <p:nvPicPr>
          <p:cNvPr id="276" name="Picture 275"/>
          <p:cNvPicPr>
            <a:picLocks noChangeAspect="1"/>
          </p:cNvPicPr>
          <p:nvPr/>
        </p:nvPicPr>
        <p:blipFill>
          <a:blip r:embed="rId17" cstate="print">
            <a:alphaModFix amt="25000"/>
            <a:extLst>
              <a:ext uri="{28A0092B-C50C-407E-A947-70E740481C1C}">
                <a14:useLocalDpi xmlns:a14="http://schemas.microsoft.com/office/drawing/2010/main" val="0"/>
              </a:ext>
            </a:extLst>
          </a:blip>
          <a:stretch>
            <a:fillRect/>
          </a:stretch>
        </p:blipFill>
        <p:spPr>
          <a:xfrm>
            <a:off x="2249528" y="5277328"/>
            <a:ext cx="768846" cy="555482"/>
          </a:xfrm>
          <a:prstGeom prst="rect">
            <a:avLst/>
          </a:prstGeom>
        </p:spPr>
      </p:pic>
      <p:pic>
        <p:nvPicPr>
          <p:cNvPr id="277" name="Picture 276"/>
          <p:cNvPicPr>
            <a:picLocks noChangeAspect="1"/>
          </p:cNvPicPr>
          <p:nvPr/>
        </p:nvPicPr>
        <p:blipFill>
          <a:blip r:embed="rId17" cstate="print">
            <a:alphaModFix amt="25000"/>
            <a:extLst>
              <a:ext uri="{28A0092B-C50C-407E-A947-70E740481C1C}">
                <a14:useLocalDpi xmlns:a14="http://schemas.microsoft.com/office/drawing/2010/main" val="0"/>
              </a:ext>
            </a:extLst>
          </a:blip>
          <a:stretch>
            <a:fillRect/>
          </a:stretch>
        </p:blipFill>
        <p:spPr>
          <a:xfrm>
            <a:off x="106353" y="5376778"/>
            <a:ext cx="768846" cy="555482"/>
          </a:xfrm>
          <a:prstGeom prst="rect">
            <a:avLst/>
          </a:prstGeom>
        </p:spPr>
      </p:pic>
      <p:sp>
        <p:nvSpPr>
          <p:cNvPr id="278" name="TextBox 277"/>
          <p:cNvSpPr txBox="1"/>
          <p:nvPr/>
        </p:nvSpPr>
        <p:spPr>
          <a:xfrm>
            <a:off x="155916" y="3348015"/>
            <a:ext cx="1769871" cy="338554"/>
          </a:xfrm>
          <a:prstGeom prst="rect">
            <a:avLst/>
          </a:prstGeom>
          <a:solidFill>
            <a:schemeClr val="accent5">
              <a:lumMod val="40000"/>
              <a:lumOff val="60000"/>
            </a:schemeClr>
          </a:solidFill>
          <a:ln w="38100" cmpd="sng">
            <a:solidFill>
              <a:schemeClr val="accent5">
                <a:lumMod val="50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solidFill>
                <a:latin typeface="Helvetica"/>
                <a:cs typeface="Helvetica"/>
              </a:rPr>
              <a:t>Characterization</a:t>
            </a:r>
          </a:p>
        </p:txBody>
      </p:sp>
      <p:cxnSp>
        <p:nvCxnSpPr>
          <p:cNvPr id="280" name="Straight Arrow Connector 279"/>
          <p:cNvCxnSpPr/>
          <p:nvPr/>
        </p:nvCxnSpPr>
        <p:spPr>
          <a:xfrm flipH="1" flipV="1">
            <a:off x="3764097" y="4145935"/>
            <a:ext cx="704128" cy="485756"/>
          </a:xfrm>
          <a:prstGeom prst="straightConnector1">
            <a:avLst/>
          </a:prstGeom>
          <a:ln w="31750" cmpd="sng">
            <a:solidFill>
              <a:srgbClr val="0000FF">
                <a:alpha val="25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81" name="Straight Arrow Connector 280"/>
          <p:cNvCxnSpPr/>
          <p:nvPr/>
        </p:nvCxnSpPr>
        <p:spPr>
          <a:xfrm flipV="1">
            <a:off x="2477796" y="4125346"/>
            <a:ext cx="360385" cy="475437"/>
          </a:xfrm>
          <a:prstGeom prst="straightConnector1">
            <a:avLst/>
          </a:prstGeom>
          <a:ln w="31750" cmpd="sng">
            <a:solidFill>
              <a:srgbClr val="0000FF">
                <a:alpha val="25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82" name="Straight Arrow Connector 281"/>
          <p:cNvCxnSpPr/>
          <p:nvPr/>
        </p:nvCxnSpPr>
        <p:spPr>
          <a:xfrm>
            <a:off x="2016681" y="3540358"/>
            <a:ext cx="382158" cy="129823"/>
          </a:xfrm>
          <a:prstGeom prst="straightConnector1">
            <a:avLst/>
          </a:prstGeom>
          <a:ln w="31750" cmpd="sng">
            <a:solidFill>
              <a:srgbClr val="0000FF">
                <a:alpha val="25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sp>
        <p:nvSpPr>
          <p:cNvPr id="301" name="Rounded Rectangle 300"/>
          <p:cNvSpPr/>
          <p:nvPr/>
        </p:nvSpPr>
        <p:spPr>
          <a:xfrm>
            <a:off x="98327" y="1244161"/>
            <a:ext cx="8883255" cy="5089449"/>
          </a:xfrm>
          <a:prstGeom prst="roundRect">
            <a:avLst>
              <a:gd name="adj" fmla="val 5915"/>
            </a:avLst>
          </a:prstGeom>
          <a:noFill/>
          <a:ln>
            <a:solidFill>
              <a:schemeClr val="tx1">
                <a:alpha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TextBox 301"/>
          <p:cNvSpPr txBox="1"/>
          <p:nvPr/>
        </p:nvSpPr>
        <p:spPr>
          <a:xfrm>
            <a:off x="3739277" y="6429312"/>
            <a:ext cx="1617128" cy="338554"/>
          </a:xfrm>
          <a:prstGeom prst="rect">
            <a:avLst/>
          </a:prstGeom>
          <a:solidFill>
            <a:srgbClr val="FFFF00">
              <a:alpha val="25000"/>
            </a:srgbClr>
          </a:solidFill>
          <a:ln w="38100" cmpd="sng">
            <a:solidFill>
              <a:schemeClr val="tx1">
                <a:alpha val="25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alpha val="25000"/>
                  </a:schemeClr>
                </a:solidFill>
                <a:latin typeface="Helvetica"/>
                <a:cs typeface="Helvetica"/>
              </a:rPr>
              <a:t>Optimization</a:t>
            </a:r>
          </a:p>
        </p:txBody>
      </p:sp>
      <p:cxnSp>
        <p:nvCxnSpPr>
          <p:cNvPr id="303" name="Straight Arrow Connector 302"/>
          <p:cNvCxnSpPr/>
          <p:nvPr/>
        </p:nvCxnSpPr>
        <p:spPr>
          <a:xfrm rot="5400000" flipH="1" flipV="1">
            <a:off x="4652760" y="2350961"/>
            <a:ext cx="5049675" cy="3467589"/>
          </a:xfrm>
          <a:prstGeom prst="bentConnector4">
            <a:avLst>
              <a:gd name="adj1" fmla="val -28"/>
              <a:gd name="adj2" fmla="val 104702"/>
            </a:avLst>
          </a:prstGeom>
          <a:ln w="31750">
            <a:solidFill>
              <a:srgbClr val="800000">
                <a:alpha val="2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16" name="Straight Arrow Connector 315"/>
          <p:cNvCxnSpPr/>
          <p:nvPr/>
        </p:nvCxnSpPr>
        <p:spPr>
          <a:xfrm rot="16200000" flipH="1">
            <a:off x="3278766" y="6207640"/>
            <a:ext cx="365760" cy="466770"/>
          </a:xfrm>
          <a:prstGeom prst="bentConnector2">
            <a:avLst/>
          </a:prstGeom>
          <a:ln w="31750">
            <a:solidFill>
              <a:srgbClr val="800000">
                <a:alpha val="2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3048068" y="3110296"/>
            <a:ext cx="360385" cy="475437"/>
          </a:xfrm>
          <a:prstGeom prst="straightConnector1">
            <a:avLst/>
          </a:prstGeom>
          <a:ln w="31750" cmpd="sng">
            <a:solidFill>
              <a:srgbClr val="0000FF">
                <a:alpha val="25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106" name="Group 105"/>
          <p:cNvGrpSpPr/>
          <p:nvPr/>
        </p:nvGrpSpPr>
        <p:grpSpPr>
          <a:xfrm>
            <a:off x="5650992" y="2231136"/>
            <a:ext cx="727526" cy="517937"/>
            <a:chOff x="6661251" y="2022217"/>
            <a:chExt cx="727526" cy="517937"/>
          </a:xfrm>
        </p:grpSpPr>
        <p:pic>
          <p:nvPicPr>
            <p:cNvPr id="107" name="Picture 106" descr="neighor size v size.bmp"/>
            <p:cNvPicPr>
              <a:picLocks noChangeAspect="1"/>
            </p:cNvPicPr>
            <p:nvPr/>
          </p:nvPicPr>
          <p:blipFill>
            <a:blip r:embed="rId5" cstate="print">
              <a:alphaModFix amt="25000"/>
            </a:blip>
            <a:stretch>
              <a:fillRect/>
            </a:stretch>
          </p:blipFill>
          <p:spPr>
            <a:xfrm>
              <a:off x="6743887" y="2039374"/>
              <a:ext cx="249671" cy="181337"/>
            </a:xfrm>
            <a:prstGeom prst="rect">
              <a:avLst/>
            </a:prstGeom>
            <a:effectLst>
              <a:outerShdw blurRad="50800" dist="50800" dir="5400000" algn="ctr" rotWithShape="0">
                <a:srgbClr val="000000"/>
              </a:outerShdw>
            </a:effectLst>
          </p:spPr>
        </p:pic>
        <p:pic>
          <p:nvPicPr>
            <p:cNvPr id="108" name="Picture 107" descr="equivalent radius.bmp"/>
            <p:cNvPicPr>
              <a:picLocks noChangeAspect="1"/>
            </p:cNvPicPr>
            <p:nvPr/>
          </p:nvPicPr>
          <p:blipFill>
            <a:blip r:embed="rId6" cstate="print">
              <a:alphaModFix amt="25000"/>
            </a:blip>
            <a:stretch>
              <a:fillRect/>
            </a:stretch>
          </p:blipFill>
          <p:spPr>
            <a:xfrm>
              <a:off x="6956033" y="2358817"/>
              <a:ext cx="249671" cy="181337"/>
            </a:xfrm>
            <a:prstGeom prst="rect">
              <a:avLst/>
            </a:prstGeom>
            <a:effectLst>
              <a:outerShdw blurRad="50800" dist="50800" dir="5400000" algn="ctr" rotWithShape="0">
                <a:srgbClr val="000000"/>
              </a:outerShdw>
            </a:effectLst>
          </p:spPr>
        </p:pic>
        <p:pic>
          <p:nvPicPr>
            <p:cNvPr id="109" name="Picture 108" descr="ellipsoidal misfit v size.bmp"/>
            <p:cNvPicPr>
              <a:picLocks noChangeAspect="1"/>
            </p:cNvPicPr>
            <p:nvPr/>
          </p:nvPicPr>
          <p:blipFill>
            <a:blip r:embed="rId7" cstate="print">
              <a:alphaModFix amt="25000"/>
            </a:blip>
            <a:stretch>
              <a:fillRect/>
            </a:stretch>
          </p:blipFill>
          <p:spPr>
            <a:xfrm>
              <a:off x="7131983" y="2257575"/>
              <a:ext cx="249671" cy="181337"/>
            </a:xfrm>
            <a:prstGeom prst="rect">
              <a:avLst/>
            </a:prstGeom>
            <a:effectLst>
              <a:outerShdw blurRad="50800" dist="50800" dir="5400000" algn="ctr" rotWithShape="0">
                <a:srgbClr val="000000"/>
              </a:outerShdw>
            </a:effectLst>
          </p:spPr>
        </p:pic>
        <p:pic>
          <p:nvPicPr>
            <p:cNvPr id="110" name="Picture 109" descr="covera v size.bmp"/>
            <p:cNvPicPr>
              <a:picLocks noChangeAspect="1"/>
            </p:cNvPicPr>
            <p:nvPr/>
          </p:nvPicPr>
          <p:blipFill>
            <a:blip r:embed="rId8" cstate="print">
              <a:alphaModFix amt="25000"/>
            </a:blip>
            <a:stretch>
              <a:fillRect/>
            </a:stretch>
          </p:blipFill>
          <p:spPr>
            <a:xfrm>
              <a:off x="7139106" y="2055372"/>
              <a:ext cx="249671" cy="181337"/>
            </a:xfrm>
            <a:prstGeom prst="rect">
              <a:avLst/>
            </a:prstGeom>
            <a:effectLst>
              <a:outerShdw blurRad="50800" dist="50800" dir="5400000" algn="ctr" rotWithShape="0">
                <a:srgbClr val="000000"/>
              </a:outerShdw>
            </a:effectLst>
          </p:spPr>
        </p:pic>
        <p:pic>
          <p:nvPicPr>
            <p:cNvPr id="111" name="Picture 110" descr="bovera v size.bmp"/>
            <p:cNvPicPr>
              <a:picLocks noChangeAspect="1"/>
            </p:cNvPicPr>
            <p:nvPr/>
          </p:nvPicPr>
          <p:blipFill>
            <a:blip r:embed="rId9" cstate="print">
              <a:alphaModFix amt="25000"/>
            </a:blip>
            <a:stretch>
              <a:fillRect/>
            </a:stretch>
          </p:blipFill>
          <p:spPr>
            <a:xfrm>
              <a:off x="6706853" y="2337458"/>
              <a:ext cx="249180" cy="181337"/>
            </a:xfrm>
            <a:prstGeom prst="rect">
              <a:avLst/>
            </a:prstGeom>
            <a:effectLst>
              <a:outerShdw blurRad="50800" dist="50800" dir="5400000" algn="ctr" rotWithShape="0">
                <a:srgbClr val="000000"/>
              </a:outerShdw>
            </a:effectLst>
          </p:spPr>
        </p:pic>
        <p:pic>
          <p:nvPicPr>
            <p:cNvPr id="112" name="Picture 111" descr="shape v size.bmp"/>
            <p:cNvPicPr>
              <a:picLocks noChangeAspect="1"/>
            </p:cNvPicPr>
            <p:nvPr/>
          </p:nvPicPr>
          <p:blipFill>
            <a:blip r:embed="rId10" cstate="print">
              <a:alphaModFix amt="25000"/>
            </a:blip>
            <a:stretch>
              <a:fillRect/>
            </a:stretch>
          </p:blipFill>
          <p:spPr>
            <a:xfrm>
              <a:off x="6858370" y="2189897"/>
              <a:ext cx="249671" cy="181337"/>
            </a:xfrm>
            <a:prstGeom prst="rect">
              <a:avLst/>
            </a:prstGeom>
            <a:effectLst>
              <a:outerShdw blurRad="50800" dist="50800" dir="5400000" algn="ctr" rotWithShape="0">
                <a:srgbClr val="000000"/>
              </a:outerShdw>
            </a:effectLst>
          </p:spPr>
        </p:pic>
        <p:pic>
          <p:nvPicPr>
            <p:cNvPr id="113" name="Picture 112" descr="neighors v size.bmp"/>
            <p:cNvPicPr>
              <a:picLocks noChangeAspect="1"/>
            </p:cNvPicPr>
            <p:nvPr/>
          </p:nvPicPr>
          <p:blipFill>
            <a:blip r:embed="rId11" cstate="print">
              <a:alphaModFix amt="25000"/>
            </a:blip>
            <a:stretch>
              <a:fillRect/>
            </a:stretch>
          </p:blipFill>
          <p:spPr>
            <a:xfrm>
              <a:off x="6661251" y="2172226"/>
              <a:ext cx="249180" cy="181337"/>
            </a:xfrm>
            <a:prstGeom prst="rect">
              <a:avLst/>
            </a:prstGeom>
            <a:effectLst>
              <a:outerShdw blurRad="50800" dist="50800" dir="5400000" algn="ctr" rotWithShape="0">
                <a:srgbClr val="000000"/>
              </a:outerShdw>
            </a:effectLst>
          </p:spPr>
        </p:pic>
        <p:pic>
          <p:nvPicPr>
            <p:cNvPr id="114" name="Picture 113" descr="correlation diagram.bmp"/>
            <p:cNvPicPr>
              <a:picLocks noChangeAspect="1"/>
            </p:cNvPicPr>
            <p:nvPr/>
          </p:nvPicPr>
          <p:blipFill>
            <a:blip r:embed="rId12" cstate="print">
              <a:alphaModFix amt="25000"/>
            </a:blip>
            <a:stretch>
              <a:fillRect/>
            </a:stretch>
          </p:blipFill>
          <p:spPr>
            <a:xfrm>
              <a:off x="6941497" y="2022217"/>
              <a:ext cx="242804" cy="179240"/>
            </a:xfrm>
            <a:prstGeom prst="rect">
              <a:avLst/>
            </a:prstGeom>
            <a:effectLst>
              <a:outerShdw blurRad="50800" dist="50800" dir="5400000" algn="ctr" rotWithShape="0">
                <a:srgbClr val="000000"/>
              </a:outerShdw>
            </a:effectLst>
          </p:spPr>
        </p:pic>
        <p:pic>
          <p:nvPicPr>
            <p:cNvPr id="115" name="Picture 114" descr="100_3d_paod_color.bmp"/>
            <p:cNvPicPr>
              <a:picLocks noChangeAspect="1"/>
            </p:cNvPicPr>
            <p:nvPr/>
          </p:nvPicPr>
          <p:blipFill>
            <a:blip r:embed="rId13" cstate="print">
              <a:alphaModFix amt="25000"/>
            </a:blip>
            <a:stretch>
              <a:fillRect/>
            </a:stretch>
          </p:blipFill>
          <p:spPr>
            <a:xfrm>
              <a:off x="7108967" y="2191498"/>
              <a:ext cx="166284" cy="201252"/>
            </a:xfrm>
            <a:prstGeom prst="rect">
              <a:avLst/>
            </a:prstGeom>
            <a:effectLst>
              <a:outerShdw blurRad="50800" dist="50800" dir="5400000" algn="ctr" rotWithShape="0">
                <a:srgbClr val="000000"/>
              </a:outerShdw>
            </a:effectLst>
          </p:spPr>
        </p:pic>
      </p:grpSp>
      <p:grpSp>
        <p:nvGrpSpPr>
          <p:cNvPr id="116" name="Group 115"/>
          <p:cNvGrpSpPr/>
          <p:nvPr/>
        </p:nvGrpSpPr>
        <p:grpSpPr>
          <a:xfrm>
            <a:off x="5550408" y="2971800"/>
            <a:ext cx="727526" cy="517937"/>
            <a:chOff x="6661251" y="2022217"/>
            <a:chExt cx="727526" cy="517937"/>
          </a:xfrm>
        </p:grpSpPr>
        <p:pic>
          <p:nvPicPr>
            <p:cNvPr id="117" name="Picture 116" descr="neighor size v size.bmp"/>
            <p:cNvPicPr>
              <a:picLocks noChangeAspect="1"/>
            </p:cNvPicPr>
            <p:nvPr/>
          </p:nvPicPr>
          <p:blipFill>
            <a:blip r:embed="rId5" cstate="print">
              <a:alphaModFix amt="25000"/>
            </a:blip>
            <a:stretch>
              <a:fillRect/>
            </a:stretch>
          </p:blipFill>
          <p:spPr>
            <a:xfrm>
              <a:off x="6743887" y="2039374"/>
              <a:ext cx="249671" cy="181337"/>
            </a:xfrm>
            <a:prstGeom prst="rect">
              <a:avLst/>
            </a:prstGeom>
            <a:effectLst>
              <a:outerShdw blurRad="50800" dist="50800" dir="5400000" algn="ctr" rotWithShape="0">
                <a:srgbClr val="000000"/>
              </a:outerShdw>
            </a:effectLst>
          </p:spPr>
        </p:pic>
        <p:pic>
          <p:nvPicPr>
            <p:cNvPr id="118" name="Picture 117" descr="equivalent radius.bmp"/>
            <p:cNvPicPr>
              <a:picLocks noChangeAspect="1"/>
            </p:cNvPicPr>
            <p:nvPr/>
          </p:nvPicPr>
          <p:blipFill>
            <a:blip r:embed="rId6" cstate="print">
              <a:alphaModFix amt="25000"/>
            </a:blip>
            <a:stretch>
              <a:fillRect/>
            </a:stretch>
          </p:blipFill>
          <p:spPr>
            <a:xfrm>
              <a:off x="6956033" y="2358817"/>
              <a:ext cx="249671" cy="181337"/>
            </a:xfrm>
            <a:prstGeom prst="rect">
              <a:avLst/>
            </a:prstGeom>
            <a:effectLst>
              <a:outerShdw blurRad="50800" dist="50800" dir="5400000" algn="ctr" rotWithShape="0">
                <a:srgbClr val="000000"/>
              </a:outerShdw>
            </a:effectLst>
          </p:spPr>
        </p:pic>
        <p:pic>
          <p:nvPicPr>
            <p:cNvPr id="119" name="Picture 118" descr="ellipsoidal misfit v size.bmp"/>
            <p:cNvPicPr>
              <a:picLocks noChangeAspect="1"/>
            </p:cNvPicPr>
            <p:nvPr/>
          </p:nvPicPr>
          <p:blipFill>
            <a:blip r:embed="rId7" cstate="print">
              <a:alphaModFix amt="25000"/>
            </a:blip>
            <a:stretch>
              <a:fillRect/>
            </a:stretch>
          </p:blipFill>
          <p:spPr>
            <a:xfrm>
              <a:off x="7131983" y="2257575"/>
              <a:ext cx="249671" cy="181337"/>
            </a:xfrm>
            <a:prstGeom prst="rect">
              <a:avLst/>
            </a:prstGeom>
            <a:effectLst>
              <a:outerShdw blurRad="50800" dist="50800" dir="5400000" algn="ctr" rotWithShape="0">
                <a:srgbClr val="000000"/>
              </a:outerShdw>
            </a:effectLst>
          </p:spPr>
        </p:pic>
        <p:pic>
          <p:nvPicPr>
            <p:cNvPr id="120" name="Picture 119" descr="covera v size.bmp"/>
            <p:cNvPicPr>
              <a:picLocks noChangeAspect="1"/>
            </p:cNvPicPr>
            <p:nvPr/>
          </p:nvPicPr>
          <p:blipFill>
            <a:blip r:embed="rId8" cstate="print">
              <a:alphaModFix amt="25000"/>
            </a:blip>
            <a:stretch>
              <a:fillRect/>
            </a:stretch>
          </p:blipFill>
          <p:spPr>
            <a:xfrm>
              <a:off x="7139106" y="2055372"/>
              <a:ext cx="249671" cy="181337"/>
            </a:xfrm>
            <a:prstGeom prst="rect">
              <a:avLst/>
            </a:prstGeom>
            <a:effectLst>
              <a:outerShdw blurRad="50800" dist="50800" dir="5400000" algn="ctr" rotWithShape="0">
                <a:srgbClr val="000000"/>
              </a:outerShdw>
            </a:effectLst>
          </p:spPr>
        </p:pic>
        <p:pic>
          <p:nvPicPr>
            <p:cNvPr id="121" name="Picture 120" descr="bovera v size.bmp"/>
            <p:cNvPicPr>
              <a:picLocks noChangeAspect="1"/>
            </p:cNvPicPr>
            <p:nvPr/>
          </p:nvPicPr>
          <p:blipFill>
            <a:blip r:embed="rId9" cstate="print">
              <a:alphaModFix amt="25000"/>
            </a:blip>
            <a:stretch>
              <a:fillRect/>
            </a:stretch>
          </p:blipFill>
          <p:spPr>
            <a:xfrm>
              <a:off x="6706853" y="2337458"/>
              <a:ext cx="249180" cy="181337"/>
            </a:xfrm>
            <a:prstGeom prst="rect">
              <a:avLst/>
            </a:prstGeom>
            <a:effectLst>
              <a:outerShdw blurRad="50800" dist="50800" dir="5400000" algn="ctr" rotWithShape="0">
                <a:srgbClr val="000000"/>
              </a:outerShdw>
            </a:effectLst>
          </p:spPr>
        </p:pic>
        <p:pic>
          <p:nvPicPr>
            <p:cNvPr id="122" name="Picture 121" descr="shape v size.bmp"/>
            <p:cNvPicPr>
              <a:picLocks noChangeAspect="1"/>
            </p:cNvPicPr>
            <p:nvPr/>
          </p:nvPicPr>
          <p:blipFill>
            <a:blip r:embed="rId10" cstate="print">
              <a:alphaModFix amt="25000"/>
            </a:blip>
            <a:stretch>
              <a:fillRect/>
            </a:stretch>
          </p:blipFill>
          <p:spPr>
            <a:xfrm>
              <a:off x="6858370" y="2189897"/>
              <a:ext cx="249671" cy="181337"/>
            </a:xfrm>
            <a:prstGeom prst="rect">
              <a:avLst/>
            </a:prstGeom>
            <a:effectLst>
              <a:outerShdw blurRad="50800" dist="50800" dir="5400000" algn="ctr" rotWithShape="0">
                <a:srgbClr val="000000"/>
              </a:outerShdw>
            </a:effectLst>
          </p:spPr>
        </p:pic>
        <p:pic>
          <p:nvPicPr>
            <p:cNvPr id="123" name="Picture 122" descr="neighors v size.bmp"/>
            <p:cNvPicPr>
              <a:picLocks noChangeAspect="1"/>
            </p:cNvPicPr>
            <p:nvPr/>
          </p:nvPicPr>
          <p:blipFill>
            <a:blip r:embed="rId11" cstate="print">
              <a:alphaModFix amt="25000"/>
            </a:blip>
            <a:stretch>
              <a:fillRect/>
            </a:stretch>
          </p:blipFill>
          <p:spPr>
            <a:xfrm>
              <a:off x="6661251" y="2172226"/>
              <a:ext cx="249180" cy="181337"/>
            </a:xfrm>
            <a:prstGeom prst="rect">
              <a:avLst/>
            </a:prstGeom>
            <a:effectLst>
              <a:outerShdw blurRad="50800" dist="50800" dir="5400000" algn="ctr" rotWithShape="0">
                <a:srgbClr val="000000"/>
              </a:outerShdw>
            </a:effectLst>
          </p:spPr>
        </p:pic>
        <p:pic>
          <p:nvPicPr>
            <p:cNvPr id="124" name="Picture 123" descr="correlation diagram.bmp"/>
            <p:cNvPicPr>
              <a:picLocks noChangeAspect="1"/>
            </p:cNvPicPr>
            <p:nvPr/>
          </p:nvPicPr>
          <p:blipFill>
            <a:blip r:embed="rId12" cstate="print">
              <a:alphaModFix amt="25000"/>
            </a:blip>
            <a:stretch>
              <a:fillRect/>
            </a:stretch>
          </p:blipFill>
          <p:spPr>
            <a:xfrm>
              <a:off x="6941497" y="2022217"/>
              <a:ext cx="242804" cy="179240"/>
            </a:xfrm>
            <a:prstGeom prst="rect">
              <a:avLst/>
            </a:prstGeom>
            <a:effectLst>
              <a:outerShdw blurRad="50800" dist="50800" dir="5400000" algn="ctr" rotWithShape="0">
                <a:srgbClr val="000000"/>
              </a:outerShdw>
            </a:effectLst>
          </p:spPr>
        </p:pic>
        <p:pic>
          <p:nvPicPr>
            <p:cNvPr id="125" name="Picture 124" descr="100_3d_paod_color.bmp"/>
            <p:cNvPicPr>
              <a:picLocks noChangeAspect="1"/>
            </p:cNvPicPr>
            <p:nvPr/>
          </p:nvPicPr>
          <p:blipFill>
            <a:blip r:embed="rId13" cstate="print">
              <a:alphaModFix amt="25000"/>
            </a:blip>
            <a:stretch>
              <a:fillRect/>
            </a:stretch>
          </p:blipFill>
          <p:spPr>
            <a:xfrm>
              <a:off x="7108967" y="2191498"/>
              <a:ext cx="166284" cy="201252"/>
            </a:xfrm>
            <a:prstGeom prst="rect">
              <a:avLst/>
            </a:prstGeom>
            <a:effectLst>
              <a:outerShdw blurRad="50800" dist="50800" dir="5400000" algn="ctr" rotWithShape="0">
                <a:srgbClr val="000000"/>
              </a:outerShdw>
            </a:effectLst>
          </p:spPr>
        </p:pic>
      </p:grpSp>
      <p:grpSp>
        <p:nvGrpSpPr>
          <p:cNvPr id="126" name="Group 125"/>
          <p:cNvGrpSpPr/>
          <p:nvPr/>
        </p:nvGrpSpPr>
        <p:grpSpPr>
          <a:xfrm>
            <a:off x="7808976" y="3044952"/>
            <a:ext cx="727526" cy="517937"/>
            <a:chOff x="6661251" y="2022217"/>
            <a:chExt cx="727526" cy="517937"/>
          </a:xfrm>
        </p:grpSpPr>
        <p:pic>
          <p:nvPicPr>
            <p:cNvPr id="127" name="Picture 126" descr="neighor size v size.bmp"/>
            <p:cNvPicPr>
              <a:picLocks noChangeAspect="1"/>
            </p:cNvPicPr>
            <p:nvPr/>
          </p:nvPicPr>
          <p:blipFill>
            <a:blip r:embed="rId5" cstate="print">
              <a:alphaModFix amt="25000"/>
            </a:blip>
            <a:stretch>
              <a:fillRect/>
            </a:stretch>
          </p:blipFill>
          <p:spPr>
            <a:xfrm>
              <a:off x="6743887" y="2039374"/>
              <a:ext cx="249671" cy="181337"/>
            </a:xfrm>
            <a:prstGeom prst="rect">
              <a:avLst/>
            </a:prstGeom>
            <a:effectLst>
              <a:outerShdw blurRad="50800" dist="50800" dir="5400000" algn="ctr" rotWithShape="0">
                <a:srgbClr val="000000"/>
              </a:outerShdw>
            </a:effectLst>
          </p:spPr>
        </p:pic>
        <p:pic>
          <p:nvPicPr>
            <p:cNvPr id="128" name="Picture 127" descr="equivalent radius.bmp"/>
            <p:cNvPicPr>
              <a:picLocks noChangeAspect="1"/>
            </p:cNvPicPr>
            <p:nvPr/>
          </p:nvPicPr>
          <p:blipFill>
            <a:blip r:embed="rId6" cstate="print">
              <a:alphaModFix amt="25000"/>
            </a:blip>
            <a:stretch>
              <a:fillRect/>
            </a:stretch>
          </p:blipFill>
          <p:spPr>
            <a:xfrm>
              <a:off x="6956033" y="2358817"/>
              <a:ext cx="249671" cy="181337"/>
            </a:xfrm>
            <a:prstGeom prst="rect">
              <a:avLst/>
            </a:prstGeom>
            <a:effectLst>
              <a:outerShdw blurRad="50800" dist="50800" dir="5400000" algn="ctr" rotWithShape="0">
                <a:srgbClr val="000000"/>
              </a:outerShdw>
            </a:effectLst>
          </p:spPr>
        </p:pic>
        <p:pic>
          <p:nvPicPr>
            <p:cNvPr id="129" name="Picture 128" descr="ellipsoidal misfit v size.bmp"/>
            <p:cNvPicPr>
              <a:picLocks noChangeAspect="1"/>
            </p:cNvPicPr>
            <p:nvPr/>
          </p:nvPicPr>
          <p:blipFill>
            <a:blip r:embed="rId7" cstate="print">
              <a:alphaModFix amt="25000"/>
            </a:blip>
            <a:stretch>
              <a:fillRect/>
            </a:stretch>
          </p:blipFill>
          <p:spPr>
            <a:xfrm>
              <a:off x="7131983" y="2257575"/>
              <a:ext cx="249671" cy="181337"/>
            </a:xfrm>
            <a:prstGeom prst="rect">
              <a:avLst/>
            </a:prstGeom>
            <a:effectLst>
              <a:outerShdw blurRad="50800" dist="50800" dir="5400000" algn="ctr" rotWithShape="0">
                <a:srgbClr val="000000"/>
              </a:outerShdw>
            </a:effectLst>
          </p:spPr>
        </p:pic>
        <p:pic>
          <p:nvPicPr>
            <p:cNvPr id="130" name="Picture 129" descr="covera v size.bmp"/>
            <p:cNvPicPr>
              <a:picLocks noChangeAspect="1"/>
            </p:cNvPicPr>
            <p:nvPr/>
          </p:nvPicPr>
          <p:blipFill>
            <a:blip r:embed="rId8" cstate="print">
              <a:alphaModFix amt="25000"/>
            </a:blip>
            <a:stretch>
              <a:fillRect/>
            </a:stretch>
          </p:blipFill>
          <p:spPr>
            <a:xfrm>
              <a:off x="7139106" y="2055372"/>
              <a:ext cx="249671" cy="181337"/>
            </a:xfrm>
            <a:prstGeom prst="rect">
              <a:avLst/>
            </a:prstGeom>
            <a:effectLst>
              <a:outerShdw blurRad="50800" dist="50800" dir="5400000" algn="ctr" rotWithShape="0">
                <a:srgbClr val="000000"/>
              </a:outerShdw>
            </a:effectLst>
          </p:spPr>
        </p:pic>
        <p:pic>
          <p:nvPicPr>
            <p:cNvPr id="131" name="Picture 130" descr="bovera v size.bmp"/>
            <p:cNvPicPr>
              <a:picLocks noChangeAspect="1"/>
            </p:cNvPicPr>
            <p:nvPr/>
          </p:nvPicPr>
          <p:blipFill>
            <a:blip r:embed="rId9" cstate="print">
              <a:alphaModFix amt="25000"/>
            </a:blip>
            <a:stretch>
              <a:fillRect/>
            </a:stretch>
          </p:blipFill>
          <p:spPr>
            <a:xfrm>
              <a:off x="6706853" y="2337458"/>
              <a:ext cx="249180" cy="181337"/>
            </a:xfrm>
            <a:prstGeom prst="rect">
              <a:avLst/>
            </a:prstGeom>
            <a:effectLst>
              <a:outerShdw blurRad="50800" dist="50800" dir="5400000" algn="ctr" rotWithShape="0">
                <a:srgbClr val="000000"/>
              </a:outerShdw>
            </a:effectLst>
          </p:spPr>
        </p:pic>
        <p:pic>
          <p:nvPicPr>
            <p:cNvPr id="132" name="Picture 131" descr="shape v size.bmp"/>
            <p:cNvPicPr>
              <a:picLocks noChangeAspect="1"/>
            </p:cNvPicPr>
            <p:nvPr/>
          </p:nvPicPr>
          <p:blipFill>
            <a:blip r:embed="rId10" cstate="print">
              <a:alphaModFix amt="25000"/>
            </a:blip>
            <a:stretch>
              <a:fillRect/>
            </a:stretch>
          </p:blipFill>
          <p:spPr>
            <a:xfrm>
              <a:off x="6858370" y="2189897"/>
              <a:ext cx="249671" cy="181337"/>
            </a:xfrm>
            <a:prstGeom prst="rect">
              <a:avLst/>
            </a:prstGeom>
            <a:effectLst>
              <a:outerShdw blurRad="50800" dist="50800" dir="5400000" algn="ctr" rotWithShape="0">
                <a:srgbClr val="000000"/>
              </a:outerShdw>
            </a:effectLst>
          </p:spPr>
        </p:pic>
        <p:pic>
          <p:nvPicPr>
            <p:cNvPr id="133" name="Picture 132" descr="neighors v size.bmp"/>
            <p:cNvPicPr>
              <a:picLocks noChangeAspect="1"/>
            </p:cNvPicPr>
            <p:nvPr/>
          </p:nvPicPr>
          <p:blipFill>
            <a:blip r:embed="rId11" cstate="print">
              <a:alphaModFix amt="25000"/>
            </a:blip>
            <a:stretch>
              <a:fillRect/>
            </a:stretch>
          </p:blipFill>
          <p:spPr>
            <a:xfrm>
              <a:off x="6661251" y="2172226"/>
              <a:ext cx="249180" cy="181337"/>
            </a:xfrm>
            <a:prstGeom prst="rect">
              <a:avLst/>
            </a:prstGeom>
            <a:effectLst>
              <a:outerShdw blurRad="50800" dist="50800" dir="5400000" algn="ctr" rotWithShape="0">
                <a:srgbClr val="000000"/>
              </a:outerShdw>
            </a:effectLst>
          </p:spPr>
        </p:pic>
        <p:pic>
          <p:nvPicPr>
            <p:cNvPr id="134" name="Picture 133" descr="correlation diagram.bmp"/>
            <p:cNvPicPr>
              <a:picLocks noChangeAspect="1"/>
            </p:cNvPicPr>
            <p:nvPr/>
          </p:nvPicPr>
          <p:blipFill>
            <a:blip r:embed="rId12" cstate="print">
              <a:alphaModFix amt="25000"/>
            </a:blip>
            <a:stretch>
              <a:fillRect/>
            </a:stretch>
          </p:blipFill>
          <p:spPr>
            <a:xfrm>
              <a:off x="6941497" y="2022217"/>
              <a:ext cx="242804" cy="179240"/>
            </a:xfrm>
            <a:prstGeom prst="rect">
              <a:avLst/>
            </a:prstGeom>
            <a:effectLst>
              <a:outerShdw blurRad="50800" dist="50800" dir="5400000" algn="ctr" rotWithShape="0">
                <a:srgbClr val="000000"/>
              </a:outerShdw>
            </a:effectLst>
          </p:spPr>
        </p:pic>
        <p:pic>
          <p:nvPicPr>
            <p:cNvPr id="135" name="Picture 134" descr="100_3d_paod_color.bmp"/>
            <p:cNvPicPr>
              <a:picLocks noChangeAspect="1"/>
            </p:cNvPicPr>
            <p:nvPr/>
          </p:nvPicPr>
          <p:blipFill>
            <a:blip r:embed="rId13" cstate="print">
              <a:alphaModFix amt="25000"/>
            </a:blip>
            <a:stretch>
              <a:fillRect/>
            </a:stretch>
          </p:blipFill>
          <p:spPr>
            <a:xfrm>
              <a:off x="7108967" y="2191498"/>
              <a:ext cx="166284" cy="201252"/>
            </a:xfrm>
            <a:prstGeom prst="rect">
              <a:avLst/>
            </a:prstGeom>
            <a:effectLst>
              <a:outerShdw blurRad="50800" dist="50800" dir="5400000" algn="ctr" rotWithShape="0">
                <a:srgbClr val="000000"/>
              </a:outerShdw>
            </a:effectLst>
          </p:spPr>
        </p:pic>
      </p:grpSp>
      <p:grpSp>
        <p:nvGrpSpPr>
          <p:cNvPr id="136" name="Group 135"/>
          <p:cNvGrpSpPr/>
          <p:nvPr/>
        </p:nvGrpSpPr>
        <p:grpSpPr>
          <a:xfrm>
            <a:off x="7598664" y="2011680"/>
            <a:ext cx="727526" cy="517937"/>
            <a:chOff x="6661251" y="2022217"/>
            <a:chExt cx="727526" cy="517937"/>
          </a:xfrm>
        </p:grpSpPr>
        <p:pic>
          <p:nvPicPr>
            <p:cNvPr id="137" name="Picture 136" descr="neighor size v size.bmp"/>
            <p:cNvPicPr>
              <a:picLocks noChangeAspect="1"/>
            </p:cNvPicPr>
            <p:nvPr/>
          </p:nvPicPr>
          <p:blipFill>
            <a:blip r:embed="rId5" cstate="print">
              <a:alphaModFix amt="25000"/>
            </a:blip>
            <a:stretch>
              <a:fillRect/>
            </a:stretch>
          </p:blipFill>
          <p:spPr>
            <a:xfrm>
              <a:off x="6743887" y="2039374"/>
              <a:ext cx="249671" cy="181337"/>
            </a:xfrm>
            <a:prstGeom prst="rect">
              <a:avLst/>
            </a:prstGeom>
            <a:effectLst>
              <a:outerShdw blurRad="50800" dist="50800" dir="5400000" algn="ctr" rotWithShape="0">
                <a:srgbClr val="000000"/>
              </a:outerShdw>
            </a:effectLst>
          </p:spPr>
        </p:pic>
        <p:pic>
          <p:nvPicPr>
            <p:cNvPr id="138" name="Picture 137" descr="equivalent radius.bmp"/>
            <p:cNvPicPr>
              <a:picLocks noChangeAspect="1"/>
            </p:cNvPicPr>
            <p:nvPr/>
          </p:nvPicPr>
          <p:blipFill>
            <a:blip r:embed="rId6" cstate="print">
              <a:alphaModFix amt="25000"/>
            </a:blip>
            <a:stretch>
              <a:fillRect/>
            </a:stretch>
          </p:blipFill>
          <p:spPr>
            <a:xfrm>
              <a:off x="6956033" y="2358817"/>
              <a:ext cx="249671" cy="181337"/>
            </a:xfrm>
            <a:prstGeom prst="rect">
              <a:avLst/>
            </a:prstGeom>
            <a:effectLst>
              <a:outerShdw blurRad="50800" dist="50800" dir="5400000" algn="ctr" rotWithShape="0">
                <a:srgbClr val="000000"/>
              </a:outerShdw>
            </a:effectLst>
          </p:spPr>
        </p:pic>
        <p:pic>
          <p:nvPicPr>
            <p:cNvPr id="139" name="Picture 138" descr="ellipsoidal misfit v size.bmp"/>
            <p:cNvPicPr>
              <a:picLocks noChangeAspect="1"/>
            </p:cNvPicPr>
            <p:nvPr/>
          </p:nvPicPr>
          <p:blipFill>
            <a:blip r:embed="rId7" cstate="print">
              <a:alphaModFix amt="25000"/>
            </a:blip>
            <a:stretch>
              <a:fillRect/>
            </a:stretch>
          </p:blipFill>
          <p:spPr>
            <a:xfrm>
              <a:off x="7131983" y="2257575"/>
              <a:ext cx="249671" cy="181337"/>
            </a:xfrm>
            <a:prstGeom prst="rect">
              <a:avLst/>
            </a:prstGeom>
            <a:effectLst>
              <a:outerShdw blurRad="50800" dist="50800" dir="5400000" algn="ctr" rotWithShape="0">
                <a:srgbClr val="000000"/>
              </a:outerShdw>
            </a:effectLst>
          </p:spPr>
        </p:pic>
        <p:pic>
          <p:nvPicPr>
            <p:cNvPr id="140" name="Picture 139" descr="covera v size.bmp"/>
            <p:cNvPicPr>
              <a:picLocks noChangeAspect="1"/>
            </p:cNvPicPr>
            <p:nvPr/>
          </p:nvPicPr>
          <p:blipFill>
            <a:blip r:embed="rId8" cstate="print">
              <a:alphaModFix amt="25000"/>
            </a:blip>
            <a:stretch>
              <a:fillRect/>
            </a:stretch>
          </p:blipFill>
          <p:spPr>
            <a:xfrm>
              <a:off x="7139106" y="2055372"/>
              <a:ext cx="249671" cy="181337"/>
            </a:xfrm>
            <a:prstGeom prst="rect">
              <a:avLst/>
            </a:prstGeom>
            <a:effectLst>
              <a:outerShdw blurRad="50800" dist="50800" dir="5400000" algn="ctr" rotWithShape="0">
                <a:srgbClr val="000000"/>
              </a:outerShdw>
            </a:effectLst>
          </p:spPr>
        </p:pic>
        <p:pic>
          <p:nvPicPr>
            <p:cNvPr id="141" name="Picture 140" descr="bovera v size.bmp"/>
            <p:cNvPicPr>
              <a:picLocks noChangeAspect="1"/>
            </p:cNvPicPr>
            <p:nvPr/>
          </p:nvPicPr>
          <p:blipFill>
            <a:blip r:embed="rId9" cstate="print">
              <a:alphaModFix amt="25000"/>
            </a:blip>
            <a:stretch>
              <a:fillRect/>
            </a:stretch>
          </p:blipFill>
          <p:spPr>
            <a:xfrm>
              <a:off x="6706853" y="2337458"/>
              <a:ext cx="249180" cy="181337"/>
            </a:xfrm>
            <a:prstGeom prst="rect">
              <a:avLst/>
            </a:prstGeom>
            <a:effectLst>
              <a:outerShdw blurRad="50800" dist="50800" dir="5400000" algn="ctr" rotWithShape="0">
                <a:srgbClr val="000000"/>
              </a:outerShdw>
            </a:effectLst>
          </p:spPr>
        </p:pic>
        <p:pic>
          <p:nvPicPr>
            <p:cNvPr id="142" name="Picture 141" descr="shape v size.bmp"/>
            <p:cNvPicPr>
              <a:picLocks noChangeAspect="1"/>
            </p:cNvPicPr>
            <p:nvPr/>
          </p:nvPicPr>
          <p:blipFill>
            <a:blip r:embed="rId10" cstate="print">
              <a:alphaModFix amt="25000"/>
            </a:blip>
            <a:stretch>
              <a:fillRect/>
            </a:stretch>
          </p:blipFill>
          <p:spPr>
            <a:xfrm>
              <a:off x="6858370" y="2189897"/>
              <a:ext cx="249671" cy="181337"/>
            </a:xfrm>
            <a:prstGeom prst="rect">
              <a:avLst/>
            </a:prstGeom>
            <a:effectLst>
              <a:outerShdw blurRad="50800" dist="50800" dir="5400000" algn="ctr" rotWithShape="0">
                <a:srgbClr val="000000"/>
              </a:outerShdw>
            </a:effectLst>
          </p:spPr>
        </p:pic>
        <p:pic>
          <p:nvPicPr>
            <p:cNvPr id="143" name="Picture 142" descr="neighors v size.bmp"/>
            <p:cNvPicPr>
              <a:picLocks noChangeAspect="1"/>
            </p:cNvPicPr>
            <p:nvPr/>
          </p:nvPicPr>
          <p:blipFill>
            <a:blip r:embed="rId11" cstate="print">
              <a:alphaModFix amt="25000"/>
            </a:blip>
            <a:stretch>
              <a:fillRect/>
            </a:stretch>
          </p:blipFill>
          <p:spPr>
            <a:xfrm>
              <a:off x="6661251" y="2172226"/>
              <a:ext cx="249180" cy="181337"/>
            </a:xfrm>
            <a:prstGeom prst="rect">
              <a:avLst/>
            </a:prstGeom>
            <a:effectLst>
              <a:outerShdw blurRad="50800" dist="50800" dir="5400000" algn="ctr" rotWithShape="0">
                <a:srgbClr val="000000"/>
              </a:outerShdw>
            </a:effectLst>
          </p:spPr>
        </p:pic>
        <p:pic>
          <p:nvPicPr>
            <p:cNvPr id="144" name="Picture 143" descr="correlation diagram.bmp"/>
            <p:cNvPicPr>
              <a:picLocks noChangeAspect="1"/>
            </p:cNvPicPr>
            <p:nvPr/>
          </p:nvPicPr>
          <p:blipFill>
            <a:blip r:embed="rId12" cstate="print">
              <a:alphaModFix amt="25000"/>
            </a:blip>
            <a:stretch>
              <a:fillRect/>
            </a:stretch>
          </p:blipFill>
          <p:spPr>
            <a:xfrm>
              <a:off x="6941497" y="2022217"/>
              <a:ext cx="242804" cy="179240"/>
            </a:xfrm>
            <a:prstGeom prst="rect">
              <a:avLst/>
            </a:prstGeom>
            <a:effectLst>
              <a:outerShdw blurRad="50800" dist="50800" dir="5400000" algn="ctr" rotWithShape="0">
                <a:srgbClr val="000000"/>
              </a:outerShdw>
            </a:effectLst>
          </p:spPr>
        </p:pic>
        <p:pic>
          <p:nvPicPr>
            <p:cNvPr id="145" name="Picture 144" descr="100_3d_paod_color.bmp"/>
            <p:cNvPicPr>
              <a:picLocks noChangeAspect="1"/>
            </p:cNvPicPr>
            <p:nvPr/>
          </p:nvPicPr>
          <p:blipFill>
            <a:blip r:embed="rId13" cstate="print">
              <a:alphaModFix amt="25000"/>
            </a:blip>
            <a:stretch>
              <a:fillRect/>
            </a:stretch>
          </p:blipFill>
          <p:spPr>
            <a:xfrm>
              <a:off x="7108967" y="2191498"/>
              <a:ext cx="166284" cy="201252"/>
            </a:xfrm>
            <a:prstGeom prst="rect">
              <a:avLst/>
            </a:prstGeom>
            <a:effectLst>
              <a:outerShdw blurRad="50800" dist="50800" dir="5400000" algn="ctr" rotWithShape="0">
                <a:srgbClr val="000000"/>
              </a:outerShdw>
            </a:effectLst>
          </p:spPr>
        </p:pic>
      </p:grpSp>
      <p:sp>
        <p:nvSpPr>
          <p:cNvPr id="102" name="Rectangle 101"/>
          <p:cNvSpPr/>
          <p:nvPr/>
        </p:nvSpPr>
        <p:spPr>
          <a:xfrm>
            <a:off x="2499541" y="3664879"/>
            <a:ext cx="1280160" cy="338328"/>
          </a:xfrm>
          <a:prstGeom prst="rect">
            <a:avLst/>
          </a:prstGeom>
          <a:solidFill>
            <a:schemeClr val="accent2">
              <a:lumMod val="40000"/>
              <a:lumOff val="60000"/>
              <a:alpha val="25000"/>
            </a:schemeClr>
          </a:solidFill>
          <a:ln w="38100" cmpd="sng">
            <a:solidFill>
              <a:srgbClr val="FF0000">
                <a:alpha val="25000"/>
              </a:srgbClr>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alpha val="25000"/>
                  </a:schemeClr>
                </a:solidFill>
                <a:latin typeface="Helvetica"/>
                <a:cs typeface="Helvetica"/>
              </a:rPr>
              <a:t>Data Fusion</a:t>
            </a:r>
            <a:endParaRPr lang="en-US" sz="1600" dirty="0">
              <a:solidFill>
                <a:schemeClr val="tx1">
                  <a:alpha val="25000"/>
                </a:schemeClr>
              </a:solidFill>
              <a:latin typeface="Helvetica"/>
              <a:cs typeface="Helvetica"/>
            </a:endParaRPr>
          </a:p>
        </p:txBody>
      </p:sp>
    </p:spTree>
    <p:extLst>
      <p:ext uri="{BB962C8B-B14F-4D97-AF65-F5344CB8AC3E}">
        <p14:creationId xmlns:p14="http://schemas.microsoft.com/office/powerpoint/2010/main" val="228144159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Characterization</a:t>
            </a:r>
            <a:endParaRPr lang="en-US" dirty="0"/>
          </a:p>
        </p:txBody>
      </p:sp>
      <p:sp>
        <p:nvSpPr>
          <p:cNvPr id="3" name="Slide Number Placeholder 2"/>
          <p:cNvSpPr>
            <a:spLocks noGrp="1"/>
          </p:cNvSpPr>
          <p:nvPr>
            <p:ph type="sldNum" sz="quarter" idx="12"/>
          </p:nvPr>
        </p:nvSpPr>
        <p:spPr/>
        <p:txBody>
          <a:bodyPr/>
          <a:lstStyle/>
          <a:p>
            <a:fld id="{E67947C6-7C43-F646-BF47-BCEE1BD2FE6B}" type="slidenum">
              <a:rPr lang="en-US" smtClean="0"/>
              <a:t>28</a:t>
            </a:fld>
            <a:endParaRPr lang="en-US" dirty="0"/>
          </a:p>
        </p:txBody>
      </p:sp>
      <p:pic>
        <p:nvPicPr>
          <p:cNvPr id="6" name="Picture 5" descr="Tile_271_Image_0_BSE.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4631" y="1166550"/>
            <a:ext cx="4771909" cy="4771909"/>
          </a:xfrm>
          <a:prstGeom prst="rect">
            <a:avLst/>
          </a:prstGeom>
        </p:spPr>
      </p:pic>
      <p:sp>
        <p:nvSpPr>
          <p:cNvPr id="15" name="TextBox 14"/>
          <p:cNvSpPr txBox="1"/>
          <p:nvPr/>
        </p:nvSpPr>
        <p:spPr>
          <a:xfrm>
            <a:off x="0" y="6656832"/>
            <a:ext cx="1619010" cy="215444"/>
          </a:xfrm>
          <a:prstGeom prst="rect">
            <a:avLst/>
          </a:prstGeom>
          <a:noFill/>
        </p:spPr>
        <p:txBody>
          <a:bodyPr wrap="square" rtlCol="0">
            <a:spAutoFit/>
          </a:bodyPr>
          <a:lstStyle/>
          <a:p>
            <a:r>
              <a:rPr lang="en-US" sz="800" dirty="0" smtClean="0">
                <a:latin typeface="Helvetica"/>
                <a:cs typeface="Helvetica"/>
              </a:rPr>
              <a:t>*Data courtesy of M. </a:t>
            </a:r>
            <a:r>
              <a:rPr lang="en-US" sz="800" dirty="0" err="1" smtClean="0">
                <a:latin typeface="Helvetica"/>
                <a:cs typeface="Helvetica"/>
              </a:rPr>
              <a:t>Uchic</a:t>
            </a:r>
            <a:endParaRPr lang="en-US" sz="800" dirty="0">
              <a:latin typeface="Helvetica"/>
              <a:cs typeface="Helvetica"/>
            </a:endParaRPr>
          </a:p>
        </p:txBody>
      </p:sp>
      <p:sp>
        <p:nvSpPr>
          <p:cNvPr id="16" name="Content Placeholder 2"/>
          <p:cNvSpPr txBox="1">
            <a:spLocks/>
          </p:cNvSpPr>
          <p:nvPr/>
        </p:nvSpPr>
        <p:spPr>
          <a:xfrm>
            <a:off x="38444" y="1166550"/>
            <a:ext cx="4258962" cy="2251679"/>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Obtained BSE image montage of entire cross-section of pancake forging</a:t>
            </a:r>
          </a:p>
          <a:p>
            <a:pPr marL="0" indent="0">
              <a:buFont typeface="Arial"/>
              <a:buNone/>
            </a:pPr>
            <a:endParaRPr lang="en-US" sz="1600" dirty="0"/>
          </a:p>
          <a:p>
            <a:pPr marL="0" indent="0">
              <a:buFont typeface="Arial"/>
              <a:buNone/>
            </a:pPr>
            <a:r>
              <a:rPr lang="en-US" sz="1600" dirty="0" smtClean="0"/>
              <a:t>Possess DEFORM simulation of exact conditions for forging </a:t>
            </a:r>
          </a:p>
          <a:p>
            <a:pPr marL="0" indent="0">
              <a:buFont typeface="Arial"/>
              <a:buNone/>
            </a:pPr>
            <a:endParaRPr lang="en-US" sz="1600" dirty="0"/>
          </a:p>
          <a:p>
            <a:pPr marL="0" indent="0">
              <a:buFont typeface="Arial"/>
              <a:buNone/>
            </a:pPr>
            <a:r>
              <a:rPr lang="en-US" sz="1600" dirty="0" smtClean="0"/>
              <a:t>Montage has ~20% overlap and has had stitching coordinates determined in Fiji</a:t>
            </a:r>
          </a:p>
        </p:txBody>
      </p:sp>
      <p:sp>
        <p:nvSpPr>
          <p:cNvPr id="17" name="Content Placeholder 2"/>
          <p:cNvSpPr txBox="1">
            <a:spLocks/>
          </p:cNvSpPr>
          <p:nvPr/>
        </p:nvSpPr>
        <p:spPr>
          <a:xfrm>
            <a:off x="38444" y="3484268"/>
            <a:ext cx="4258962" cy="2454191"/>
          </a:xfrm>
          <a:prstGeom prst="rect">
            <a:avLst/>
          </a:prstGeom>
          <a:solidFill>
            <a:schemeClr val="accent5">
              <a:lumMod val="40000"/>
              <a:lumOff val="60000"/>
              <a:alpha val="50000"/>
            </a:schemeClr>
          </a:solidFill>
          <a:ln w="38100" cmpd="sng">
            <a:solidFill>
              <a:schemeClr val="accent5">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Workflow implemented in DREAM.3D:</a:t>
            </a:r>
          </a:p>
          <a:p>
            <a:pPr>
              <a:buAutoNum type="arabicPeriod"/>
            </a:pPr>
            <a:r>
              <a:rPr lang="en-US" sz="1600" dirty="0" smtClean="0"/>
              <a:t>Import registered image montage tiles</a:t>
            </a:r>
          </a:p>
          <a:p>
            <a:pPr>
              <a:buAutoNum type="arabicPeriod"/>
            </a:pPr>
            <a:r>
              <a:rPr lang="en-US" sz="1600" dirty="0" smtClean="0"/>
              <a:t>Stitch images into one contiguous array using pre-determined stitching coordinates</a:t>
            </a:r>
          </a:p>
          <a:p>
            <a:pPr>
              <a:buAutoNum type="arabicPeriod"/>
            </a:pPr>
            <a:r>
              <a:rPr lang="en-US" sz="1600" dirty="0" smtClean="0"/>
              <a:t>Calculate background and perform background subtraction</a:t>
            </a:r>
          </a:p>
          <a:p>
            <a:pPr>
              <a:buAutoNum type="arabicPeriod"/>
            </a:pPr>
            <a:r>
              <a:rPr lang="en-US" sz="1600" dirty="0" smtClean="0"/>
              <a:t>Coarsen image data to scale resolution to the DEFORM simulation</a:t>
            </a:r>
          </a:p>
        </p:txBody>
      </p:sp>
      <p:sp>
        <p:nvSpPr>
          <p:cNvPr id="22" name="Rectangle 21"/>
          <p:cNvSpPr/>
          <p:nvPr/>
        </p:nvSpPr>
        <p:spPr>
          <a:xfrm>
            <a:off x="2402703" y="6028052"/>
            <a:ext cx="4160108" cy="741405"/>
          </a:xfrm>
          <a:prstGeom prst="rect">
            <a:avLst/>
          </a:prstGeom>
          <a:solidFill>
            <a:srgbClr val="FFFF00">
              <a:alpha val="5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latin typeface="Helvetica"/>
                <a:cs typeface="Helvetica"/>
              </a:rPr>
              <a:t>Each tile is 2048 x 2048, total 979 tiles, montage dimensions of 89493 x 28995</a:t>
            </a:r>
            <a:endParaRPr lang="en-US" dirty="0">
              <a:solidFill>
                <a:schemeClr val="tx1"/>
              </a:solidFill>
              <a:latin typeface="Helvetica"/>
              <a:cs typeface="Helvetica"/>
            </a:endParaRPr>
          </a:p>
        </p:txBody>
      </p:sp>
    </p:spTree>
    <p:extLst>
      <p:ext uri="{BB962C8B-B14F-4D97-AF65-F5344CB8AC3E}">
        <p14:creationId xmlns:p14="http://schemas.microsoft.com/office/powerpoint/2010/main" val="179126249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Montage Workflow</a:t>
            </a:r>
            <a:endParaRPr lang="en-US" dirty="0"/>
          </a:p>
        </p:txBody>
      </p:sp>
      <p:sp>
        <p:nvSpPr>
          <p:cNvPr id="3" name="Slide Number Placeholder 2"/>
          <p:cNvSpPr>
            <a:spLocks noGrp="1"/>
          </p:cNvSpPr>
          <p:nvPr>
            <p:ph type="sldNum" sz="quarter" idx="12"/>
          </p:nvPr>
        </p:nvSpPr>
        <p:spPr/>
        <p:txBody>
          <a:bodyPr/>
          <a:lstStyle/>
          <a:p>
            <a:fld id="{E67947C6-7C43-F646-BF47-BCEE1BD2FE6B}" type="slidenum">
              <a:rPr lang="en-US" smtClean="0"/>
              <a:t>29</a:t>
            </a:fld>
            <a:endParaRPr lang="en-US" dirty="0"/>
          </a:p>
        </p:txBody>
      </p:sp>
      <p:pic>
        <p:nvPicPr>
          <p:cNvPr id="4" name="Picture 3" descr="Tile_8_Image_0_BSE.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65" y="1180757"/>
            <a:ext cx="2138405" cy="2138405"/>
          </a:xfrm>
          <a:prstGeom prst="rect">
            <a:avLst/>
          </a:prstGeom>
          <a:effectLst>
            <a:outerShdw blurRad="50800" dist="38100" dir="2700000" algn="tl" rotWithShape="0">
              <a:srgbClr val="000000">
                <a:alpha val="43000"/>
              </a:srgbClr>
            </a:outerShdw>
          </a:effectLst>
        </p:spPr>
      </p:pic>
      <p:pic>
        <p:nvPicPr>
          <p:cNvPr id="5" name="Picture 4" descr="Tile_74_Image_0_BSE.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472" y="1386701"/>
            <a:ext cx="2139696" cy="2139696"/>
          </a:xfrm>
          <a:prstGeom prst="rect">
            <a:avLst/>
          </a:prstGeom>
          <a:effectLst>
            <a:outerShdw blurRad="50800" dist="38100" dir="2700000" algn="tl" rotWithShape="0">
              <a:srgbClr val="000000">
                <a:alpha val="43000"/>
              </a:srgbClr>
            </a:outerShdw>
          </a:effectLst>
        </p:spPr>
      </p:pic>
      <p:pic>
        <p:nvPicPr>
          <p:cNvPr id="7" name="Picture 6" descr="Tile_173_Image_0_BSE.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784" y="1599512"/>
            <a:ext cx="2139696" cy="2139696"/>
          </a:xfrm>
          <a:prstGeom prst="rect">
            <a:avLst/>
          </a:prstGeom>
          <a:effectLst>
            <a:outerShdw blurRad="50800" dist="38100" dir="2700000" algn="tl" rotWithShape="0">
              <a:srgbClr val="000000">
                <a:alpha val="43000"/>
              </a:srgbClr>
            </a:outerShdw>
          </a:effectLst>
        </p:spPr>
      </p:pic>
      <p:pic>
        <p:nvPicPr>
          <p:cNvPr id="8" name="Picture 7" descr="Tile_189_Image_0_BSE.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096" y="1810512"/>
            <a:ext cx="2139696" cy="2139696"/>
          </a:xfrm>
          <a:prstGeom prst="rect">
            <a:avLst/>
          </a:prstGeom>
          <a:effectLst>
            <a:outerShdw blurRad="50800" dist="38100" dir="2700000" algn="tl" rotWithShape="0">
              <a:srgbClr val="000000">
                <a:alpha val="43000"/>
              </a:srgbClr>
            </a:outerShdw>
          </a:effectLst>
        </p:spPr>
      </p:pic>
      <p:cxnSp>
        <p:nvCxnSpPr>
          <p:cNvPr id="13" name="Straight Arrow Connector 12"/>
          <p:cNvCxnSpPr/>
          <p:nvPr/>
        </p:nvCxnSpPr>
        <p:spPr>
          <a:xfrm flipV="1">
            <a:off x="3011278" y="1503405"/>
            <a:ext cx="860506" cy="992398"/>
          </a:xfrm>
          <a:prstGeom prst="straightConnector1">
            <a:avLst/>
          </a:prstGeom>
          <a:ln w="31750" cmpd="sng">
            <a:solidFill>
              <a:srgbClr val="0000FF">
                <a:alpha val="50000"/>
              </a:srgbClr>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18" name="Content Placeholder 2"/>
          <p:cNvSpPr txBox="1">
            <a:spLocks/>
          </p:cNvSpPr>
          <p:nvPr/>
        </p:nvSpPr>
        <p:spPr>
          <a:xfrm>
            <a:off x="3969119" y="1246397"/>
            <a:ext cx="2249424" cy="370702"/>
          </a:xfrm>
          <a:prstGeom prst="rect">
            <a:avLst/>
          </a:prstGeom>
          <a:solidFill>
            <a:schemeClr val="accent5">
              <a:lumMod val="40000"/>
              <a:lumOff val="60000"/>
              <a:alpha val="50000"/>
            </a:schemeClr>
          </a:solidFill>
          <a:ln w="38100" cmpd="sng">
            <a:solidFill>
              <a:schemeClr val="accent5">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Import into DREAM.3D</a:t>
            </a:r>
            <a:endParaRPr lang="en-US" sz="1600" dirty="0"/>
          </a:p>
        </p:txBody>
      </p:sp>
      <p:sp>
        <p:nvSpPr>
          <p:cNvPr id="20" name="Content Placeholder 2"/>
          <p:cNvSpPr txBox="1">
            <a:spLocks/>
          </p:cNvSpPr>
          <p:nvPr/>
        </p:nvSpPr>
        <p:spPr>
          <a:xfrm>
            <a:off x="5271190" y="2421663"/>
            <a:ext cx="1415537" cy="370702"/>
          </a:xfrm>
          <a:prstGeom prst="rect">
            <a:avLst/>
          </a:prstGeom>
          <a:solidFill>
            <a:schemeClr val="accent5">
              <a:lumMod val="40000"/>
              <a:lumOff val="60000"/>
              <a:alpha val="50000"/>
            </a:schemeClr>
          </a:solidFill>
          <a:ln w="38100" cmpd="sng">
            <a:solidFill>
              <a:schemeClr val="accent5">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Stitch images</a:t>
            </a:r>
            <a:endParaRPr lang="en-US" sz="1600" dirty="0"/>
          </a:p>
        </p:txBody>
      </p:sp>
      <p:sp>
        <p:nvSpPr>
          <p:cNvPr id="21" name="Content Placeholder 2"/>
          <p:cNvSpPr txBox="1">
            <a:spLocks/>
          </p:cNvSpPr>
          <p:nvPr/>
        </p:nvSpPr>
        <p:spPr>
          <a:xfrm>
            <a:off x="5868433" y="2929156"/>
            <a:ext cx="2877404" cy="370702"/>
          </a:xfrm>
          <a:prstGeom prst="rect">
            <a:avLst/>
          </a:prstGeom>
          <a:solidFill>
            <a:schemeClr val="accent5">
              <a:lumMod val="40000"/>
              <a:lumOff val="60000"/>
              <a:alpha val="50000"/>
            </a:schemeClr>
          </a:solidFill>
          <a:ln w="38100" cmpd="sng">
            <a:solidFill>
              <a:schemeClr val="accent5">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Threshold to segment phases </a:t>
            </a:r>
            <a:endParaRPr lang="en-US" sz="1600" dirty="0"/>
          </a:p>
        </p:txBody>
      </p:sp>
      <p:sp>
        <p:nvSpPr>
          <p:cNvPr id="23" name="Content Placeholder 2"/>
          <p:cNvSpPr txBox="1">
            <a:spLocks/>
          </p:cNvSpPr>
          <p:nvPr/>
        </p:nvSpPr>
        <p:spPr>
          <a:xfrm>
            <a:off x="4622470" y="1722819"/>
            <a:ext cx="2334393" cy="583776"/>
          </a:xfrm>
          <a:prstGeom prst="rect">
            <a:avLst/>
          </a:prstGeom>
          <a:solidFill>
            <a:schemeClr val="accent5">
              <a:lumMod val="40000"/>
              <a:lumOff val="60000"/>
              <a:alpha val="50000"/>
            </a:schemeClr>
          </a:solidFill>
          <a:ln w="38100" cmpd="sng">
            <a:solidFill>
              <a:schemeClr val="accent5">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Calculate background and perform subtraction</a:t>
            </a:r>
            <a:endParaRPr lang="en-US" sz="1600" dirty="0"/>
          </a:p>
        </p:txBody>
      </p:sp>
      <p:sp>
        <p:nvSpPr>
          <p:cNvPr id="24" name="Content Placeholder 2"/>
          <p:cNvSpPr txBox="1">
            <a:spLocks/>
          </p:cNvSpPr>
          <p:nvPr/>
        </p:nvSpPr>
        <p:spPr>
          <a:xfrm>
            <a:off x="6469623" y="3427373"/>
            <a:ext cx="1850593" cy="556825"/>
          </a:xfrm>
          <a:prstGeom prst="rect">
            <a:avLst/>
          </a:prstGeom>
          <a:solidFill>
            <a:schemeClr val="accent5">
              <a:lumMod val="40000"/>
              <a:lumOff val="60000"/>
              <a:alpha val="50000"/>
            </a:schemeClr>
          </a:solidFill>
          <a:ln w="38100" cmpd="sng">
            <a:solidFill>
              <a:schemeClr val="accent5">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Perform quilting to coarsen resolution</a:t>
            </a:r>
            <a:endParaRPr lang="en-US" sz="1600" dirty="0"/>
          </a:p>
        </p:txBody>
      </p:sp>
      <p:sp>
        <p:nvSpPr>
          <p:cNvPr id="25" name="Curved Left Arrow 24"/>
          <p:cNvSpPr/>
          <p:nvPr/>
        </p:nvSpPr>
        <p:spPr>
          <a:xfrm rot="19414772">
            <a:off x="4125070" y="1700699"/>
            <a:ext cx="260865" cy="468527"/>
          </a:xfrm>
          <a:prstGeom prst="curvedLeftArrow">
            <a:avLst/>
          </a:prstGeom>
          <a:solidFill>
            <a:srgbClr val="0000FF">
              <a:alpha val="50000"/>
            </a:srgbClr>
          </a:solidFill>
          <a:ln>
            <a:solidFill>
              <a:srgbClr val="0000FF">
                <a:alpha val="50000"/>
              </a:srgbClr>
            </a:solidFill>
          </a:ln>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Curved Left Arrow 25"/>
          <p:cNvSpPr/>
          <p:nvPr/>
        </p:nvSpPr>
        <p:spPr>
          <a:xfrm rot="19414772">
            <a:off x="4690440" y="2399454"/>
            <a:ext cx="260865" cy="468527"/>
          </a:xfrm>
          <a:prstGeom prst="curvedLeftArrow">
            <a:avLst/>
          </a:prstGeom>
          <a:solidFill>
            <a:srgbClr val="0000FF">
              <a:alpha val="50000"/>
            </a:srgbClr>
          </a:solidFill>
          <a:ln>
            <a:solidFill>
              <a:srgbClr val="0000FF">
                <a:alpha val="50000"/>
              </a:srgbClr>
            </a:solidFill>
          </a:ln>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Curved Left Arrow 26"/>
          <p:cNvSpPr/>
          <p:nvPr/>
        </p:nvSpPr>
        <p:spPr>
          <a:xfrm rot="19414772">
            <a:off x="5338435" y="2890555"/>
            <a:ext cx="260865" cy="468527"/>
          </a:xfrm>
          <a:prstGeom prst="curvedLeftArrow">
            <a:avLst/>
          </a:prstGeom>
          <a:solidFill>
            <a:srgbClr val="0000FF">
              <a:alpha val="50000"/>
            </a:srgbClr>
          </a:solidFill>
          <a:ln>
            <a:solidFill>
              <a:srgbClr val="0000FF">
                <a:alpha val="50000"/>
              </a:srgbClr>
            </a:solidFill>
          </a:ln>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Curved Left Arrow 27"/>
          <p:cNvSpPr/>
          <p:nvPr/>
        </p:nvSpPr>
        <p:spPr>
          <a:xfrm rot="19414772">
            <a:off x="5982040" y="3401854"/>
            <a:ext cx="260865" cy="468527"/>
          </a:xfrm>
          <a:prstGeom prst="curvedLeftArrow">
            <a:avLst/>
          </a:prstGeom>
          <a:solidFill>
            <a:srgbClr val="0000FF">
              <a:alpha val="50000"/>
            </a:srgbClr>
          </a:solidFill>
          <a:ln>
            <a:solidFill>
              <a:srgbClr val="0000FF">
                <a:alpha val="50000"/>
              </a:srgbClr>
            </a:solidFill>
          </a:ln>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2" name="Picture 11" descr="montageBGsubtractQuilt.t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1583" y="4032253"/>
            <a:ext cx="6335919" cy="2787991"/>
          </a:xfrm>
          <a:prstGeom prst="rect">
            <a:avLst/>
          </a:prstGeom>
        </p:spPr>
      </p:pic>
      <p:cxnSp>
        <p:nvCxnSpPr>
          <p:cNvPr id="29" name="Straight Arrow Connector 28"/>
          <p:cNvCxnSpPr/>
          <p:nvPr/>
        </p:nvCxnSpPr>
        <p:spPr>
          <a:xfrm flipH="1">
            <a:off x="6956863" y="4122829"/>
            <a:ext cx="298274" cy="478826"/>
          </a:xfrm>
          <a:prstGeom prst="straightConnector1">
            <a:avLst/>
          </a:prstGeom>
          <a:ln w="31750" cmpd="sng">
            <a:solidFill>
              <a:srgbClr val="0000FF">
                <a:alpha val="50000"/>
              </a:srgbClr>
            </a:solidFill>
            <a:tailEnd type="triangl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8584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3" grpId="0" animBg="1"/>
      <p:bldP spid="24" grpId="0" animBg="1"/>
      <p:bldP spid="25" grpId="0" animBg="1"/>
      <p:bldP spid="26" grpId="0" animBg="1"/>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“Big” Data? </a:t>
            </a:r>
            <a:endParaRPr lang="en-US" dirty="0"/>
          </a:p>
        </p:txBody>
      </p:sp>
      <p:sp>
        <p:nvSpPr>
          <p:cNvPr id="3" name="Content Placeholder 2"/>
          <p:cNvSpPr>
            <a:spLocks noGrp="1"/>
          </p:cNvSpPr>
          <p:nvPr>
            <p:ph idx="1"/>
          </p:nvPr>
        </p:nvSpPr>
        <p:spPr>
          <a:xfrm>
            <a:off x="2433650" y="6277159"/>
            <a:ext cx="4322884" cy="523116"/>
          </a:xfrm>
          <a:solidFill>
            <a:srgbClr val="CCFFCC">
              <a:alpha val="50000"/>
            </a:srgbClr>
          </a:solidFill>
          <a:ln w="38100" cmpd="sng">
            <a:solidFill>
              <a:srgbClr val="008000"/>
            </a:solidFill>
          </a:ln>
        </p:spPr>
        <p:txBody>
          <a:bodyPr>
            <a:noAutofit/>
          </a:bodyPr>
          <a:lstStyle/>
          <a:p>
            <a:pPr marL="0" indent="0">
              <a:buNone/>
            </a:pPr>
            <a:r>
              <a:rPr lang="en-US" sz="2400" b="1" i="1" dirty="0" smtClean="0">
                <a:solidFill>
                  <a:srgbClr val="000000"/>
                </a:solidFill>
              </a:rPr>
              <a:t>Software tools exist to help!</a:t>
            </a:r>
            <a:endParaRPr lang="en-US" sz="2400" b="1" i="1" dirty="0">
              <a:solidFill>
                <a:srgbClr val="FF0000">
                  <a:alpha val="50000"/>
                </a:srgbClr>
              </a:solidFill>
            </a:endParaRPr>
          </a:p>
        </p:txBody>
      </p:sp>
      <p:sp>
        <p:nvSpPr>
          <p:cNvPr id="4" name="Slide Number Placeholder 3"/>
          <p:cNvSpPr>
            <a:spLocks noGrp="1"/>
          </p:cNvSpPr>
          <p:nvPr>
            <p:ph type="sldNum" sz="quarter" idx="12"/>
          </p:nvPr>
        </p:nvSpPr>
        <p:spPr/>
        <p:txBody>
          <a:bodyPr/>
          <a:lstStyle/>
          <a:p>
            <a:fld id="{E67947C6-7C43-F646-BF47-BCEE1BD2FE6B}" type="slidenum">
              <a:rPr lang="en-US" smtClean="0"/>
              <a:t>3</a:t>
            </a:fld>
            <a:endParaRPr lang="en-US"/>
          </a:p>
        </p:txBody>
      </p:sp>
      <p:sp>
        <p:nvSpPr>
          <p:cNvPr id="7" name="TextBox 6"/>
          <p:cNvSpPr txBox="1"/>
          <p:nvPr/>
        </p:nvSpPr>
        <p:spPr>
          <a:xfrm>
            <a:off x="1263133" y="2443269"/>
            <a:ext cx="6617731" cy="461665"/>
          </a:xfrm>
          <a:prstGeom prst="rect">
            <a:avLst/>
          </a:prstGeom>
          <a:solidFill>
            <a:schemeClr val="accent5">
              <a:lumMod val="40000"/>
              <a:lumOff val="60000"/>
            </a:schemeClr>
          </a:solidFill>
          <a:ln w="38100" cmpd="sng">
            <a:solidFill>
              <a:schemeClr val="accent5">
                <a:lumMod val="50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400" b="1" dirty="0" smtClean="0">
                <a:solidFill>
                  <a:schemeClr val="tx1"/>
                </a:solidFill>
                <a:latin typeface="Helvetica"/>
                <a:cs typeface="Helvetica"/>
              </a:rPr>
              <a:t>What does this mean in a materials context?</a:t>
            </a:r>
          </a:p>
        </p:txBody>
      </p:sp>
      <p:sp>
        <p:nvSpPr>
          <p:cNvPr id="8" name="Content Placeholder 2"/>
          <p:cNvSpPr txBox="1">
            <a:spLocks/>
          </p:cNvSpPr>
          <p:nvPr/>
        </p:nvSpPr>
        <p:spPr>
          <a:xfrm>
            <a:off x="272207" y="3059358"/>
            <a:ext cx="8606810" cy="3103416"/>
          </a:xfrm>
          <a:prstGeom prst="rect">
            <a:avLst/>
          </a:prstGeom>
          <a:solidFill>
            <a:schemeClr val="accent6">
              <a:lumMod val="75000"/>
              <a:alpha val="50000"/>
            </a:schemeClr>
          </a:solidFill>
          <a:ln w="38100" cmpd="sng">
            <a:solidFill>
              <a:schemeClr val="accent6">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smtClean="0"/>
              <a:t>Big materials data is any collection of data, descriptive about materials,  that satisfies any of the following:</a:t>
            </a:r>
          </a:p>
          <a:p>
            <a:pPr>
              <a:buFont typeface="Arial"/>
              <a:buAutoNum type="arabicPeriod"/>
            </a:pPr>
            <a:r>
              <a:rPr lang="en-US" sz="1800" dirty="0" smtClean="0"/>
              <a:t>The physical size of the data requires use of more powerful computers to analyze</a:t>
            </a:r>
          </a:p>
          <a:p>
            <a:pPr lvl="1">
              <a:buFont typeface="Wingdings" charset="2"/>
              <a:buChar char="§"/>
            </a:pPr>
            <a:r>
              <a:rPr lang="en-US" sz="1600" i="1" dirty="0" smtClean="0"/>
              <a:t>E.g. Large scale BSE image montages</a:t>
            </a:r>
          </a:p>
          <a:p>
            <a:pPr>
              <a:buFont typeface="Arial"/>
              <a:buAutoNum type="arabicPeriod"/>
            </a:pPr>
            <a:r>
              <a:rPr lang="en-US" sz="1800" dirty="0" smtClean="0"/>
              <a:t>The physical size of the data requires modification of existing algorithms</a:t>
            </a:r>
          </a:p>
          <a:p>
            <a:pPr lvl="1">
              <a:buFont typeface="Wingdings" charset="2"/>
              <a:buChar char="§"/>
            </a:pPr>
            <a:r>
              <a:rPr lang="en-US" sz="1600" i="1" dirty="0" smtClean="0"/>
              <a:t>E.g. Computation of orientation field curl</a:t>
            </a:r>
          </a:p>
          <a:p>
            <a:pPr>
              <a:buFont typeface="Arial"/>
              <a:buAutoNum type="arabicPeriod"/>
            </a:pPr>
            <a:r>
              <a:rPr lang="en-US" sz="1800" dirty="0" smtClean="0"/>
              <a:t>The connections between various data sets make an overall data space that satisfies either 1. or 2.</a:t>
            </a:r>
            <a:endParaRPr lang="en-US" sz="1800" dirty="0"/>
          </a:p>
          <a:p>
            <a:pPr lvl="1">
              <a:buFont typeface="Wingdings" charset="2"/>
              <a:buChar char="§"/>
            </a:pPr>
            <a:r>
              <a:rPr lang="en-US" sz="1600" i="1" dirty="0" smtClean="0"/>
              <a:t>E.g. Data flow between experiments and simulation; examples today with SPPARKS!</a:t>
            </a:r>
          </a:p>
        </p:txBody>
      </p:sp>
      <p:sp>
        <p:nvSpPr>
          <p:cNvPr id="9" name="Content Placeholder 2"/>
          <p:cNvSpPr txBox="1">
            <a:spLocks/>
          </p:cNvSpPr>
          <p:nvPr/>
        </p:nvSpPr>
        <p:spPr>
          <a:xfrm>
            <a:off x="290583" y="1130449"/>
            <a:ext cx="8606810" cy="1178315"/>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i="1" smtClean="0">
                <a:solidFill>
                  <a:srgbClr val="000000"/>
                </a:solidFill>
              </a:rPr>
              <a:t>Big data is a broad term for data sets so large or complex that traditional data processing applications are inadequate - </a:t>
            </a:r>
            <a:r>
              <a:rPr lang="en-US" sz="2400" b="1" i="1" smtClean="0">
                <a:solidFill>
                  <a:srgbClr val="FF0000">
                    <a:alpha val="50000"/>
                  </a:srgbClr>
                </a:solidFill>
              </a:rPr>
              <a:t>Wikipedia</a:t>
            </a:r>
            <a:endParaRPr lang="en-US" sz="2400" b="1" i="1" dirty="0">
              <a:solidFill>
                <a:srgbClr val="FF0000">
                  <a:alpha val="50000"/>
                </a:srgbClr>
              </a:solidFill>
            </a:endParaRPr>
          </a:p>
        </p:txBody>
      </p:sp>
    </p:spTree>
    <p:extLst>
      <p:ext uri="{BB962C8B-B14F-4D97-AF65-F5344CB8AC3E}">
        <p14:creationId xmlns:p14="http://schemas.microsoft.com/office/powerpoint/2010/main" val="7590303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Shape 5"/>
          <p:cNvSpPr/>
          <p:nvPr/>
        </p:nvSpPr>
        <p:spPr>
          <a:xfrm rot="16200000">
            <a:off x="1174117" y="130653"/>
            <a:ext cx="2326744" cy="4565137"/>
          </a:xfrm>
          <a:prstGeom prst="corner">
            <a:avLst>
              <a:gd name="adj1" fmla="val 88083"/>
              <a:gd name="adj2" fmla="val 50000"/>
            </a:avLst>
          </a:prstGeom>
          <a:solidFill>
            <a:srgbClr val="FFFF00">
              <a:alpha val="50000"/>
            </a:srgb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Future Directions</a:t>
            </a:r>
            <a:endParaRPr lang="en-US" dirty="0"/>
          </a:p>
        </p:txBody>
      </p:sp>
      <p:sp>
        <p:nvSpPr>
          <p:cNvPr id="3" name="Slide Number Placeholder 2"/>
          <p:cNvSpPr>
            <a:spLocks noGrp="1"/>
          </p:cNvSpPr>
          <p:nvPr>
            <p:ph type="sldNum" sz="quarter" idx="12"/>
          </p:nvPr>
        </p:nvSpPr>
        <p:spPr/>
        <p:txBody>
          <a:bodyPr/>
          <a:lstStyle/>
          <a:p>
            <a:fld id="{E67947C6-7C43-F646-BF47-BCEE1BD2FE6B}" type="slidenum">
              <a:rPr lang="en-US" smtClean="0"/>
              <a:t>30</a:t>
            </a:fld>
            <a:endParaRPr lang="en-US" dirty="0"/>
          </a:p>
        </p:txBody>
      </p:sp>
      <p:pic>
        <p:nvPicPr>
          <p:cNvPr id="22" name="Picture 21" descr="optimalZoneIds.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3455" y="1290049"/>
            <a:ext cx="1935957" cy="1289304"/>
          </a:xfrm>
          <a:prstGeom prst="rect">
            <a:avLst/>
          </a:prstGeom>
        </p:spPr>
      </p:pic>
      <p:sp>
        <p:nvSpPr>
          <p:cNvPr id="30" name="Rectangle 29"/>
          <p:cNvSpPr/>
          <p:nvPr/>
        </p:nvSpPr>
        <p:spPr>
          <a:xfrm>
            <a:off x="2499541" y="3115690"/>
            <a:ext cx="1280160" cy="338328"/>
          </a:xfrm>
          <a:prstGeom prst="rect">
            <a:avLst/>
          </a:prstGeom>
          <a:solidFill>
            <a:schemeClr val="accent2">
              <a:lumMod val="40000"/>
              <a:lumOff val="60000"/>
            </a:schemeClr>
          </a:solidFill>
          <a:ln w="38100" cmpd="sng">
            <a:solidFill>
              <a:srgbClr val="FF0000"/>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solidFill>
                <a:latin typeface="Helvetica"/>
                <a:cs typeface="Helvetica"/>
              </a:rPr>
              <a:t>Data Fusion</a:t>
            </a:r>
            <a:endParaRPr lang="en-US" sz="1600" dirty="0">
              <a:solidFill>
                <a:schemeClr val="tx1"/>
              </a:solidFill>
              <a:latin typeface="Helvetica"/>
              <a:cs typeface="Helvetica"/>
            </a:endParaRPr>
          </a:p>
        </p:txBody>
      </p:sp>
      <p:sp>
        <p:nvSpPr>
          <p:cNvPr id="31" name="TextBox 30"/>
          <p:cNvSpPr txBox="1"/>
          <p:nvPr/>
        </p:nvSpPr>
        <p:spPr>
          <a:xfrm>
            <a:off x="155916" y="2798826"/>
            <a:ext cx="1769871" cy="338554"/>
          </a:xfrm>
          <a:prstGeom prst="rect">
            <a:avLst/>
          </a:prstGeom>
          <a:solidFill>
            <a:schemeClr val="accent5">
              <a:lumMod val="40000"/>
              <a:lumOff val="60000"/>
            </a:schemeClr>
          </a:solidFill>
          <a:ln w="38100" cmpd="sng">
            <a:solidFill>
              <a:schemeClr val="accent5">
                <a:lumMod val="50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solidFill>
                <a:latin typeface="Helvetica"/>
                <a:cs typeface="Helvetica"/>
              </a:rPr>
              <a:t>Characterization</a:t>
            </a:r>
          </a:p>
        </p:txBody>
      </p:sp>
      <p:cxnSp>
        <p:nvCxnSpPr>
          <p:cNvPr id="32" name="Straight Arrow Connector 31"/>
          <p:cNvCxnSpPr/>
          <p:nvPr/>
        </p:nvCxnSpPr>
        <p:spPr>
          <a:xfrm>
            <a:off x="2016681" y="2991169"/>
            <a:ext cx="382158" cy="129823"/>
          </a:xfrm>
          <a:prstGeom prst="straightConnector1">
            <a:avLst/>
          </a:prstGeom>
          <a:ln w="31750" cmpd="sng">
            <a:solidFill>
              <a:srgbClr val="0000FF">
                <a:alpha val="50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3048068" y="2561107"/>
            <a:ext cx="360385" cy="475437"/>
          </a:xfrm>
          <a:prstGeom prst="straightConnector1">
            <a:avLst/>
          </a:prstGeom>
          <a:ln w="31750" cmpd="sng">
            <a:solidFill>
              <a:srgbClr val="0000FF">
                <a:alpha val="50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sp>
        <p:nvSpPr>
          <p:cNvPr id="35" name="Content Placeholder 2"/>
          <p:cNvSpPr txBox="1">
            <a:spLocks/>
          </p:cNvSpPr>
          <p:nvPr/>
        </p:nvSpPr>
        <p:spPr>
          <a:xfrm>
            <a:off x="4788931" y="1249850"/>
            <a:ext cx="4258962" cy="2615070"/>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Improvements in montage workflow:</a:t>
            </a:r>
          </a:p>
          <a:p>
            <a:pPr>
              <a:buFont typeface="Arial"/>
              <a:buAutoNum type="arabicPeriod"/>
            </a:pPr>
            <a:r>
              <a:rPr lang="en-US" sz="1600" dirty="0" smtClean="0"/>
              <a:t>Reduce discontinuity between tiles</a:t>
            </a:r>
          </a:p>
          <a:p>
            <a:pPr lvl="1">
              <a:buFont typeface="Wingdings" charset="2"/>
              <a:buChar char="§"/>
            </a:pPr>
            <a:r>
              <a:rPr lang="en-US" sz="1200" dirty="0" smtClean="0"/>
              <a:t>Take advantage of 20% tile overlap to create blending schemes</a:t>
            </a:r>
            <a:endParaRPr lang="en-US" sz="1200" dirty="0"/>
          </a:p>
          <a:p>
            <a:pPr>
              <a:buFont typeface="+mj-lt"/>
              <a:buAutoNum type="arabicPeriod"/>
            </a:pPr>
            <a:r>
              <a:rPr lang="en-US" sz="1600" dirty="0" smtClean="0"/>
              <a:t>Improve background subtraction</a:t>
            </a:r>
          </a:p>
          <a:p>
            <a:pPr lvl="1">
              <a:buFont typeface="Wingdings" charset="2"/>
              <a:buChar char="§"/>
            </a:pPr>
            <a:r>
              <a:rPr lang="en-US" sz="1200" dirty="0" smtClean="0"/>
              <a:t>Ignore pixels that lie outside the part geometry to improve estimation of background</a:t>
            </a:r>
          </a:p>
          <a:p>
            <a:pPr>
              <a:buFont typeface="+mj-lt"/>
              <a:buAutoNum type="arabicPeriod"/>
            </a:pPr>
            <a:r>
              <a:rPr lang="en-US" sz="1600" dirty="0" smtClean="0"/>
              <a:t>Add additional statistics to quilting </a:t>
            </a:r>
          </a:p>
          <a:p>
            <a:pPr lvl="1">
              <a:buFont typeface="Wingdings" charset="2"/>
              <a:buChar char="§"/>
            </a:pPr>
            <a:r>
              <a:rPr lang="en-US" sz="1200" dirty="0" smtClean="0"/>
              <a:t>Maximum, minimum, standard deviation, variance, directionality of particles via Fourier transforms, etc.</a:t>
            </a:r>
          </a:p>
          <a:p>
            <a:pPr lvl="1">
              <a:buFont typeface="Wingdings" charset="2"/>
              <a:buChar char="§"/>
            </a:pPr>
            <a:endParaRPr lang="en-US" sz="1200" dirty="0" smtClean="0"/>
          </a:p>
        </p:txBody>
      </p:sp>
      <p:sp>
        <p:nvSpPr>
          <p:cNvPr id="36" name="Content Placeholder 2"/>
          <p:cNvSpPr txBox="1">
            <a:spLocks/>
          </p:cNvSpPr>
          <p:nvPr/>
        </p:nvSpPr>
        <p:spPr>
          <a:xfrm>
            <a:off x="560305" y="4163891"/>
            <a:ext cx="8119506" cy="2247894"/>
          </a:xfrm>
          <a:prstGeom prst="rect">
            <a:avLst/>
          </a:prstGeom>
          <a:solidFill>
            <a:schemeClr val="accent5">
              <a:lumMod val="40000"/>
              <a:lumOff val="60000"/>
              <a:alpha val="50000"/>
            </a:schemeClr>
          </a:solidFill>
          <a:ln w="38100" cmpd="sng">
            <a:solidFill>
              <a:schemeClr val="accent5">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Need to register image montage to DEFORM simulation, using built in DREAM.3D functionality to scale, translate, rotate, and warp underlying grids</a:t>
            </a:r>
          </a:p>
          <a:p>
            <a:pPr marL="0" indent="0">
              <a:buNone/>
            </a:pPr>
            <a:endParaRPr lang="en-US" sz="1600" dirty="0"/>
          </a:p>
          <a:p>
            <a:pPr marL="0" indent="0">
              <a:buNone/>
            </a:pPr>
            <a:r>
              <a:rPr lang="en-US" sz="1600" dirty="0" smtClean="0"/>
              <a:t>Can register the geometries “manually” (e.g., by direct manipulation in </a:t>
            </a:r>
            <a:r>
              <a:rPr lang="en-US" sz="1600" dirty="0" err="1" smtClean="0"/>
              <a:t>ParaView</a:t>
            </a:r>
            <a:r>
              <a:rPr lang="en-US" sz="1600" dirty="0" smtClean="0"/>
              <a:t>) as a start, but desire is to semi-automate the process</a:t>
            </a:r>
          </a:p>
          <a:p>
            <a:pPr marL="0" indent="0">
              <a:buNone/>
            </a:pPr>
            <a:endParaRPr lang="en-US" sz="1600" dirty="0"/>
          </a:p>
          <a:p>
            <a:pPr marL="0" indent="0">
              <a:buNone/>
            </a:pPr>
            <a:r>
              <a:rPr lang="en-US" sz="1600" dirty="0" smtClean="0"/>
              <a:t>Use experience building workflow for image data to fuse other experimental data, such as NDE measurements</a:t>
            </a:r>
          </a:p>
        </p:txBody>
      </p:sp>
    </p:spTree>
    <p:extLst>
      <p:ext uri="{BB962C8B-B14F-4D97-AF65-F5344CB8AC3E}">
        <p14:creationId xmlns:p14="http://schemas.microsoft.com/office/powerpoint/2010/main" val="126340146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L-Shape 104"/>
          <p:cNvSpPr/>
          <p:nvPr/>
        </p:nvSpPr>
        <p:spPr>
          <a:xfrm rot="16200000">
            <a:off x="1763423" y="-527747"/>
            <a:ext cx="5635164" cy="9065902"/>
          </a:xfrm>
          <a:prstGeom prst="corner">
            <a:avLst>
              <a:gd name="adj1" fmla="val 88083"/>
              <a:gd name="adj2" fmla="val 57328"/>
            </a:avLst>
          </a:prstGeom>
          <a:solidFill>
            <a:srgbClr val="FFFF00">
              <a:alpha val="50000"/>
            </a:srgb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Future Directions</a:t>
            </a:r>
            <a:endParaRPr lang="en-US" dirty="0"/>
          </a:p>
        </p:txBody>
      </p:sp>
      <p:sp>
        <p:nvSpPr>
          <p:cNvPr id="3" name="Slide Number Placeholder 2"/>
          <p:cNvSpPr>
            <a:spLocks noGrp="1"/>
          </p:cNvSpPr>
          <p:nvPr>
            <p:ph type="sldNum" sz="quarter" idx="12"/>
          </p:nvPr>
        </p:nvSpPr>
        <p:spPr/>
        <p:txBody>
          <a:bodyPr/>
          <a:lstStyle/>
          <a:p>
            <a:fld id="{E67947C6-7C43-F646-BF47-BCEE1BD2FE6B}" type="slidenum">
              <a:rPr lang="en-US" smtClean="0"/>
              <a:t>31</a:t>
            </a:fld>
            <a:endParaRPr lang="en-US" dirty="0"/>
          </a:p>
        </p:txBody>
      </p:sp>
      <p:sp>
        <p:nvSpPr>
          <p:cNvPr id="177" name="Rectangle 176"/>
          <p:cNvSpPr/>
          <p:nvPr/>
        </p:nvSpPr>
        <p:spPr>
          <a:xfrm>
            <a:off x="481782" y="1390753"/>
            <a:ext cx="2659308" cy="338328"/>
          </a:xfrm>
          <a:prstGeom prst="rect">
            <a:avLst/>
          </a:prstGeom>
          <a:solidFill>
            <a:srgbClr val="CCFFCC">
              <a:alpha val="25000"/>
            </a:srgbClr>
          </a:solidFill>
          <a:ln w="38100" cmpd="sng">
            <a:solidFill>
              <a:srgbClr val="008000">
                <a:alpha val="25000"/>
              </a:srgbClr>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alpha val="25000"/>
                  </a:schemeClr>
                </a:solidFill>
                <a:latin typeface="Helvetica"/>
                <a:cs typeface="Helvetica"/>
              </a:rPr>
              <a:t>Continuum Field Variables</a:t>
            </a:r>
            <a:endParaRPr lang="en-US" sz="1600" dirty="0">
              <a:solidFill>
                <a:schemeClr val="tx1">
                  <a:alpha val="25000"/>
                </a:schemeClr>
              </a:solidFill>
              <a:latin typeface="Helvetica"/>
              <a:cs typeface="Helvetica"/>
            </a:endParaRPr>
          </a:p>
        </p:txBody>
      </p:sp>
      <p:sp>
        <p:nvSpPr>
          <p:cNvPr id="178" name="TextBox 177"/>
          <p:cNvSpPr txBox="1"/>
          <p:nvPr/>
        </p:nvSpPr>
        <p:spPr>
          <a:xfrm>
            <a:off x="7464323" y="1390753"/>
            <a:ext cx="1422487" cy="338328"/>
          </a:xfrm>
          <a:prstGeom prst="rect">
            <a:avLst/>
          </a:prstGeom>
          <a:solidFill>
            <a:schemeClr val="accent5">
              <a:lumMod val="40000"/>
              <a:lumOff val="60000"/>
            </a:schemeClr>
          </a:solidFill>
          <a:ln w="38100" cmpd="sng">
            <a:solidFill>
              <a:schemeClr val="accent5">
                <a:lumMod val="50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solidFill>
                <a:latin typeface="Helvetica"/>
                <a:cs typeface="Helvetica"/>
              </a:rPr>
              <a:t>Part Design</a:t>
            </a:r>
            <a:endParaRPr lang="en-US" sz="1600" dirty="0">
              <a:solidFill>
                <a:schemeClr val="tx1"/>
              </a:solidFill>
              <a:latin typeface="Helvetica"/>
              <a:cs typeface="Helvetica"/>
            </a:endParaRPr>
          </a:p>
        </p:txBody>
      </p:sp>
      <p:sp>
        <p:nvSpPr>
          <p:cNvPr id="179" name="TextBox 178"/>
          <p:cNvSpPr txBox="1"/>
          <p:nvPr/>
        </p:nvSpPr>
        <p:spPr>
          <a:xfrm>
            <a:off x="5076723" y="1390527"/>
            <a:ext cx="1715729" cy="338554"/>
          </a:xfrm>
          <a:prstGeom prst="rect">
            <a:avLst/>
          </a:prstGeom>
          <a:solidFill>
            <a:schemeClr val="accent5">
              <a:lumMod val="40000"/>
              <a:lumOff val="60000"/>
            </a:schemeClr>
          </a:solidFill>
          <a:ln w="38100" cmpd="sng">
            <a:solidFill>
              <a:schemeClr val="accent5">
                <a:lumMod val="50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solidFill>
                <a:latin typeface="Helvetica"/>
                <a:cs typeface="Helvetica"/>
              </a:rPr>
              <a:t>Process Models</a:t>
            </a:r>
          </a:p>
        </p:txBody>
      </p:sp>
      <p:cxnSp>
        <p:nvCxnSpPr>
          <p:cNvPr id="180" name="Straight Arrow Connector 179"/>
          <p:cNvCxnSpPr/>
          <p:nvPr/>
        </p:nvCxnSpPr>
        <p:spPr>
          <a:xfrm flipH="1">
            <a:off x="6817032" y="1559917"/>
            <a:ext cx="614515" cy="0"/>
          </a:xfrm>
          <a:prstGeom prst="straightConnector1">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flipH="1">
            <a:off x="3179096" y="1541396"/>
            <a:ext cx="1856658" cy="0"/>
          </a:xfrm>
          <a:prstGeom prst="straightConnector1">
            <a:avLst/>
          </a:prstGeom>
          <a:ln w="31750">
            <a:solidFill>
              <a:srgbClr val="FF0000">
                <a:alpha val="25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82" name="Picture 181" descr="effStrain.tif"/>
          <p:cNvPicPr>
            <a:picLocks noChangeAspect="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126607" y="1838327"/>
            <a:ext cx="1941595" cy="1293058"/>
          </a:xfrm>
          <a:prstGeom prst="rect">
            <a:avLst/>
          </a:prstGeom>
        </p:spPr>
      </p:pic>
      <p:cxnSp>
        <p:nvCxnSpPr>
          <p:cNvPr id="184" name="Elbow Connector 183"/>
          <p:cNvCxnSpPr/>
          <p:nvPr/>
        </p:nvCxnSpPr>
        <p:spPr>
          <a:xfrm rot="16200000" flipH="1">
            <a:off x="2841805" y="1128356"/>
            <a:ext cx="1828800" cy="3200400"/>
          </a:xfrm>
          <a:prstGeom prst="bentConnector3">
            <a:avLst>
              <a:gd name="adj1" fmla="val 50000"/>
            </a:avLst>
          </a:prstGeom>
          <a:ln w="31750">
            <a:solidFill>
              <a:srgbClr val="FF0000">
                <a:alpha val="25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85" name="Picture 184" descr="optimalZoneIds.tif"/>
          <p:cNvPicPr>
            <a:picLocks noChangeAspect="1"/>
          </p:cNvPicPr>
          <p:nvPr/>
        </p:nvPicPr>
        <p:blipFill>
          <a:blip r:embed="rId3" cstate="print">
            <a:alphaModFix amt="25000"/>
            <a:extLst>
              <a:ext uri="{28A0092B-C50C-407E-A947-70E740481C1C}">
                <a14:useLocalDpi xmlns:a14="http://schemas.microsoft.com/office/drawing/2010/main" val="0"/>
              </a:ext>
            </a:extLst>
          </a:blip>
          <a:stretch>
            <a:fillRect/>
          </a:stretch>
        </p:blipFill>
        <p:spPr>
          <a:xfrm>
            <a:off x="2633455" y="1839238"/>
            <a:ext cx="1935957" cy="1289304"/>
          </a:xfrm>
          <a:prstGeom prst="rect">
            <a:avLst/>
          </a:prstGeom>
        </p:spPr>
      </p:pic>
      <p:sp>
        <p:nvSpPr>
          <p:cNvPr id="198" name="Rectangle 197"/>
          <p:cNvSpPr/>
          <p:nvPr/>
        </p:nvSpPr>
        <p:spPr>
          <a:xfrm>
            <a:off x="2499541" y="3664879"/>
            <a:ext cx="1280160" cy="338328"/>
          </a:xfrm>
          <a:prstGeom prst="rect">
            <a:avLst/>
          </a:prstGeom>
          <a:solidFill>
            <a:schemeClr val="accent2">
              <a:lumMod val="40000"/>
              <a:lumOff val="60000"/>
            </a:schemeClr>
          </a:solidFill>
          <a:ln w="38100" cmpd="sng">
            <a:solidFill>
              <a:srgbClr val="FF0000"/>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solidFill>
                <a:latin typeface="Helvetica"/>
                <a:cs typeface="Helvetica"/>
              </a:rPr>
              <a:t>Data Fusion</a:t>
            </a:r>
            <a:endParaRPr lang="en-US" sz="1600" dirty="0">
              <a:solidFill>
                <a:schemeClr val="tx1"/>
              </a:solidFill>
              <a:latin typeface="Helvetica"/>
              <a:cs typeface="Helvetica"/>
            </a:endParaRPr>
          </a:p>
        </p:txBody>
      </p:sp>
      <p:sp>
        <p:nvSpPr>
          <p:cNvPr id="199" name="TextBox 198"/>
          <p:cNvSpPr txBox="1"/>
          <p:nvPr/>
        </p:nvSpPr>
        <p:spPr>
          <a:xfrm>
            <a:off x="4289604" y="3670441"/>
            <a:ext cx="2133601" cy="338554"/>
          </a:xfrm>
          <a:prstGeom prst="rect">
            <a:avLst/>
          </a:prstGeom>
          <a:solidFill>
            <a:schemeClr val="accent5">
              <a:lumMod val="40000"/>
              <a:lumOff val="60000"/>
            </a:schemeClr>
          </a:solidFill>
          <a:ln w="38100" cmpd="sng">
            <a:solidFill>
              <a:schemeClr val="accent5">
                <a:lumMod val="50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solidFill>
                <a:latin typeface="Helvetica"/>
                <a:cs typeface="Helvetica"/>
              </a:rPr>
              <a:t>Microstructure Model</a:t>
            </a:r>
          </a:p>
        </p:txBody>
      </p:sp>
      <p:sp>
        <p:nvSpPr>
          <p:cNvPr id="200" name="Rectangle 199"/>
          <p:cNvSpPr/>
          <p:nvPr/>
        </p:nvSpPr>
        <p:spPr>
          <a:xfrm>
            <a:off x="4599142" y="4631691"/>
            <a:ext cx="1518108" cy="338328"/>
          </a:xfrm>
          <a:prstGeom prst="rect">
            <a:avLst/>
          </a:prstGeom>
          <a:solidFill>
            <a:srgbClr val="CCFFCC"/>
          </a:solidFill>
          <a:ln w="38100" cmpd="sng">
            <a:solidFill>
              <a:srgbClr val="008000"/>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solidFill>
                <a:latin typeface="Helvetica"/>
                <a:cs typeface="Helvetica"/>
              </a:rPr>
              <a:t>Microstructure</a:t>
            </a:r>
            <a:endParaRPr lang="en-US" sz="1600" dirty="0">
              <a:solidFill>
                <a:schemeClr val="tx1"/>
              </a:solidFill>
              <a:latin typeface="Helvetica"/>
              <a:cs typeface="Helvetica"/>
            </a:endParaRPr>
          </a:p>
        </p:txBody>
      </p:sp>
      <p:cxnSp>
        <p:nvCxnSpPr>
          <p:cNvPr id="201" name="Straight Arrow Connector 200"/>
          <p:cNvCxnSpPr/>
          <p:nvPr/>
        </p:nvCxnSpPr>
        <p:spPr>
          <a:xfrm>
            <a:off x="5356405" y="4074966"/>
            <a:ext cx="0" cy="510673"/>
          </a:xfrm>
          <a:prstGeom prst="straightConnector1">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5552719" y="2014701"/>
            <a:ext cx="2982813" cy="1551934"/>
            <a:chOff x="364484" y="2706891"/>
            <a:chExt cx="2982813" cy="1551934"/>
          </a:xfrm>
        </p:grpSpPr>
        <p:pic>
          <p:nvPicPr>
            <p:cNvPr id="202" name="Picture 201" descr="optimalZoneIds.tif"/>
            <p:cNvPicPr>
              <a:picLocks noChangeAspect="1"/>
            </p:cNvPicPr>
            <p:nvPr/>
          </p:nvPicPr>
          <p:blipFill rotWithShape="1">
            <a:blip r:embed="rId4" cstate="print">
              <a:extLst>
                <a:ext uri="{28A0092B-C50C-407E-A947-70E740481C1C}">
                  <a14:useLocalDpi xmlns:a14="http://schemas.microsoft.com/office/drawing/2010/main" val="0"/>
                </a:ext>
              </a:extLst>
            </a:blip>
            <a:srcRect t="27350" b="-2587"/>
            <a:stretch/>
          </p:blipFill>
          <p:spPr>
            <a:xfrm>
              <a:off x="1214127" y="3400125"/>
              <a:ext cx="1277447" cy="640080"/>
            </a:xfrm>
            <a:prstGeom prst="rect">
              <a:avLst/>
            </a:prstGeom>
          </p:spPr>
        </p:pic>
        <p:grpSp>
          <p:nvGrpSpPr>
            <p:cNvPr id="203" name="Group 202"/>
            <p:cNvGrpSpPr/>
            <p:nvPr/>
          </p:nvGrpSpPr>
          <p:grpSpPr>
            <a:xfrm>
              <a:off x="2412300" y="2706891"/>
              <a:ext cx="727526" cy="517937"/>
              <a:chOff x="-2482369" y="1130981"/>
              <a:chExt cx="2182872" cy="1593213"/>
            </a:xfrm>
          </p:grpSpPr>
          <p:pic>
            <p:nvPicPr>
              <p:cNvPr id="204" name="Picture 203" descr="neighor size v size.bmp"/>
              <p:cNvPicPr>
                <a:picLocks noChangeAspect="1"/>
              </p:cNvPicPr>
              <p:nvPr/>
            </p:nvPicPr>
            <p:blipFill>
              <a:blip r:embed="rId5" cstate="print"/>
              <a:stretch>
                <a:fillRect/>
              </a:stretch>
            </p:blipFill>
            <p:spPr>
              <a:xfrm>
                <a:off x="-2234427" y="1183758"/>
                <a:ext cx="749114" cy="557805"/>
              </a:xfrm>
              <a:prstGeom prst="rect">
                <a:avLst/>
              </a:prstGeom>
              <a:effectLst>
                <a:outerShdw blurRad="50800" dist="50800" dir="5400000" algn="ctr" rotWithShape="0">
                  <a:srgbClr val="000000"/>
                </a:outerShdw>
              </a:effectLst>
            </p:spPr>
          </p:pic>
          <p:pic>
            <p:nvPicPr>
              <p:cNvPr id="205" name="Picture 204" descr="equivalent radius.bmp"/>
              <p:cNvPicPr>
                <a:picLocks noChangeAspect="1"/>
              </p:cNvPicPr>
              <p:nvPr/>
            </p:nvPicPr>
            <p:blipFill>
              <a:blip r:embed="rId6" cstate="print"/>
              <a:stretch>
                <a:fillRect/>
              </a:stretch>
            </p:blipFill>
            <p:spPr>
              <a:xfrm>
                <a:off x="-1597903" y="2166389"/>
                <a:ext cx="749114" cy="557805"/>
              </a:xfrm>
              <a:prstGeom prst="rect">
                <a:avLst/>
              </a:prstGeom>
              <a:effectLst>
                <a:outerShdw blurRad="50800" dist="50800" dir="5400000" algn="ctr" rotWithShape="0">
                  <a:srgbClr val="000000"/>
                </a:outerShdw>
              </a:effectLst>
            </p:spPr>
          </p:pic>
          <p:pic>
            <p:nvPicPr>
              <p:cNvPr id="206" name="Picture 205" descr="ellipsoidal misfit v size.bmp"/>
              <p:cNvPicPr>
                <a:picLocks noChangeAspect="1"/>
              </p:cNvPicPr>
              <p:nvPr/>
            </p:nvPicPr>
            <p:blipFill>
              <a:blip r:embed="rId7" cstate="print"/>
              <a:stretch>
                <a:fillRect/>
              </a:stretch>
            </p:blipFill>
            <p:spPr>
              <a:xfrm>
                <a:off x="-1069983" y="1854960"/>
                <a:ext cx="749114" cy="557805"/>
              </a:xfrm>
              <a:prstGeom prst="rect">
                <a:avLst/>
              </a:prstGeom>
              <a:effectLst>
                <a:outerShdw blurRad="50800" dist="50800" dir="5400000" algn="ctr" rotWithShape="0">
                  <a:srgbClr val="000000"/>
                </a:outerShdw>
              </a:effectLst>
            </p:spPr>
          </p:pic>
          <p:pic>
            <p:nvPicPr>
              <p:cNvPr id="207" name="Picture 206" descr="covera v size.bmp"/>
              <p:cNvPicPr>
                <a:picLocks noChangeAspect="1"/>
              </p:cNvPicPr>
              <p:nvPr/>
            </p:nvPicPr>
            <p:blipFill>
              <a:blip r:embed="rId8" cstate="print"/>
              <a:stretch>
                <a:fillRect/>
              </a:stretch>
            </p:blipFill>
            <p:spPr>
              <a:xfrm>
                <a:off x="-1048611" y="1232968"/>
                <a:ext cx="749114" cy="557805"/>
              </a:xfrm>
              <a:prstGeom prst="rect">
                <a:avLst/>
              </a:prstGeom>
              <a:effectLst>
                <a:outerShdw blurRad="50800" dist="50800" dir="5400000" algn="ctr" rotWithShape="0">
                  <a:srgbClr val="000000"/>
                </a:outerShdw>
              </a:effectLst>
            </p:spPr>
          </p:pic>
          <p:pic>
            <p:nvPicPr>
              <p:cNvPr id="208" name="Picture 207" descr="bovera v size.bmp"/>
              <p:cNvPicPr>
                <a:picLocks noChangeAspect="1"/>
              </p:cNvPicPr>
              <p:nvPr/>
            </p:nvPicPr>
            <p:blipFill>
              <a:blip r:embed="rId9" cstate="print"/>
              <a:stretch>
                <a:fillRect/>
              </a:stretch>
            </p:blipFill>
            <p:spPr>
              <a:xfrm>
                <a:off x="-2345544" y="2100685"/>
                <a:ext cx="747640" cy="557805"/>
              </a:xfrm>
              <a:prstGeom prst="rect">
                <a:avLst/>
              </a:prstGeom>
              <a:effectLst>
                <a:outerShdw blurRad="50800" dist="50800" dir="5400000" algn="ctr" rotWithShape="0">
                  <a:srgbClr val="000000"/>
                </a:outerShdw>
              </a:effectLst>
            </p:spPr>
          </p:pic>
          <p:pic>
            <p:nvPicPr>
              <p:cNvPr id="209" name="Picture 208" descr="shape v size.bmp"/>
              <p:cNvPicPr>
                <a:picLocks noChangeAspect="1"/>
              </p:cNvPicPr>
              <p:nvPr/>
            </p:nvPicPr>
            <p:blipFill>
              <a:blip r:embed="rId10" cstate="print"/>
              <a:stretch>
                <a:fillRect/>
              </a:stretch>
            </p:blipFill>
            <p:spPr>
              <a:xfrm>
                <a:off x="-1890932" y="1646776"/>
                <a:ext cx="749114" cy="557805"/>
              </a:xfrm>
              <a:prstGeom prst="rect">
                <a:avLst/>
              </a:prstGeom>
              <a:effectLst>
                <a:outerShdw blurRad="50800" dist="50800" dir="5400000" algn="ctr" rotWithShape="0">
                  <a:srgbClr val="000000"/>
                </a:outerShdw>
              </a:effectLst>
            </p:spPr>
          </p:pic>
          <p:pic>
            <p:nvPicPr>
              <p:cNvPr id="210" name="Picture 209" descr="neighors v size.bmp"/>
              <p:cNvPicPr>
                <a:picLocks noChangeAspect="1"/>
              </p:cNvPicPr>
              <p:nvPr/>
            </p:nvPicPr>
            <p:blipFill>
              <a:blip r:embed="rId11" cstate="print"/>
              <a:stretch>
                <a:fillRect/>
              </a:stretch>
            </p:blipFill>
            <p:spPr>
              <a:xfrm>
                <a:off x="-2482369" y="1592419"/>
                <a:ext cx="747640" cy="557805"/>
              </a:xfrm>
              <a:prstGeom prst="rect">
                <a:avLst/>
              </a:prstGeom>
              <a:effectLst>
                <a:outerShdw blurRad="50800" dist="50800" dir="5400000" algn="ctr" rotWithShape="0">
                  <a:srgbClr val="000000"/>
                </a:outerShdw>
              </a:effectLst>
            </p:spPr>
          </p:pic>
          <p:pic>
            <p:nvPicPr>
              <p:cNvPr id="211" name="Picture 210" descr="correlation diagram.bmp"/>
              <p:cNvPicPr>
                <a:picLocks noChangeAspect="1"/>
              </p:cNvPicPr>
              <p:nvPr/>
            </p:nvPicPr>
            <p:blipFill>
              <a:blip r:embed="rId12" cstate="print"/>
              <a:stretch>
                <a:fillRect/>
              </a:stretch>
            </p:blipFill>
            <p:spPr>
              <a:xfrm>
                <a:off x="-1641519" y="1130981"/>
                <a:ext cx="728509" cy="551356"/>
              </a:xfrm>
              <a:prstGeom prst="rect">
                <a:avLst/>
              </a:prstGeom>
              <a:effectLst>
                <a:outerShdw blurRad="50800" dist="50800" dir="5400000" algn="ctr" rotWithShape="0">
                  <a:srgbClr val="000000"/>
                </a:outerShdw>
              </a:effectLst>
            </p:spPr>
          </p:pic>
          <p:pic>
            <p:nvPicPr>
              <p:cNvPr id="212" name="Picture 211" descr="100_3d_paod_color.bmp"/>
              <p:cNvPicPr>
                <a:picLocks noChangeAspect="1"/>
              </p:cNvPicPr>
              <p:nvPr/>
            </p:nvPicPr>
            <p:blipFill>
              <a:blip r:embed="rId13" cstate="print"/>
              <a:stretch>
                <a:fillRect/>
              </a:stretch>
            </p:blipFill>
            <p:spPr>
              <a:xfrm>
                <a:off x="-1139041" y="1651703"/>
                <a:ext cx="498918" cy="619066"/>
              </a:xfrm>
              <a:prstGeom prst="rect">
                <a:avLst/>
              </a:prstGeom>
              <a:effectLst>
                <a:outerShdw blurRad="50800" dist="50800" dir="5400000" algn="ctr" rotWithShape="0">
                  <a:srgbClr val="000000"/>
                </a:outerShdw>
              </a:effectLst>
            </p:spPr>
          </p:pic>
        </p:grpSp>
        <p:grpSp>
          <p:nvGrpSpPr>
            <p:cNvPr id="213" name="Group 212"/>
            <p:cNvGrpSpPr/>
            <p:nvPr/>
          </p:nvGrpSpPr>
          <p:grpSpPr>
            <a:xfrm>
              <a:off x="463085" y="2920890"/>
              <a:ext cx="727526" cy="517937"/>
              <a:chOff x="-2482369" y="1130981"/>
              <a:chExt cx="2182872" cy="1593213"/>
            </a:xfrm>
          </p:grpSpPr>
          <p:pic>
            <p:nvPicPr>
              <p:cNvPr id="214" name="Picture 213" descr="neighor size v size.bmp"/>
              <p:cNvPicPr>
                <a:picLocks noChangeAspect="1"/>
              </p:cNvPicPr>
              <p:nvPr/>
            </p:nvPicPr>
            <p:blipFill>
              <a:blip r:embed="rId5" cstate="print"/>
              <a:stretch>
                <a:fillRect/>
              </a:stretch>
            </p:blipFill>
            <p:spPr>
              <a:xfrm>
                <a:off x="-2234427" y="1183758"/>
                <a:ext cx="749114" cy="557805"/>
              </a:xfrm>
              <a:prstGeom prst="rect">
                <a:avLst/>
              </a:prstGeom>
              <a:effectLst>
                <a:outerShdw blurRad="50800" dist="50800" dir="5400000" algn="ctr" rotWithShape="0">
                  <a:srgbClr val="000000"/>
                </a:outerShdw>
              </a:effectLst>
            </p:spPr>
          </p:pic>
          <p:pic>
            <p:nvPicPr>
              <p:cNvPr id="215" name="Picture 214" descr="equivalent radius.bmp"/>
              <p:cNvPicPr>
                <a:picLocks noChangeAspect="1"/>
              </p:cNvPicPr>
              <p:nvPr/>
            </p:nvPicPr>
            <p:blipFill>
              <a:blip r:embed="rId6" cstate="print"/>
              <a:stretch>
                <a:fillRect/>
              </a:stretch>
            </p:blipFill>
            <p:spPr>
              <a:xfrm>
                <a:off x="-1597903" y="2166389"/>
                <a:ext cx="749114" cy="557805"/>
              </a:xfrm>
              <a:prstGeom prst="rect">
                <a:avLst/>
              </a:prstGeom>
              <a:effectLst>
                <a:outerShdw blurRad="50800" dist="50800" dir="5400000" algn="ctr" rotWithShape="0">
                  <a:srgbClr val="000000"/>
                </a:outerShdw>
              </a:effectLst>
            </p:spPr>
          </p:pic>
          <p:pic>
            <p:nvPicPr>
              <p:cNvPr id="216" name="Picture 215" descr="ellipsoidal misfit v size.bmp"/>
              <p:cNvPicPr>
                <a:picLocks noChangeAspect="1"/>
              </p:cNvPicPr>
              <p:nvPr/>
            </p:nvPicPr>
            <p:blipFill>
              <a:blip r:embed="rId7" cstate="print"/>
              <a:stretch>
                <a:fillRect/>
              </a:stretch>
            </p:blipFill>
            <p:spPr>
              <a:xfrm>
                <a:off x="-1069983" y="1854960"/>
                <a:ext cx="749114" cy="557805"/>
              </a:xfrm>
              <a:prstGeom prst="rect">
                <a:avLst/>
              </a:prstGeom>
              <a:effectLst>
                <a:outerShdw blurRad="50800" dist="50800" dir="5400000" algn="ctr" rotWithShape="0">
                  <a:srgbClr val="000000"/>
                </a:outerShdw>
              </a:effectLst>
            </p:spPr>
          </p:pic>
          <p:pic>
            <p:nvPicPr>
              <p:cNvPr id="217" name="Picture 216" descr="covera v size.bmp"/>
              <p:cNvPicPr>
                <a:picLocks noChangeAspect="1"/>
              </p:cNvPicPr>
              <p:nvPr/>
            </p:nvPicPr>
            <p:blipFill>
              <a:blip r:embed="rId8" cstate="print"/>
              <a:stretch>
                <a:fillRect/>
              </a:stretch>
            </p:blipFill>
            <p:spPr>
              <a:xfrm>
                <a:off x="-1048611" y="1232968"/>
                <a:ext cx="749114" cy="557805"/>
              </a:xfrm>
              <a:prstGeom prst="rect">
                <a:avLst/>
              </a:prstGeom>
              <a:effectLst>
                <a:outerShdw blurRad="50800" dist="50800" dir="5400000" algn="ctr" rotWithShape="0">
                  <a:srgbClr val="000000"/>
                </a:outerShdw>
              </a:effectLst>
            </p:spPr>
          </p:pic>
          <p:pic>
            <p:nvPicPr>
              <p:cNvPr id="218" name="Picture 217" descr="bovera v size.bmp"/>
              <p:cNvPicPr>
                <a:picLocks noChangeAspect="1"/>
              </p:cNvPicPr>
              <p:nvPr/>
            </p:nvPicPr>
            <p:blipFill>
              <a:blip r:embed="rId9" cstate="print"/>
              <a:stretch>
                <a:fillRect/>
              </a:stretch>
            </p:blipFill>
            <p:spPr>
              <a:xfrm>
                <a:off x="-2345544" y="2100685"/>
                <a:ext cx="747640" cy="557805"/>
              </a:xfrm>
              <a:prstGeom prst="rect">
                <a:avLst/>
              </a:prstGeom>
              <a:effectLst>
                <a:outerShdw blurRad="50800" dist="50800" dir="5400000" algn="ctr" rotWithShape="0">
                  <a:srgbClr val="000000"/>
                </a:outerShdw>
              </a:effectLst>
            </p:spPr>
          </p:pic>
          <p:pic>
            <p:nvPicPr>
              <p:cNvPr id="219" name="Picture 218" descr="shape v size.bmp"/>
              <p:cNvPicPr>
                <a:picLocks noChangeAspect="1"/>
              </p:cNvPicPr>
              <p:nvPr/>
            </p:nvPicPr>
            <p:blipFill>
              <a:blip r:embed="rId10" cstate="print"/>
              <a:stretch>
                <a:fillRect/>
              </a:stretch>
            </p:blipFill>
            <p:spPr>
              <a:xfrm>
                <a:off x="-1890932" y="1646776"/>
                <a:ext cx="749114" cy="557805"/>
              </a:xfrm>
              <a:prstGeom prst="rect">
                <a:avLst/>
              </a:prstGeom>
              <a:effectLst>
                <a:outerShdw blurRad="50800" dist="50800" dir="5400000" algn="ctr" rotWithShape="0">
                  <a:srgbClr val="000000"/>
                </a:outerShdw>
              </a:effectLst>
            </p:spPr>
          </p:pic>
          <p:pic>
            <p:nvPicPr>
              <p:cNvPr id="220" name="Picture 219" descr="neighors v size.bmp"/>
              <p:cNvPicPr>
                <a:picLocks noChangeAspect="1"/>
              </p:cNvPicPr>
              <p:nvPr/>
            </p:nvPicPr>
            <p:blipFill>
              <a:blip r:embed="rId11" cstate="print"/>
              <a:stretch>
                <a:fillRect/>
              </a:stretch>
            </p:blipFill>
            <p:spPr>
              <a:xfrm>
                <a:off x="-2482369" y="1592419"/>
                <a:ext cx="747640" cy="557805"/>
              </a:xfrm>
              <a:prstGeom prst="rect">
                <a:avLst/>
              </a:prstGeom>
              <a:effectLst>
                <a:outerShdw blurRad="50800" dist="50800" dir="5400000" algn="ctr" rotWithShape="0">
                  <a:srgbClr val="000000"/>
                </a:outerShdw>
              </a:effectLst>
            </p:spPr>
          </p:pic>
          <p:pic>
            <p:nvPicPr>
              <p:cNvPr id="221" name="Picture 220" descr="correlation diagram.bmp"/>
              <p:cNvPicPr>
                <a:picLocks noChangeAspect="1"/>
              </p:cNvPicPr>
              <p:nvPr/>
            </p:nvPicPr>
            <p:blipFill>
              <a:blip r:embed="rId12" cstate="print"/>
              <a:stretch>
                <a:fillRect/>
              </a:stretch>
            </p:blipFill>
            <p:spPr>
              <a:xfrm>
                <a:off x="-1641519" y="1130981"/>
                <a:ext cx="728509" cy="551356"/>
              </a:xfrm>
              <a:prstGeom prst="rect">
                <a:avLst/>
              </a:prstGeom>
              <a:effectLst>
                <a:outerShdw blurRad="50800" dist="50800" dir="5400000" algn="ctr" rotWithShape="0">
                  <a:srgbClr val="000000"/>
                </a:outerShdw>
              </a:effectLst>
            </p:spPr>
          </p:pic>
          <p:pic>
            <p:nvPicPr>
              <p:cNvPr id="222" name="Picture 221" descr="100_3d_paod_color.bmp"/>
              <p:cNvPicPr>
                <a:picLocks noChangeAspect="1"/>
              </p:cNvPicPr>
              <p:nvPr/>
            </p:nvPicPr>
            <p:blipFill>
              <a:blip r:embed="rId13" cstate="print"/>
              <a:stretch>
                <a:fillRect/>
              </a:stretch>
            </p:blipFill>
            <p:spPr>
              <a:xfrm>
                <a:off x="-1139041" y="1651703"/>
                <a:ext cx="498918" cy="619066"/>
              </a:xfrm>
              <a:prstGeom prst="rect">
                <a:avLst/>
              </a:prstGeom>
              <a:effectLst>
                <a:outerShdw blurRad="50800" dist="50800" dir="5400000" algn="ctr" rotWithShape="0">
                  <a:srgbClr val="000000"/>
                </a:outerShdw>
              </a:effectLst>
            </p:spPr>
          </p:pic>
        </p:grpSp>
        <p:grpSp>
          <p:nvGrpSpPr>
            <p:cNvPr id="223" name="Group 222"/>
            <p:cNvGrpSpPr/>
            <p:nvPr/>
          </p:nvGrpSpPr>
          <p:grpSpPr>
            <a:xfrm>
              <a:off x="364484" y="3663257"/>
              <a:ext cx="727526" cy="517937"/>
              <a:chOff x="-2482369" y="1130981"/>
              <a:chExt cx="2182872" cy="1593213"/>
            </a:xfrm>
          </p:grpSpPr>
          <p:pic>
            <p:nvPicPr>
              <p:cNvPr id="224" name="Picture 223" descr="neighor size v size.bmp"/>
              <p:cNvPicPr>
                <a:picLocks noChangeAspect="1"/>
              </p:cNvPicPr>
              <p:nvPr/>
            </p:nvPicPr>
            <p:blipFill>
              <a:blip r:embed="rId5" cstate="print"/>
              <a:stretch>
                <a:fillRect/>
              </a:stretch>
            </p:blipFill>
            <p:spPr>
              <a:xfrm>
                <a:off x="-2234427" y="1183758"/>
                <a:ext cx="749114" cy="557805"/>
              </a:xfrm>
              <a:prstGeom prst="rect">
                <a:avLst/>
              </a:prstGeom>
              <a:effectLst>
                <a:outerShdw blurRad="50800" dist="50800" dir="5400000" algn="ctr" rotWithShape="0">
                  <a:srgbClr val="000000"/>
                </a:outerShdw>
              </a:effectLst>
            </p:spPr>
          </p:pic>
          <p:pic>
            <p:nvPicPr>
              <p:cNvPr id="225" name="Picture 224" descr="equivalent radius.bmp"/>
              <p:cNvPicPr>
                <a:picLocks noChangeAspect="1"/>
              </p:cNvPicPr>
              <p:nvPr/>
            </p:nvPicPr>
            <p:blipFill>
              <a:blip r:embed="rId6" cstate="print"/>
              <a:stretch>
                <a:fillRect/>
              </a:stretch>
            </p:blipFill>
            <p:spPr>
              <a:xfrm>
                <a:off x="-1597903" y="2166389"/>
                <a:ext cx="749114" cy="557805"/>
              </a:xfrm>
              <a:prstGeom prst="rect">
                <a:avLst/>
              </a:prstGeom>
              <a:effectLst>
                <a:outerShdw blurRad="50800" dist="50800" dir="5400000" algn="ctr" rotWithShape="0">
                  <a:srgbClr val="000000"/>
                </a:outerShdw>
              </a:effectLst>
            </p:spPr>
          </p:pic>
          <p:pic>
            <p:nvPicPr>
              <p:cNvPr id="226" name="Picture 225" descr="ellipsoidal misfit v size.bmp"/>
              <p:cNvPicPr>
                <a:picLocks noChangeAspect="1"/>
              </p:cNvPicPr>
              <p:nvPr/>
            </p:nvPicPr>
            <p:blipFill>
              <a:blip r:embed="rId7" cstate="print"/>
              <a:stretch>
                <a:fillRect/>
              </a:stretch>
            </p:blipFill>
            <p:spPr>
              <a:xfrm>
                <a:off x="-1069983" y="1854960"/>
                <a:ext cx="749114" cy="557805"/>
              </a:xfrm>
              <a:prstGeom prst="rect">
                <a:avLst/>
              </a:prstGeom>
              <a:effectLst>
                <a:outerShdw blurRad="50800" dist="50800" dir="5400000" algn="ctr" rotWithShape="0">
                  <a:srgbClr val="000000"/>
                </a:outerShdw>
              </a:effectLst>
            </p:spPr>
          </p:pic>
          <p:pic>
            <p:nvPicPr>
              <p:cNvPr id="227" name="Picture 226" descr="covera v size.bmp"/>
              <p:cNvPicPr>
                <a:picLocks noChangeAspect="1"/>
              </p:cNvPicPr>
              <p:nvPr/>
            </p:nvPicPr>
            <p:blipFill>
              <a:blip r:embed="rId8" cstate="print"/>
              <a:stretch>
                <a:fillRect/>
              </a:stretch>
            </p:blipFill>
            <p:spPr>
              <a:xfrm>
                <a:off x="-1048611" y="1232968"/>
                <a:ext cx="749114" cy="557805"/>
              </a:xfrm>
              <a:prstGeom prst="rect">
                <a:avLst/>
              </a:prstGeom>
              <a:effectLst>
                <a:outerShdw blurRad="50800" dist="50800" dir="5400000" algn="ctr" rotWithShape="0">
                  <a:srgbClr val="000000"/>
                </a:outerShdw>
              </a:effectLst>
            </p:spPr>
          </p:pic>
          <p:pic>
            <p:nvPicPr>
              <p:cNvPr id="228" name="Picture 227" descr="bovera v size.bmp"/>
              <p:cNvPicPr>
                <a:picLocks noChangeAspect="1"/>
              </p:cNvPicPr>
              <p:nvPr/>
            </p:nvPicPr>
            <p:blipFill>
              <a:blip r:embed="rId9" cstate="print"/>
              <a:stretch>
                <a:fillRect/>
              </a:stretch>
            </p:blipFill>
            <p:spPr>
              <a:xfrm>
                <a:off x="-2345544" y="2100685"/>
                <a:ext cx="747640" cy="557805"/>
              </a:xfrm>
              <a:prstGeom prst="rect">
                <a:avLst/>
              </a:prstGeom>
              <a:effectLst>
                <a:outerShdw blurRad="50800" dist="50800" dir="5400000" algn="ctr" rotWithShape="0">
                  <a:srgbClr val="000000"/>
                </a:outerShdw>
              </a:effectLst>
            </p:spPr>
          </p:pic>
          <p:pic>
            <p:nvPicPr>
              <p:cNvPr id="229" name="Picture 228" descr="shape v size.bmp"/>
              <p:cNvPicPr>
                <a:picLocks noChangeAspect="1"/>
              </p:cNvPicPr>
              <p:nvPr/>
            </p:nvPicPr>
            <p:blipFill>
              <a:blip r:embed="rId10" cstate="print"/>
              <a:stretch>
                <a:fillRect/>
              </a:stretch>
            </p:blipFill>
            <p:spPr>
              <a:xfrm>
                <a:off x="-1890932" y="1646776"/>
                <a:ext cx="749114" cy="557805"/>
              </a:xfrm>
              <a:prstGeom prst="rect">
                <a:avLst/>
              </a:prstGeom>
              <a:effectLst>
                <a:outerShdw blurRad="50800" dist="50800" dir="5400000" algn="ctr" rotWithShape="0">
                  <a:srgbClr val="000000"/>
                </a:outerShdw>
              </a:effectLst>
            </p:spPr>
          </p:pic>
          <p:pic>
            <p:nvPicPr>
              <p:cNvPr id="230" name="Picture 229" descr="neighors v size.bmp"/>
              <p:cNvPicPr>
                <a:picLocks noChangeAspect="1"/>
              </p:cNvPicPr>
              <p:nvPr/>
            </p:nvPicPr>
            <p:blipFill>
              <a:blip r:embed="rId11" cstate="print"/>
              <a:stretch>
                <a:fillRect/>
              </a:stretch>
            </p:blipFill>
            <p:spPr>
              <a:xfrm>
                <a:off x="-2482369" y="1592419"/>
                <a:ext cx="747640" cy="557805"/>
              </a:xfrm>
              <a:prstGeom prst="rect">
                <a:avLst/>
              </a:prstGeom>
              <a:effectLst>
                <a:outerShdw blurRad="50800" dist="50800" dir="5400000" algn="ctr" rotWithShape="0">
                  <a:srgbClr val="000000"/>
                </a:outerShdw>
              </a:effectLst>
            </p:spPr>
          </p:pic>
          <p:pic>
            <p:nvPicPr>
              <p:cNvPr id="231" name="Picture 230" descr="correlation diagram.bmp"/>
              <p:cNvPicPr>
                <a:picLocks noChangeAspect="1"/>
              </p:cNvPicPr>
              <p:nvPr/>
            </p:nvPicPr>
            <p:blipFill>
              <a:blip r:embed="rId12" cstate="print"/>
              <a:stretch>
                <a:fillRect/>
              </a:stretch>
            </p:blipFill>
            <p:spPr>
              <a:xfrm>
                <a:off x="-1641519" y="1130981"/>
                <a:ext cx="728509" cy="551356"/>
              </a:xfrm>
              <a:prstGeom prst="rect">
                <a:avLst/>
              </a:prstGeom>
              <a:effectLst>
                <a:outerShdw blurRad="50800" dist="50800" dir="5400000" algn="ctr" rotWithShape="0">
                  <a:srgbClr val="000000"/>
                </a:outerShdw>
              </a:effectLst>
            </p:spPr>
          </p:pic>
          <p:pic>
            <p:nvPicPr>
              <p:cNvPr id="232" name="Picture 231" descr="100_3d_paod_color.bmp"/>
              <p:cNvPicPr>
                <a:picLocks noChangeAspect="1"/>
              </p:cNvPicPr>
              <p:nvPr/>
            </p:nvPicPr>
            <p:blipFill>
              <a:blip r:embed="rId13" cstate="print"/>
              <a:stretch>
                <a:fillRect/>
              </a:stretch>
            </p:blipFill>
            <p:spPr>
              <a:xfrm>
                <a:off x="-1139041" y="1651703"/>
                <a:ext cx="498918" cy="619066"/>
              </a:xfrm>
              <a:prstGeom prst="rect">
                <a:avLst/>
              </a:prstGeom>
              <a:effectLst>
                <a:outerShdw blurRad="50800" dist="50800" dir="5400000" algn="ctr" rotWithShape="0">
                  <a:srgbClr val="000000"/>
                </a:outerShdw>
              </a:effectLst>
            </p:spPr>
          </p:pic>
        </p:grpSp>
        <p:grpSp>
          <p:nvGrpSpPr>
            <p:cNvPr id="233" name="Group 232"/>
            <p:cNvGrpSpPr/>
            <p:nvPr/>
          </p:nvGrpSpPr>
          <p:grpSpPr>
            <a:xfrm>
              <a:off x="2619771" y="3740888"/>
              <a:ext cx="727526" cy="517937"/>
              <a:chOff x="-2482369" y="1130981"/>
              <a:chExt cx="2182872" cy="1593213"/>
            </a:xfrm>
          </p:grpSpPr>
          <p:pic>
            <p:nvPicPr>
              <p:cNvPr id="234" name="Picture 233" descr="neighor size v size.bmp"/>
              <p:cNvPicPr>
                <a:picLocks noChangeAspect="1"/>
              </p:cNvPicPr>
              <p:nvPr/>
            </p:nvPicPr>
            <p:blipFill>
              <a:blip r:embed="rId5" cstate="print"/>
              <a:stretch>
                <a:fillRect/>
              </a:stretch>
            </p:blipFill>
            <p:spPr>
              <a:xfrm>
                <a:off x="-2234427" y="1183758"/>
                <a:ext cx="749114" cy="557805"/>
              </a:xfrm>
              <a:prstGeom prst="rect">
                <a:avLst/>
              </a:prstGeom>
              <a:effectLst>
                <a:outerShdw blurRad="50800" dist="50800" dir="5400000" algn="ctr" rotWithShape="0">
                  <a:srgbClr val="000000"/>
                </a:outerShdw>
              </a:effectLst>
            </p:spPr>
          </p:pic>
          <p:pic>
            <p:nvPicPr>
              <p:cNvPr id="235" name="Picture 234" descr="equivalent radius.bmp"/>
              <p:cNvPicPr>
                <a:picLocks noChangeAspect="1"/>
              </p:cNvPicPr>
              <p:nvPr/>
            </p:nvPicPr>
            <p:blipFill>
              <a:blip r:embed="rId6" cstate="print"/>
              <a:stretch>
                <a:fillRect/>
              </a:stretch>
            </p:blipFill>
            <p:spPr>
              <a:xfrm>
                <a:off x="-1597903" y="2166389"/>
                <a:ext cx="749114" cy="557805"/>
              </a:xfrm>
              <a:prstGeom prst="rect">
                <a:avLst/>
              </a:prstGeom>
              <a:effectLst>
                <a:outerShdw blurRad="50800" dist="50800" dir="5400000" algn="ctr" rotWithShape="0">
                  <a:srgbClr val="000000"/>
                </a:outerShdw>
              </a:effectLst>
            </p:spPr>
          </p:pic>
          <p:pic>
            <p:nvPicPr>
              <p:cNvPr id="236" name="Picture 235" descr="ellipsoidal misfit v size.bmp"/>
              <p:cNvPicPr>
                <a:picLocks noChangeAspect="1"/>
              </p:cNvPicPr>
              <p:nvPr/>
            </p:nvPicPr>
            <p:blipFill>
              <a:blip r:embed="rId7" cstate="print"/>
              <a:stretch>
                <a:fillRect/>
              </a:stretch>
            </p:blipFill>
            <p:spPr>
              <a:xfrm>
                <a:off x="-1069983" y="1854960"/>
                <a:ext cx="749114" cy="557805"/>
              </a:xfrm>
              <a:prstGeom prst="rect">
                <a:avLst/>
              </a:prstGeom>
              <a:effectLst>
                <a:outerShdw blurRad="50800" dist="50800" dir="5400000" algn="ctr" rotWithShape="0">
                  <a:srgbClr val="000000"/>
                </a:outerShdw>
              </a:effectLst>
            </p:spPr>
          </p:pic>
          <p:pic>
            <p:nvPicPr>
              <p:cNvPr id="237" name="Picture 236" descr="covera v size.bmp"/>
              <p:cNvPicPr>
                <a:picLocks noChangeAspect="1"/>
              </p:cNvPicPr>
              <p:nvPr/>
            </p:nvPicPr>
            <p:blipFill>
              <a:blip r:embed="rId8" cstate="print"/>
              <a:stretch>
                <a:fillRect/>
              </a:stretch>
            </p:blipFill>
            <p:spPr>
              <a:xfrm>
                <a:off x="-1048611" y="1232968"/>
                <a:ext cx="749114" cy="557805"/>
              </a:xfrm>
              <a:prstGeom prst="rect">
                <a:avLst/>
              </a:prstGeom>
              <a:effectLst>
                <a:outerShdw blurRad="50800" dist="50800" dir="5400000" algn="ctr" rotWithShape="0">
                  <a:srgbClr val="000000"/>
                </a:outerShdw>
              </a:effectLst>
            </p:spPr>
          </p:pic>
          <p:pic>
            <p:nvPicPr>
              <p:cNvPr id="238" name="Picture 237" descr="bovera v size.bmp"/>
              <p:cNvPicPr>
                <a:picLocks noChangeAspect="1"/>
              </p:cNvPicPr>
              <p:nvPr/>
            </p:nvPicPr>
            <p:blipFill>
              <a:blip r:embed="rId9" cstate="print"/>
              <a:stretch>
                <a:fillRect/>
              </a:stretch>
            </p:blipFill>
            <p:spPr>
              <a:xfrm>
                <a:off x="-2345544" y="2100685"/>
                <a:ext cx="747640" cy="557805"/>
              </a:xfrm>
              <a:prstGeom prst="rect">
                <a:avLst/>
              </a:prstGeom>
              <a:effectLst>
                <a:outerShdw blurRad="50800" dist="50800" dir="5400000" algn="ctr" rotWithShape="0">
                  <a:srgbClr val="000000"/>
                </a:outerShdw>
              </a:effectLst>
            </p:spPr>
          </p:pic>
          <p:pic>
            <p:nvPicPr>
              <p:cNvPr id="239" name="Picture 238" descr="shape v size.bmp"/>
              <p:cNvPicPr>
                <a:picLocks noChangeAspect="1"/>
              </p:cNvPicPr>
              <p:nvPr/>
            </p:nvPicPr>
            <p:blipFill>
              <a:blip r:embed="rId10" cstate="print"/>
              <a:stretch>
                <a:fillRect/>
              </a:stretch>
            </p:blipFill>
            <p:spPr>
              <a:xfrm>
                <a:off x="-1890932" y="1646776"/>
                <a:ext cx="749114" cy="557805"/>
              </a:xfrm>
              <a:prstGeom prst="rect">
                <a:avLst/>
              </a:prstGeom>
              <a:effectLst>
                <a:outerShdw blurRad="50800" dist="50800" dir="5400000" algn="ctr" rotWithShape="0">
                  <a:srgbClr val="000000"/>
                </a:outerShdw>
              </a:effectLst>
            </p:spPr>
          </p:pic>
          <p:pic>
            <p:nvPicPr>
              <p:cNvPr id="240" name="Picture 239" descr="neighors v size.bmp"/>
              <p:cNvPicPr>
                <a:picLocks noChangeAspect="1"/>
              </p:cNvPicPr>
              <p:nvPr/>
            </p:nvPicPr>
            <p:blipFill>
              <a:blip r:embed="rId11" cstate="print"/>
              <a:stretch>
                <a:fillRect/>
              </a:stretch>
            </p:blipFill>
            <p:spPr>
              <a:xfrm>
                <a:off x="-2482369" y="1592419"/>
                <a:ext cx="747640" cy="557805"/>
              </a:xfrm>
              <a:prstGeom prst="rect">
                <a:avLst/>
              </a:prstGeom>
              <a:effectLst>
                <a:outerShdw blurRad="50800" dist="50800" dir="5400000" algn="ctr" rotWithShape="0">
                  <a:srgbClr val="000000"/>
                </a:outerShdw>
              </a:effectLst>
            </p:spPr>
          </p:pic>
          <p:pic>
            <p:nvPicPr>
              <p:cNvPr id="241" name="Picture 240" descr="correlation diagram.bmp"/>
              <p:cNvPicPr>
                <a:picLocks noChangeAspect="1"/>
              </p:cNvPicPr>
              <p:nvPr/>
            </p:nvPicPr>
            <p:blipFill>
              <a:blip r:embed="rId12" cstate="print"/>
              <a:stretch>
                <a:fillRect/>
              </a:stretch>
            </p:blipFill>
            <p:spPr>
              <a:xfrm>
                <a:off x="-1641519" y="1130981"/>
                <a:ext cx="728509" cy="551356"/>
              </a:xfrm>
              <a:prstGeom prst="rect">
                <a:avLst/>
              </a:prstGeom>
              <a:effectLst>
                <a:outerShdw blurRad="50800" dist="50800" dir="5400000" algn="ctr" rotWithShape="0">
                  <a:srgbClr val="000000"/>
                </a:outerShdw>
              </a:effectLst>
            </p:spPr>
          </p:pic>
          <p:pic>
            <p:nvPicPr>
              <p:cNvPr id="242" name="Picture 241" descr="100_3d_paod_color.bmp"/>
              <p:cNvPicPr>
                <a:picLocks noChangeAspect="1"/>
              </p:cNvPicPr>
              <p:nvPr/>
            </p:nvPicPr>
            <p:blipFill>
              <a:blip r:embed="rId13" cstate="print"/>
              <a:stretch>
                <a:fillRect/>
              </a:stretch>
            </p:blipFill>
            <p:spPr>
              <a:xfrm>
                <a:off x="-1139041" y="1651703"/>
                <a:ext cx="498918" cy="619066"/>
              </a:xfrm>
              <a:prstGeom prst="rect">
                <a:avLst/>
              </a:prstGeom>
              <a:effectLst>
                <a:outerShdw blurRad="50800" dist="50800" dir="5400000" algn="ctr" rotWithShape="0">
                  <a:srgbClr val="000000"/>
                </a:outerShdw>
              </a:effectLst>
            </p:spPr>
          </p:pic>
        </p:grpSp>
        <p:cxnSp>
          <p:nvCxnSpPr>
            <p:cNvPr id="243" name="Straight Arrow Connector 242"/>
            <p:cNvCxnSpPr/>
            <p:nvPr/>
          </p:nvCxnSpPr>
          <p:spPr>
            <a:xfrm flipH="1" flipV="1">
              <a:off x="1183488" y="3406211"/>
              <a:ext cx="221800" cy="49256"/>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flipV="1">
              <a:off x="2302736" y="3291837"/>
              <a:ext cx="192200" cy="300980"/>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p:nvPr/>
          </p:nvCxnSpPr>
          <p:spPr>
            <a:xfrm>
              <a:off x="2193419" y="3669245"/>
              <a:ext cx="343471" cy="209634"/>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p:nvPr/>
          </p:nvCxnSpPr>
          <p:spPr>
            <a:xfrm flipH="1">
              <a:off x="1183488" y="3669245"/>
              <a:ext cx="569774" cy="187057"/>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247" name="Group 246"/>
            <p:cNvGrpSpPr/>
            <p:nvPr/>
          </p:nvGrpSpPr>
          <p:grpSpPr>
            <a:xfrm>
              <a:off x="1473016" y="2714407"/>
              <a:ext cx="727526" cy="517937"/>
              <a:chOff x="-2482369" y="1130981"/>
              <a:chExt cx="2182872" cy="1593213"/>
            </a:xfrm>
          </p:grpSpPr>
          <p:pic>
            <p:nvPicPr>
              <p:cNvPr id="248" name="Picture 247" descr="neighor size v size.bmp"/>
              <p:cNvPicPr>
                <a:picLocks noChangeAspect="1"/>
              </p:cNvPicPr>
              <p:nvPr/>
            </p:nvPicPr>
            <p:blipFill>
              <a:blip r:embed="rId5" cstate="print"/>
              <a:stretch>
                <a:fillRect/>
              </a:stretch>
            </p:blipFill>
            <p:spPr>
              <a:xfrm>
                <a:off x="-2234427" y="1183758"/>
                <a:ext cx="749114" cy="557805"/>
              </a:xfrm>
              <a:prstGeom prst="rect">
                <a:avLst/>
              </a:prstGeom>
              <a:effectLst>
                <a:outerShdw blurRad="50800" dist="50800" dir="5400000" algn="ctr" rotWithShape="0">
                  <a:srgbClr val="000000"/>
                </a:outerShdw>
              </a:effectLst>
            </p:spPr>
          </p:pic>
          <p:pic>
            <p:nvPicPr>
              <p:cNvPr id="249" name="Picture 248" descr="equivalent radius.bmp"/>
              <p:cNvPicPr>
                <a:picLocks noChangeAspect="1"/>
              </p:cNvPicPr>
              <p:nvPr/>
            </p:nvPicPr>
            <p:blipFill>
              <a:blip r:embed="rId6" cstate="print"/>
              <a:stretch>
                <a:fillRect/>
              </a:stretch>
            </p:blipFill>
            <p:spPr>
              <a:xfrm>
                <a:off x="-1597903" y="2166389"/>
                <a:ext cx="749114" cy="557805"/>
              </a:xfrm>
              <a:prstGeom prst="rect">
                <a:avLst/>
              </a:prstGeom>
              <a:effectLst>
                <a:outerShdw blurRad="50800" dist="50800" dir="5400000" algn="ctr" rotWithShape="0">
                  <a:srgbClr val="000000"/>
                </a:outerShdw>
              </a:effectLst>
            </p:spPr>
          </p:pic>
          <p:pic>
            <p:nvPicPr>
              <p:cNvPr id="250" name="Picture 249" descr="ellipsoidal misfit v size.bmp"/>
              <p:cNvPicPr>
                <a:picLocks noChangeAspect="1"/>
              </p:cNvPicPr>
              <p:nvPr/>
            </p:nvPicPr>
            <p:blipFill>
              <a:blip r:embed="rId7" cstate="print"/>
              <a:stretch>
                <a:fillRect/>
              </a:stretch>
            </p:blipFill>
            <p:spPr>
              <a:xfrm>
                <a:off x="-1069983" y="1854960"/>
                <a:ext cx="749114" cy="557805"/>
              </a:xfrm>
              <a:prstGeom prst="rect">
                <a:avLst/>
              </a:prstGeom>
              <a:effectLst>
                <a:outerShdw blurRad="50800" dist="50800" dir="5400000" algn="ctr" rotWithShape="0">
                  <a:srgbClr val="000000"/>
                </a:outerShdw>
              </a:effectLst>
            </p:spPr>
          </p:pic>
          <p:pic>
            <p:nvPicPr>
              <p:cNvPr id="251" name="Picture 250" descr="covera v size.bmp"/>
              <p:cNvPicPr>
                <a:picLocks noChangeAspect="1"/>
              </p:cNvPicPr>
              <p:nvPr/>
            </p:nvPicPr>
            <p:blipFill>
              <a:blip r:embed="rId8" cstate="print"/>
              <a:stretch>
                <a:fillRect/>
              </a:stretch>
            </p:blipFill>
            <p:spPr>
              <a:xfrm>
                <a:off x="-1048611" y="1232968"/>
                <a:ext cx="749114" cy="557805"/>
              </a:xfrm>
              <a:prstGeom prst="rect">
                <a:avLst/>
              </a:prstGeom>
              <a:effectLst>
                <a:outerShdw blurRad="50800" dist="50800" dir="5400000" algn="ctr" rotWithShape="0">
                  <a:srgbClr val="000000"/>
                </a:outerShdw>
              </a:effectLst>
            </p:spPr>
          </p:pic>
          <p:pic>
            <p:nvPicPr>
              <p:cNvPr id="252" name="Picture 251" descr="bovera v size.bmp"/>
              <p:cNvPicPr>
                <a:picLocks noChangeAspect="1"/>
              </p:cNvPicPr>
              <p:nvPr/>
            </p:nvPicPr>
            <p:blipFill>
              <a:blip r:embed="rId9" cstate="print"/>
              <a:stretch>
                <a:fillRect/>
              </a:stretch>
            </p:blipFill>
            <p:spPr>
              <a:xfrm>
                <a:off x="-2345544" y="2100685"/>
                <a:ext cx="747640" cy="557805"/>
              </a:xfrm>
              <a:prstGeom prst="rect">
                <a:avLst/>
              </a:prstGeom>
              <a:effectLst>
                <a:outerShdw blurRad="50800" dist="50800" dir="5400000" algn="ctr" rotWithShape="0">
                  <a:srgbClr val="000000"/>
                </a:outerShdw>
              </a:effectLst>
            </p:spPr>
          </p:pic>
          <p:pic>
            <p:nvPicPr>
              <p:cNvPr id="253" name="Picture 252" descr="shape v size.bmp"/>
              <p:cNvPicPr>
                <a:picLocks noChangeAspect="1"/>
              </p:cNvPicPr>
              <p:nvPr/>
            </p:nvPicPr>
            <p:blipFill>
              <a:blip r:embed="rId10" cstate="print"/>
              <a:stretch>
                <a:fillRect/>
              </a:stretch>
            </p:blipFill>
            <p:spPr>
              <a:xfrm>
                <a:off x="-1890932" y="1646776"/>
                <a:ext cx="749114" cy="557805"/>
              </a:xfrm>
              <a:prstGeom prst="rect">
                <a:avLst/>
              </a:prstGeom>
              <a:effectLst>
                <a:outerShdw blurRad="50800" dist="50800" dir="5400000" algn="ctr" rotWithShape="0">
                  <a:srgbClr val="000000"/>
                </a:outerShdw>
              </a:effectLst>
            </p:spPr>
          </p:pic>
          <p:pic>
            <p:nvPicPr>
              <p:cNvPr id="254" name="Picture 253" descr="neighors v size.bmp"/>
              <p:cNvPicPr>
                <a:picLocks noChangeAspect="1"/>
              </p:cNvPicPr>
              <p:nvPr/>
            </p:nvPicPr>
            <p:blipFill>
              <a:blip r:embed="rId11" cstate="print"/>
              <a:stretch>
                <a:fillRect/>
              </a:stretch>
            </p:blipFill>
            <p:spPr>
              <a:xfrm>
                <a:off x="-2482369" y="1592419"/>
                <a:ext cx="747640" cy="557805"/>
              </a:xfrm>
              <a:prstGeom prst="rect">
                <a:avLst/>
              </a:prstGeom>
              <a:effectLst>
                <a:outerShdw blurRad="50800" dist="50800" dir="5400000" algn="ctr" rotWithShape="0">
                  <a:srgbClr val="000000"/>
                </a:outerShdw>
              </a:effectLst>
            </p:spPr>
          </p:pic>
          <p:pic>
            <p:nvPicPr>
              <p:cNvPr id="255" name="Picture 254" descr="correlation diagram.bmp"/>
              <p:cNvPicPr>
                <a:picLocks noChangeAspect="1"/>
              </p:cNvPicPr>
              <p:nvPr/>
            </p:nvPicPr>
            <p:blipFill>
              <a:blip r:embed="rId12" cstate="print"/>
              <a:stretch>
                <a:fillRect/>
              </a:stretch>
            </p:blipFill>
            <p:spPr>
              <a:xfrm>
                <a:off x="-1641519" y="1130981"/>
                <a:ext cx="728509" cy="551356"/>
              </a:xfrm>
              <a:prstGeom prst="rect">
                <a:avLst/>
              </a:prstGeom>
              <a:effectLst>
                <a:outerShdw blurRad="50800" dist="50800" dir="5400000" algn="ctr" rotWithShape="0">
                  <a:srgbClr val="000000"/>
                </a:outerShdw>
              </a:effectLst>
            </p:spPr>
          </p:pic>
          <p:pic>
            <p:nvPicPr>
              <p:cNvPr id="256" name="Picture 255" descr="100_3d_paod_color.bmp"/>
              <p:cNvPicPr>
                <a:picLocks noChangeAspect="1"/>
              </p:cNvPicPr>
              <p:nvPr/>
            </p:nvPicPr>
            <p:blipFill>
              <a:blip r:embed="rId13" cstate="print"/>
              <a:stretch>
                <a:fillRect/>
              </a:stretch>
            </p:blipFill>
            <p:spPr>
              <a:xfrm>
                <a:off x="-1139041" y="1651703"/>
                <a:ext cx="498918" cy="619066"/>
              </a:xfrm>
              <a:prstGeom prst="rect">
                <a:avLst/>
              </a:prstGeom>
              <a:effectLst>
                <a:outerShdw blurRad="50800" dist="50800" dir="5400000" algn="ctr" rotWithShape="0">
                  <a:srgbClr val="000000"/>
                </a:outerShdw>
              </a:effectLst>
            </p:spPr>
          </p:pic>
        </p:grpSp>
        <p:cxnSp>
          <p:nvCxnSpPr>
            <p:cNvPr id="257" name="Straight Arrow Connector 256"/>
            <p:cNvCxnSpPr/>
            <p:nvPr/>
          </p:nvCxnSpPr>
          <p:spPr>
            <a:xfrm flipH="1" flipV="1">
              <a:off x="1805323" y="3288299"/>
              <a:ext cx="212147" cy="342449"/>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6219486" y="4273621"/>
            <a:ext cx="2762097" cy="1021842"/>
            <a:chOff x="4267238" y="3921555"/>
            <a:chExt cx="2762097" cy="1021842"/>
          </a:xfrm>
        </p:grpSpPr>
        <p:pic>
          <p:nvPicPr>
            <p:cNvPr id="258" name="Picture 25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67238" y="4126922"/>
              <a:ext cx="585491" cy="583874"/>
            </a:xfrm>
            <a:prstGeom prst="rect">
              <a:avLst/>
            </a:prstGeom>
          </p:spPr>
        </p:pic>
        <p:pic>
          <p:nvPicPr>
            <p:cNvPr id="259" name="Picture 25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43104" y="3921555"/>
              <a:ext cx="613745" cy="616309"/>
            </a:xfrm>
            <a:prstGeom prst="rect">
              <a:avLst/>
            </a:prstGeom>
          </p:spPr>
        </p:pic>
        <p:pic>
          <p:nvPicPr>
            <p:cNvPr id="260" name="Picture 25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70566" y="3961732"/>
              <a:ext cx="585491" cy="583874"/>
            </a:xfrm>
            <a:prstGeom prst="rect">
              <a:avLst/>
            </a:prstGeom>
          </p:spPr>
        </p:pic>
        <p:pic>
          <p:nvPicPr>
            <p:cNvPr id="261" name="Picture 26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15590" y="4198337"/>
              <a:ext cx="613745" cy="616309"/>
            </a:xfrm>
            <a:prstGeom prst="rect">
              <a:avLst/>
            </a:prstGeom>
          </p:spPr>
        </p:pic>
        <p:pic>
          <p:nvPicPr>
            <p:cNvPr id="262" name="Picture 26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50748" y="4348332"/>
              <a:ext cx="596818" cy="595065"/>
            </a:xfrm>
            <a:prstGeom prst="rect">
              <a:avLst/>
            </a:prstGeom>
          </p:spPr>
        </p:pic>
      </p:grpSp>
      <p:sp>
        <p:nvSpPr>
          <p:cNvPr id="263" name="TextBox 262"/>
          <p:cNvSpPr txBox="1"/>
          <p:nvPr/>
        </p:nvSpPr>
        <p:spPr>
          <a:xfrm>
            <a:off x="4501723" y="5881854"/>
            <a:ext cx="1715729" cy="338554"/>
          </a:xfrm>
          <a:prstGeom prst="rect">
            <a:avLst/>
          </a:prstGeom>
          <a:solidFill>
            <a:schemeClr val="accent5">
              <a:lumMod val="40000"/>
              <a:lumOff val="60000"/>
            </a:schemeClr>
          </a:solidFill>
          <a:ln w="38100" cmpd="sng">
            <a:solidFill>
              <a:schemeClr val="accent5">
                <a:lumMod val="50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solidFill>
                <a:latin typeface="Helvetica"/>
                <a:cs typeface="Helvetica"/>
              </a:rPr>
              <a:t>Property Model</a:t>
            </a:r>
          </a:p>
        </p:txBody>
      </p:sp>
      <p:cxnSp>
        <p:nvCxnSpPr>
          <p:cNvPr id="264" name="Straight Arrow Connector 263"/>
          <p:cNvCxnSpPr/>
          <p:nvPr/>
        </p:nvCxnSpPr>
        <p:spPr>
          <a:xfrm>
            <a:off x="5356405" y="5013698"/>
            <a:ext cx="3183" cy="803722"/>
          </a:xfrm>
          <a:prstGeom prst="straightConnector1">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65" name="Rectangle 264"/>
          <p:cNvSpPr/>
          <p:nvPr/>
        </p:nvSpPr>
        <p:spPr>
          <a:xfrm>
            <a:off x="2657989" y="5882080"/>
            <a:ext cx="1119238" cy="338328"/>
          </a:xfrm>
          <a:prstGeom prst="rect">
            <a:avLst/>
          </a:prstGeom>
          <a:solidFill>
            <a:srgbClr val="CCFFCC"/>
          </a:solidFill>
          <a:ln w="38100" cmpd="sng">
            <a:solidFill>
              <a:srgbClr val="008000"/>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chemeClr val="tx1"/>
                </a:solidFill>
                <a:latin typeface="Helvetica"/>
                <a:cs typeface="Helvetica"/>
              </a:rPr>
              <a:t>Properties</a:t>
            </a:r>
            <a:endParaRPr lang="en-US" sz="1600" dirty="0">
              <a:solidFill>
                <a:schemeClr val="tx1"/>
              </a:solidFill>
              <a:latin typeface="Helvetica"/>
              <a:cs typeface="Helvetica"/>
            </a:endParaRPr>
          </a:p>
        </p:txBody>
      </p:sp>
      <p:cxnSp>
        <p:nvCxnSpPr>
          <p:cNvPr id="266" name="Straight Arrow Connector 265"/>
          <p:cNvCxnSpPr/>
          <p:nvPr/>
        </p:nvCxnSpPr>
        <p:spPr>
          <a:xfrm flipH="1">
            <a:off x="3810003" y="6044090"/>
            <a:ext cx="658222" cy="0"/>
          </a:xfrm>
          <a:prstGeom prst="straightConnector1">
            <a:avLst/>
          </a:prstGeom>
          <a:ln w="317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98328" y="4462403"/>
            <a:ext cx="2920046" cy="1469857"/>
            <a:chOff x="270092" y="4304778"/>
            <a:chExt cx="2920046" cy="1469857"/>
          </a:xfrm>
        </p:grpSpPr>
        <p:pic>
          <p:nvPicPr>
            <p:cNvPr id="267" name="Picture 266" descr="optimalZoneIds.tif"/>
            <p:cNvPicPr>
              <a:picLocks noChangeAspect="1"/>
            </p:cNvPicPr>
            <p:nvPr/>
          </p:nvPicPr>
          <p:blipFill rotWithShape="1">
            <a:blip r:embed="rId4" cstate="print">
              <a:extLst>
                <a:ext uri="{28A0092B-C50C-407E-A947-70E740481C1C}">
                  <a14:useLocalDpi xmlns:a14="http://schemas.microsoft.com/office/drawing/2010/main" val="0"/>
                </a:ext>
              </a:extLst>
            </a:blip>
            <a:srcRect t="27350" b="-2587"/>
            <a:stretch/>
          </p:blipFill>
          <p:spPr>
            <a:xfrm>
              <a:off x="1058652" y="4963184"/>
              <a:ext cx="1277447" cy="640080"/>
            </a:xfrm>
            <a:prstGeom prst="rect">
              <a:avLst/>
            </a:prstGeom>
          </p:spPr>
        </p:pic>
        <p:cxnSp>
          <p:nvCxnSpPr>
            <p:cNvPr id="268" name="Straight Arrow Connector 267"/>
            <p:cNvCxnSpPr/>
            <p:nvPr/>
          </p:nvCxnSpPr>
          <p:spPr>
            <a:xfrm flipH="1" flipV="1">
              <a:off x="1028013" y="4969270"/>
              <a:ext cx="221800" cy="49256"/>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69" name="Straight Arrow Connector 268"/>
            <p:cNvCxnSpPr/>
            <p:nvPr/>
          </p:nvCxnSpPr>
          <p:spPr>
            <a:xfrm flipV="1">
              <a:off x="2147261" y="4854896"/>
              <a:ext cx="192200" cy="300980"/>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70" name="Straight Arrow Connector 269"/>
            <p:cNvCxnSpPr/>
            <p:nvPr/>
          </p:nvCxnSpPr>
          <p:spPr>
            <a:xfrm>
              <a:off x="2037944" y="5232304"/>
              <a:ext cx="374356" cy="163654"/>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71" name="Straight Arrow Connector 270"/>
            <p:cNvCxnSpPr/>
            <p:nvPr/>
          </p:nvCxnSpPr>
          <p:spPr>
            <a:xfrm flipH="1">
              <a:off x="1028013" y="5232304"/>
              <a:ext cx="569774" cy="187057"/>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flipV="1">
              <a:off x="1649848" y="4851358"/>
              <a:ext cx="212147" cy="342449"/>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pic>
          <p:nvPicPr>
            <p:cNvPr id="273" name="Picture 27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70092" y="4604753"/>
              <a:ext cx="768846" cy="555482"/>
            </a:xfrm>
            <a:prstGeom prst="rect">
              <a:avLst/>
            </a:prstGeom>
          </p:spPr>
        </p:pic>
        <p:pic>
          <p:nvPicPr>
            <p:cNvPr id="274" name="Picture 27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21367" y="4304778"/>
              <a:ext cx="768846" cy="555482"/>
            </a:xfrm>
            <a:prstGeom prst="rect">
              <a:avLst/>
            </a:prstGeom>
          </p:spPr>
        </p:pic>
        <p:pic>
          <p:nvPicPr>
            <p:cNvPr id="275" name="Picture 27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55517" y="4514928"/>
              <a:ext cx="768846" cy="555482"/>
            </a:xfrm>
            <a:prstGeom prst="rect">
              <a:avLst/>
            </a:prstGeom>
          </p:spPr>
        </p:pic>
        <p:pic>
          <p:nvPicPr>
            <p:cNvPr id="276" name="Picture 27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21292" y="5119703"/>
              <a:ext cx="768846" cy="555482"/>
            </a:xfrm>
            <a:prstGeom prst="rect">
              <a:avLst/>
            </a:prstGeom>
          </p:spPr>
        </p:pic>
        <p:pic>
          <p:nvPicPr>
            <p:cNvPr id="277" name="Picture 27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78117" y="5219153"/>
              <a:ext cx="768846" cy="555482"/>
            </a:xfrm>
            <a:prstGeom prst="rect">
              <a:avLst/>
            </a:prstGeom>
          </p:spPr>
        </p:pic>
      </p:grpSp>
      <p:sp>
        <p:nvSpPr>
          <p:cNvPr id="278" name="TextBox 277"/>
          <p:cNvSpPr txBox="1"/>
          <p:nvPr/>
        </p:nvSpPr>
        <p:spPr>
          <a:xfrm>
            <a:off x="155916" y="3348015"/>
            <a:ext cx="1769871" cy="338554"/>
          </a:xfrm>
          <a:prstGeom prst="rect">
            <a:avLst/>
          </a:prstGeom>
          <a:solidFill>
            <a:schemeClr val="accent5">
              <a:lumMod val="40000"/>
              <a:lumOff val="60000"/>
              <a:alpha val="25000"/>
            </a:schemeClr>
          </a:solidFill>
          <a:ln w="38100" cmpd="sng">
            <a:solidFill>
              <a:schemeClr val="accent5">
                <a:lumMod val="50000"/>
                <a:alpha val="25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alpha val="25000"/>
                  </a:schemeClr>
                </a:solidFill>
                <a:latin typeface="Helvetica"/>
                <a:cs typeface="Helvetica"/>
              </a:rPr>
              <a:t>Characterization</a:t>
            </a:r>
          </a:p>
        </p:txBody>
      </p:sp>
      <p:cxnSp>
        <p:nvCxnSpPr>
          <p:cNvPr id="280" name="Straight Arrow Connector 279"/>
          <p:cNvCxnSpPr/>
          <p:nvPr/>
        </p:nvCxnSpPr>
        <p:spPr>
          <a:xfrm flipH="1" flipV="1">
            <a:off x="3764097" y="4145935"/>
            <a:ext cx="704128" cy="485756"/>
          </a:xfrm>
          <a:prstGeom prst="straightConnector1">
            <a:avLst/>
          </a:prstGeom>
          <a:ln w="31750" cmpd="sng">
            <a:solidFill>
              <a:srgbClr val="0000FF">
                <a:alpha val="50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81" name="Straight Arrow Connector 280"/>
          <p:cNvCxnSpPr/>
          <p:nvPr/>
        </p:nvCxnSpPr>
        <p:spPr>
          <a:xfrm flipV="1">
            <a:off x="2477796" y="4125346"/>
            <a:ext cx="360385" cy="475437"/>
          </a:xfrm>
          <a:prstGeom prst="straightConnector1">
            <a:avLst/>
          </a:prstGeom>
          <a:ln w="31750" cmpd="sng">
            <a:solidFill>
              <a:srgbClr val="0000FF">
                <a:alpha val="50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82" name="Straight Arrow Connector 281"/>
          <p:cNvCxnSpPr/>
          <p:nvPr/>
        </p:nvCxnSpPr>
        <p:spPr>
          <a:xfrm>
            <a:off x="2016681" y="3540358"/>
            <a:ext cx="382158" cy="129823"/>
          </a:xfrm>
          <a:prstGeom prst="straightConnector1">
            <a:avLst/>
          </a:prstGeom>
          <a:ln w="31750" cmpd="sng">
            <a:solidFill>
              <a:srgbClr val="0000FF">
                <a:alpha val="25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sp>
        <p:nvSpPr>
          <p:cNvPr id="301" name="Rounded Rectangle 300"/>
          <p:cNvSpPr/>
          <p:nvPr/>
        </p:nvSpPr>
        <p:spPr>
          <a:xfrm>
            <a:off x="98327" y="1244161"/>
            <a:ext cx="8883255" cy="5089449"/>
          </a:xfrm>
          <a:prstGeom prst="roundRect">
            <a:avLst>
              <a:gd name="adj" fmla="val 5915"/>
            </a:avLst>
          </a:prstGeom>
          <a:noFill/>
          <a:ln>
            <a:solidFill>
              <a:schemeClr val="tx1">
                <a:alpha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TextBox 301"/>
          <p:cNvSpPr txBox="1"/>
          <p:nvPr/>
        </p:nvSpPr>
        <p:spPr>
          <a:xfrm>
            <a:off x="3739277" y="6429312"/>
            <a:ext cx="1617128" cy="338554"/>
          </a:xfrm>
          <a:prstGeom prst="rect">
            <a:avLst/>
          </a:prstGeom>
          <a:solidFill>
            <a:srgbClr val="FFFF00"/>
          </a:solidFill>
          <a:ln w="38100" cmpd="sng">
            <a:solidFill>
              <a:schemeClr val="tx1"/>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chemeClr val="tx1"/>
                </a:solidFill>
                <a:latin typeface="Helvetica"/>
                <a:cs typeface="Helvetica"/>
              </a:rPr>
              <a:t>Optimization</a:t>
            </a:r>
          </a:p>
        </p:txBody>
      </p:sp>
      <p:cxnSp>
        <p:nvCxnSpPr>
          <p:cNvPr id="303" name="Straight Arrow Connector 302"/>
          <p:cNvCxnSpPr/>
          <p:nvPr/>
        </p:nvCxnSpPr>
        <p:spPr>
          <a:xfrm rot="5400000" flipH="1" flipV="1">
            <a:off x="4652760" y="2350961"/>
            <a:ext cx="5049675" cy="3467589"/>
          </a:xfrm>
          <a:prstGeom prst="bentConnector4">
            <a:avLst>
              <a:gd name="adj1" fmla="val -28"/>
              <a:gd name="adj2" fmla="val 104702"/>
            </a:avLst>
          </a:prstGeom>
          <a:ln w="31750">
            <a:solidFill>
              <a:srgbClr val="800000"/>
            </a:solidFill>
            <a:tailEnd type="triangle"/>
          </a:ln>
        </p:spPr>
        <p:style>
          <a:lnRef idx="1">
            <a:schemeClr val="accent1"/>
          </a:lnRef>
          <a:fillRef idx="0">
            <a:schemeClr val="accent1"/>
          </a:fillRef>
          <a:effectRef idx="0">
            <a:schemeClr val="accent1"/>
          </a:effectRef>
          <a:fontRef idx="minor">
            <a:schemeClr val="tx1"/>
          </a:fontRef>
        </p:style>
      </p:cxnSp>
      <p:cxnSp>
        <p:nvCxnSpPr>
          <p:cNvPr id="316" name="Straight Arrow Connector 315"/>
          <p:cNvCxnSpPr/>
          <p:nvPr/>
        </p:nvCxnSpPr>
        <p:spPr>
          <a:xfrm rot="16200000" flipH="1">
            <a:off x="3278766" y="6207640"/>
            <a:ext cx="365760" cy="466770"/>
          </a:xfrm>
          <a:prstGeom prst="bentConnector2">
            <a:avLst/>
          </a:prstGeom>
          <a:ln w="31750">
            <a:solidFill>
              <a:srgbClr val="80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3048068" y="3110296"/>
            <a:ext cx="360385" cy="475437"/>
          </a:xfrm>
          <a:prstGeom prst="straightConnector1">
            <a:avLst/>
          </a:prstGeom>
          <a:ln w="31750" cmpd="sng">
            <a:solidFill>
              <a:srgbClr val="0000FF">
                <a:alpha val="25000"/>
              </a:srgbClr>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608674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0" y="5111117"/>
            <a:ext cx="6300216" cy="1328023"/>
          </a:xfrm>
          <a:prstGeom prst="roundRect">
            <a:avLst/>
          </a:prstGeom>
          <a:noFill/>
          <a:ln w="25400" cap="flat" cmpd="sng" algn="ctr">
            <a:noFill/>
            <a:prstDash val="solid"/>
            <a:round/>
            <a:headEnd type="none" w="med" len="med"/>
            <a:tailEnd type="triangle" w="sm" len="med"/>
          </a:ln>
          <a:effectLst/>
        </p:spPr>
        <p:txBody>
          <a:bodyPr wrap="square">
            <a:spAutoFit/>
          </a:bodyPr>
          <a:lstStyle/>
          <a:p>
            <a:pPr marL="285750" indent="-285750">
              <a:spcBef>
                <a:spcPct val="20000"/>
              </a:spcBef>
              <a:buFont typeface="Wingdings" charset="2"/>
              <a:buChar char="§"/>
              <a:defRPr/>
            </a:pPr>
            <a:r>
              <a:rPr lang="en-US" dirty="0" smtClean="0">
                <a:latin typeface="Helvetica"/>
                <a:cs typeface="Helvetica"/>
              </a:rPr>
              <a:t>Early-To-Mid 2010s</a:t>
            </a:r>
          </a:p>
          <a:p>
            <a:pPr marL="569912" lvl="1" indent="-285750">
              <a:buFont typeface="Wingdings" charset="2"/>
              <a:buChar char="§"/>
              <a:defRPr/>
            </a:pPr>
            <a:r>
              <a:rPr lang="en-US" dirty="0" smtClean="0">
                <a:latin typeface="Helvetica"/>
                <a:cs typeface="Helvetica"/>
              </a:rPr>
              <a:t>Abstracted tool interaction and data structure – Greatly lowered barrier to entry and expanded breadth of application</a:t>
            </a:r>
          </a:p>
        </p:txBody>
      </p:sp>
      <p:pic>
        <p:nvPicPr>
          <p:cNvPr id="5" name="cutting.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7" cstate="print"/>
          <a:stretch>
            <a:fillRect/>
          </a:stretch>
        </p:blipFill>
        <p:spPr>
          <a:xfrm>
            <a:off x="5406968" y="1144744"/>
            <a:ext cx="790178" cy="625302"/>
          </a:xfrm>
          <a:prstGeom prst="rect">
            <a:avLst/>
          </a:prstGeom>
        </p:spPr>
      </p:pic>
      <p:pic>
        <p:nvPicPr>
          <p:cNvPr id="6" name="Original.wmv">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8" cstate="print"/>
          <a:stretch>
            <a:fillRect/>
          </a:stretch>
        </p:blipFill>
        <p:spPr>
          <a:xfrm>
            <a:off x="5387782" y="1785757"/>
            <a:ext cx="843472" cy="667475"/>
          </a:xfrm>
          <a:prstGeom prst="rect">
            <a:avLst/>
          </a:prstGeom>
        </p:spPr>
      </p:pic>
      <p:pic>
        <p:nvPicPr>
          <p:cNvPr id="8" name="Picture 5" descr="realcube"/>
          <p:cNvPicPr>
            <a:picLocks noChangeAspect="1" noChangeArrowheads="1"/>
          </p:cNvPicPr>
          <p:nvPr/>
        </p:nvPicPr>
        <p:blipFill>
          <a:blip r:embed="rId9" cstate="print"/>
          <a:srcRect/>
          <a:stretch>
            <a:fillRect/>
          </a:stretch>
        </p:blipFill>
        <p:spPr bwMode="auto">
          <a:xfrm>
            <a:off x="6334290" y="1359499"/>
            <a:ext cx="1200899" cy="813054"/>
          </a:xfrm>
          <a:prstGeom prst="rect">
            <a:avLst/>
          </a:prstGeom>
          <a:noFill/>
          <a:ln w="9525">
            <a:noFill/>
            <a:miter lim="800000"/>
            <a:headEnd/>
            <a:tailEnd/>
          </a:ln>
        </p:spPr>
      </p:pic>
      <p:grpSp>
        <p:nvGrpSpPr>
          <p:cNvPr id="9" name="Group 16"/>
          <p:cNvGrpSpPr/>
          <p:nvPr/>
        </p:nvGrpSpPr>
        <p:grpSpPr>
          <a:xfrm>
            <a:off x="7576373" y="1305493"/>
            <a:ext cx="1321588" cy="976113"/>
            <a:chOff x="2741681" y="1904999"/>
            <a:chExt cx="3354319" cy="2348039"/>
          </a:xfrm>
        </p:grpSpPr>
        <p:pic>
          <p:nvPicPr>
            <p:cNvPr id="13" name="Picture 7" descr="neighor size v size.bmp"/>
            <p:cNvPicPr>
              <a:picLocks noChangeAspect="1"/>
            </p:cNvPicPr>
            <p:nvPr/>
          </p:nvPicPr>
          <p:blipFill>
            <a:blip r:embed="rId10" cstate="print"/>
            <a:stretch>
              <a:fillRect/>
            </a:stretch>
          </p:blipFill>
          <p:spPr>
            <a:xfrm>
              <a:off x="3122682" y="1981200"/>
              <a:ext cx="1151129" cy="805374"/>
            </a:xfrm>
            <a:prstGeom prst="rect">
              <a:avLst/>
            </a:prstGeom>
            <a:effectLst>
              <a:outerShdw blurRad="50800" dist="50800" dir="5400000" algn="ctr" rotWithShape="0">
                <a:srgbClr val="000000"/>
              </a:outerShdw>
            </a:effectLst>
          </p:spPr>
        </p:pic>
        <p:pic>
          <p:nvPicPr>
            <p:cNvPr id="14" name="Picture 13" descr="equivalent radius.bmp"/>
            <p:cNvPicPr>
              <a:picLocks noChangeAspect="1"/>
            </p:cNvPicPr>
            <p:nvPr/>
          </p:nvPicPr>
          <p:blipFill>
            <a:blip r:embed="rId11" cstate="print"/>
            <a:stretch>
              <a:fillRect/>
            </a:stretch>
          </p:blipFill>
          <p:spPr>
            <a:xfrm>
              <a:off x="4100799" y="3447664"/>
              <a:ext cx="1151129" cy="805374"/>
            </a:xfrm>
            <a:prstGeom prst="rect">
              <a:avLst/>
            </a:prstGeom>
            <a:effectLst>
              <a:outerShdw blurRad="50800" dist="50800" dir="5400000" algn="ctr" rotWithShape="0">
                <a:srgbClr val="000000"/>
              </a:outerShdw>
            </a:effectLst>
          </p:spPr>
        </p:pic>
        <p:pic>
          <p:nvPicPr>
            <p:cNvPr id="15" name="Picture 14" descr="ellipsoidal misfit v size.bmp"/>
            <p:cNvPicPr>
              <a:picLocks noChangeAspect="1"/>
            </p:cNvPicPr>
            <p:nvPr/>
          </p:nvPicPr>
          <p:blipFill>
            <a:blip r:embed="rId12" cstate="print"/>
            <a:stretch>
              <a:fillRect/>
            </a:stretch>
          </p:blipFill>
          <p:spPr>
            <a:xfrm>
              <a:off x="4912029" y="2950302"/>
              <a:ext cx="1151129" cy="805374"/>
            </a:xfrm>
            <a:prstGeom prst="rect">
              <a:avLst/>
            </a:prstGeom>
            <a:effectLst>
              <a:outerShdw blurRad="50800" dist="50800" dir="5400000" algn="ctr" rotWithShape="0">
                <a:srgbClr val="000000"/>
              </a:outerShdw>
            </a:effectLst>
          </p:spPr>
        </p:pic>
        <p:pic>
          <p:nvPicPr>
            <p:cNvPr id="16" name="Picture 15" descr="covera v size.bmp"/>
            <p:cNvPicPr>
              <a:picLocks noChangeAspect="1"/>
            </p:cNvPicPr>
            <p:nvPr/>
          </p:nvPicPr>
          <p:blipFill>
            <a:blip r:embed="rId13" cstate="print"/>
            <a:stretch>
              <a:fillRect/>
            </a:stretch>
          </p:blipFill>
          <p:spPr>
            <a:xfrm>
              <a:off x="4944871" y="2052251"/>
              <a:ext cx="1151129" cy="805374"/>
            </a:xfrm>
            <a:prstGeom prst="rect">
              <a:avLst/>
            </a:prstGeom>
            <a:effectLst>
              <a:outerShdw blurRad="50800" dist="50800" dir="5400000" algn="ctr" rotWithShape="0">
                <a:srgbClr val="000000"/>
              </a:outerShdw>
            </a:effectLst>
          </p:spPr>
        </p:pic>
        <p:pic>
          <p:nvPicPr>
            <p:cNvPr id="17" name="Picture 16" descr="bovera v size.bmp"/>
            <p:cNvPicPr>
              <a:picLocks noChangeAspect="1"/>
            </p:cNvPicPr>
            <p:nvPr/>
          </p:nvPicPr>
          <p:blipFill>
            <a:blip r:embed="rId14" cstate="print"/>
            <a:stretch>
              <a:fillRect/>
            </a:stretch>
          </p:blipFill>
          <p:spPr>
            <a:xfrm>
              <a:off x="2951934" y="3352801"/>
              <a:ext cx="1148865" cy="805374"/>
            </a:xfrm>
            <a:prstGeom prst="rect">
              <a:avLst/>
            </a:prstGeom>
            <a:effectLst>
              <a:outerShdw blurRad="50800" dist="50800" dir="5400000" algn="ctr" rotWithShape="0">
                <a:srgbClr val="000000"/>
              </a:outerShdw>
            </a:effectLst>
          </p:spPr>
        </p:pic>
        <p:pic>
          <p:nvPicPr>
            <p:cNvPr id="18" name="Picture 17" descr="shape v size.bmp"/>
            <p:cNvPicPr>
              <a:picLocks noChangeAspect="1"/>
            </p:cNvPicPr>
            <p:nvPr/>
          </p:nvPicPr>
          <p:blipFill>
            <a:blip r:embed="rId15" cstate="print"/>
            <a:stretch>
              <a:fillRect/>
            </a:stretch>
          </p:blipFill>
          <p:spPr>
            <a:xfrm>
              <a:off x="3650514" y="2713340"/>
              <a:ext cx="1151129" cy="805374"/>
            </a:xfrm>
            <a:prstGeom prst="rect">
              <a:avLst/>
            </a:prstGeom>
            <a:effectLst>
              <a:outerShdw blurRad="50800" dist="50800" dir="5400000" algn="ctr" rotWithShape="0">
                <a:srgbClr val="000000"/>
              </a:outerShdw>
            </a:effectLst>
          </p:spPr>
        </p:pic>
        <p:pic>
          <p:nvPicPr>
            <p:cNvPr id="19" name="Picture 18" descr="neighors v size.bmp"/>
            <p:cNvPicPr>
              <a:picLocks noChangeAspect="1"/>
            </p:cNvPicPr>
            <p:nvPr/>
          </p:nvPicPr>
          <p:blipFill>
            <a:blip r:embed="rId16" cstate="print"/>
            <a:stretch>
              <a:fillRect/>
            </a:stretch>
          </p:blipFill>
          <p:spPr>
            <a:xfrm>
              <a:off x="2741681" y="2571236"/>
              <a:ext cx="1148865" cy="805374"/>
            </a:xfrm>
            <a:prstGeom prst="rect">
              <a:avLst/>
            </a:prstGeom>
            <a:effectLst>
              <a:outerShdw blurRad="50800" dist="50800" dir="5400000" algn="ctr" rotWithShape="0">
                <a:srgbClr val="000000"/>
              </a:outerShdw>
            </a:effectLst>
          </p:spPr>
        </p:pic>
        <p:pic>
          <p:nvPicPr>
            <p:cNvPr id="20" name="Picture 19" descr="correlation diagram.bmp"/>
            <p:cNvPicPr>
              <a:picLocks noChangeAspect="1"/>
            </p:cNvPicPr>
            <p:nvPr/>
          </p:nvPicPr>
          <p:blipFill>
            <a:blip r:embed="rId17" cstate="print"/>
            <a:stretch>
              <a:fillRect/>
            </a:stretch>
          </p:blipFill>
          <p:spPr>
            <a:xfrm>
              <a:off x="4033776" y="1904999"/>
              <a:ext cx="1119467" cy="796063"/>
            </a:xfrm>
            <a:prstGeom prst="rect">
              <a:avLst/>
            </a:prstGeom>
            <a:effectLst>
              <a:outerShdw blurRad="50800" dist="50800" dir="5400000" algn="ctr" rotWithShape="0">
                <a:srgbClr val="000000"/>
              </a:outerShdw>
            </a:effectLst>
          </p:spPr>
        </p:pic>
        <p:pic>
          <p:nvPicPr>
            <p:cNvPr id="21" name="Picture 20" descr="100_3d_paod_color.bmp"/>
            <p:cNvPicPr>
              <a:picLocks noChangeAspect="1"/>
            </p:cNvPicPr>
            <p:nvPr/>
          </p:nvPicPr>
          <p:blipFill>
            <a:blip r:embed="rId18" cstate="print"/>
            <a:stretch>
              <a:fillRect/>
            </a:stretch>
          </p:blipFill>
          <p:spPr>
            <a:xfrm>
              <a:off x="4805904" y="2656829"/>
              <a:ext cx="766665" cy="893825"/>
            </a:xfrm>
            <a:prstGeom prst="rect">
              <a:avLst/>
            </a:prstGeom>
            <a:effectLst>
              <a:outerShdw blurRad="50800" dist="50800" dir="5400000" algn="ctr" rotWithShape="0">
                <a:srgbClr val="000000"/>
              </a:outerShdw>
            </a:effectLst>
          </p:spPr>
        </p:pic>
      </p:grpSp>
      <p:sp>
        <p:nvSpPr>
          <p:cNvPr id="10" name="Curved Right Arrow 9"/>
          <p:cNvSpPr/>
          <p:nvPr/>
        </p:nvSpPr>
        <p:spPr>
          <a:xfrm rot="15031567">
            <a:off x="6463919" y="2105244"/>
            <a:ext cx="167029" cy="382252"/>
          </a:xfrm>
          <a:prstGeom prst="curvedRightArrow">
            <a:avLst/>
          </a:prstGeom>
          <a:solidFill>
            <a:srgbClr val="070096">
              <a:alpha val="50000"/>
            </a:srgbClr>
          </a:solidFill>
          <a:ln>
            <a:solidFill>
              <a:srgbClr val="07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urved Right Arrow 10"/>
          <p:cNvSpPr/>
          <p:nvPr/>
        </p:nvSpPr>
        <p:spPr>
          <a:xfrm rot="15031567" flipH="1">
            <a:off x="7466354" y="1044522"/>
            <a:ext cx="165471" cy="382252"/>
          </a:xfrm>
          <a:prstGeom prst="curvedRightArrow">
            <a:avLst/>
          </a:prstGeom>
          <a:solidFill>
            <a:srgbClr val="070096">
              <a:alpha val="50000"/>
            </a:srgbClr>
          </a:solidFill>
          <a:ln>
            <a:solidFill>
              <a:srgbClr val="07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16322" y="197148"/>
            <a:ext cx="9144000" cy="677108"/>
          </a:xfrm>
          <a:prstGeom prst="rect">
            <a:avLst/>
          </a:prstGeom>
          <a:noFill/>
        </p:spPr>
        <p:txBody>
          <a:bodyPr wrap="square" rtlCol="0" anchor="ctr">
            <a:spAutoFit/>
          </a:bodyPr>
          <a:lstStyle/>
          <a:p>
            <a:pPr algn="ctr"/>
            <a:r>
              <a:rPr lang="en-US" sz="3800" b="1" dirty="0" smtClean="0">
                <a:latin typeface="Helvetica"/>
                <a:cs typeface="Helvetica"/>
              </a:rPr>
              <a:t>The Evolution to DREAM.3D</a:t>
            </a:r>
            <a:endParaRPr lang="en-US" sz="3800" b="1" dirty="0">
              <a:latin typeface="Helvetica"/>
              <a:cs typeface="Helvetica"/>
            </a:endParaRPr>
          </a:p>
        </p:txBody>
      </p:sp>
      <p:grpSp>
        <p:nvGrpSpPr>
          <p:cNvPr id="23" name="Group 22"/>
          <p:cNvGrpSpPr/>
          <p:nvPr/>
        </p:nvGrpSpPr>
        <p:grpSpPr>
          <a:xfrm>
            <a:off x="5786192" y="2776910"/>
            <a:ext cx="2726215" cy="1194192"/>
            <a:chOff x="116912" y="1446734"/>
            <a:chExt cx="5323079" cy="2673198"/>
          </a:xfrm>
        </p:grpSpPr>
        <p:pic>
          <p:nvPicPr>
            <p:cNvPr id="24" name="Picture 23" descr="Reconstruction.jpg"/>
            <p:cNvPicPr>
              <a:picLocks noChangeAspect="1"/>
            </p:cNvPicPr>
            <p:nvPr/>
          </p:nvPicPr>
          <p:blipFill>
            <a:blip r:embed="rId19" cstate="print"/>
            <a:stretch>
              <a:fillRect/>
            </a:stretch>
          </p:blipFill>
          <p:spPr>
            <a:xfrm>
              <a:off x="2815928" y="1446734"/>
              <a:ext cx="2624063" cy="2673198"/>
            </a:xfrm>
            <a:prstGeom prst="rect">
              <a:avLst/>
            </a:prstGeom>
          </p:spPr>
        </p:pic>
        <p:sp>
          <p:nvSpPr>
            <p:cNvPr id="25" name="Curved Right Arrow 24"/>
            <p:cNvSpPr/>
            <p:nvPr/>
          </p:nvSpPr>
          <p:spPr>
            <a:xfrm rot="18639461">
              <a:off x="2016924" y="3264010"/>
              <a:ext cx="380178" cy="772721"/>
            </a:xfrm>
            <a:prstGeom prst="curvedRightArrow">
              <a:avLst/>
            </a:prstGeom>
            <a:solidFill>
              <a:srgbClr val="070096">
                <a:alpha val="50000"/>
              </a:srgbClr>
            </a:solidFill>
            <a:ln>
              <a:solidFill>
                <a:srgbClr val="07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6" name="Picture 25" descr="PipelineRunner.png"/>
            <p:cNvPicPr>
              <a:picLocks noChangeAspect="1"/>
            </p:cNvPicPr>
            <p:nvPr/>
          </p:nvPicPr>
          <p:blipFill>
            <a:blip r:embed="rId20" cstate="print"/>
            <a:stretch>
              <a:fillRect/>
            </a:stretch>
          </p:blipFill>
          <p:spPr>
            <a:xfrm>
              <a:off x="116912" y="1448903"/>
              <a:ext cx="1665196" cy="1084450"/>
            </a:xfrm>
            <a:prstGeom prst="rect">
              <a:avLst/>
            </a:prstGeom>
          </p:spPr>
        </p:pic>
        <p:pic>
          <p:nvPicPr>
            <p:cNvPr id="27" name="Picture 26" descr="PipelineRunner.png"/>
            <p:cNvPicPr>
              <a:picLocks noChangeAspect="1"/>
            </p:cNvPicPr>
            <p:nvPr/>
          </p:nvPicPr>
          <p:blipFill>
            <a:blip r:embed="rId20" cstate="print"/>
            <a:stretch>
              <a:fillRect/>
            </a:stretch>
          </p:blipFill>
          <p:spPr>
            <a:xfrm>
              <a:off x="415387" y="1720337"/>
              <a:ext cx="1665196" cy="1084450"/>
            </a:xfrm>
            <a:prstGeom prst="rect">
              <a:avLst/>
            </a:prstGeom>
          </p:spPr>
        </p:pic>
        <p:pic>
          <p:nvPicPr>
            <p:cNvPr id="28" name="Picture 27" descr="PipelineRunner.png"/>
            <p:cNvPicPr>
              <a:picLocks noChangeAspect="1"/>
            </p:cNvPicPr>
            <p:nvPr/>
          </p:nvPicPr>
          <p:blipFill>
            <a:blip r:embed="rId20" cstate="print"/>
            <a:stretch>
              <a:fillRect/>
            </a:stretch>
          </p:blipFill>
          <p:spPr>
            <a:xfrm>
              <a:off x="627307" y="2035059"/>
              <a:ext cx="1665196" cy="1084450"/>
            </a:xfrm>
            <a:prstGeom prst="rect">
              <a:avLst/>
            </a:prstGeom>
          </p:spPr>
        </p:pic>
        <p:pic>
          <p:nvPicPr>
            <p:cNvPr id="29" name="Picture 28" descr="PipelineRunner.png"/>
            <p:cNvPicPr>
              <a:picLocks noChangeAspect="1"/>
            </p:cNvPicPr>
            <p:nvPr/>
          </p:nvPicPr>
          <p:blipFill>
            <a:blip r:embed="rId20" cstate="print"/>
            <a:stretch>
              <a:fillRect/>
            </a:stretch>
          </p:blipFill>
          <p:spPr>
            <a:xfrm>
              <a:off x="206191" y="2382241"/>
              <a:ext cx="1665196" cy="1084450"/>
            </a:xfrm>
            <a:prstGeom prst="rect">
              <a:avLst/>
            </a:prstGeom>
          </p:spPr>
        </p:pic>
        <p:sp>
          <p:nvSpPr>
            <p:cNvPr id="30" name="TextBox 29"/>
            <p:cNvSpPr txBox="1"/>
            <p:nvPr/>
          </p:nvSpPr>
          <p:spPr>
            <a:xfrm rot="20653682">
              <a:off x="3327774" y="2187991"/>
              <a:ext cx="1132246" cy="688959"/>
            </a:xfrm>
            <a:prstGeom prst="rect">
              <a:avLst/>
            </a:prstGeom>
            <a:solidFill>
              <a:schemeClr val="bg1">
                <a:alpha val="70000"/>
              </a:schemeClr>
            </a:solidFill>
            <a:ln w="25400">
              <a:solidFill>
                <a:srgbClr val="FF0000"/>
              </a:solidFill>
            </a:ln>
          </p:spPr>
          <p:txBody>
            <a:bodyPr wrap="square" rtlCol="0">
              <a:spAutoFit/>
            </a:bodyPr>
            <a:lstStyle/>
            <a:p>
              <a:pPr algn="ctr"/>
              <a:r>
                <a:rPr lang="en-US" sz="1400" b="1" dirty="0" smtClean="0">
                  <a:solidFill>
                    <a:srgbClr val="FF0000"/>
                  </a:solidFill>
                </a:rPr>
                <a:t>V1.0</a:t>
              </a:r>
              <a:endParaRPr lang="en-US" sz="1050" b="1" dirty="0">
                <a:solidFill>
                  <a:srgbClr val="FF0000"/>
                </a:solidFill>
              </a:endParaRPr>
            </a:p>
          </p:txBody>
        </p:sp>
      </p:grpSp>
      <p:grpSp>
        <p:nvGrpSpPr>
          <p:cNvPr id="31" name="Group 30"/>
          <p:cNvGrpSpPr/>
          <p:nvPr/>
        </p:nvGrpSpPr>
        <p:grpSpPr>
          <a:xfrm>
            <a:off x="5818744" y="4331960"/>
            <a:ext cx="3224672" cy="1268149"/>
            <a:chOff x="64635" y="1186628"/>
            <a:chExt cx="9151752" cy="4181048"/>
          </a:xfrm>
        </p:grpSpPr>
        <p:pic>
          <p:nvPicPr>
            <p:cNvPr id="32" name="Picture 31" descr="woodward, chris 4x6.jpg"/>
            <p:cNvPicPr>
              <a:picLocks noChangeAspect="1"/>
            </p:cNvPicPr>
            <p:nvPr/>
          </p:nvPicPr>
          <p:blipFill>
            <a:blip r:embed="rId21" cstate="print"/>
            <a:stretch>
              <a:fillRect/>
            </a:stretch>
          </p:blipFill>
          <p:spPr>
            <a:xfrm>
              <a:off x="5302146" y="3788811"/>
              <a:ext cx="707730" cy="990599"/>
            </a:xfrm>
            <a:prstGeom prst="rect">
              <a:avLst/>
            </a:prstGeom>
          </p:spPr>
        </p:pic>
        <p:sp>
          <p:nvSpPr>
            <p:cNvPr id="34" name="Right Arrow 33"/>
            <p:cNvSpPr/>
            <p:nvPr/>
          </p:nvSpPr>
          <p:spPr>
            <a:xfrm>
              <a:off x="73152" y="2642228"/>
              <a:ext cx="9025128" cy="1102481"/>
            </a:xfrm>
            <a:prstGeom prst="rightArrow">
              <a:avLst/>
            </a:prstGeom>
            <a:solidFill>
              <a:srgbClr val="630DFF"/>
            </a:solidFill>
            <a:ln>
              <a:solidFill>
                <a:srgbClr val="DAD4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221"/>
            <p:cNvGrpSpPr/>
            <p:nvPr/>
          </p:nvGrpSpPr>
          <p:grpSpPr>
            <a:xfrm>
              <a:off x="64635" y="2905224"/>
              <a:ext cx="7828925" cy="608844"/>
              <a:chOff x="10927191" y="11265080"/>
              <a:chExt cx="7637382" cy="707046"/>
            </a:xfrm>
          </p:grpSpPr>
          <p:sp>
            <p:nvSpPr>
              <p:cNvPr id="69" name="TextBox 26"/>
              <p:cNvSpPr txBox="1"/>
              <p:nvPr/>
            </p:nvSpPr>
            <p:spPr>
              <a:xfrm>
                <a:off x="10927191" y="11265087"/>
                <a:ext cx="1045633" cy="707039"/>
              </a:xfrm>
              <a:prstGeom prst="rect">
                <a:avLst/>
              </a:prstGeom>
              <a:noFill/>
            </p:spPr>
            <p:txBody>
              <a:bodyPr wrap="square" rtlCol="0">
                <a:spAutoFit/>
              </a:bodyPr>
              <a:lstStyle/>
              <a:p>
                <a:r>
                  <a:rPr lang="en-US" sz="600" dirty="0" smtClean="0">
                    <a:solidFill>
                      <a:srgbClr val="DAD4D0"/>
                    </a:solidFill>
                  </a:rPr>
                  <a:t>2003</a:t>
                </a:r>
                <a:endParaRPr lang="en-US" sz="400" dirty="0">
                  <a:solidFill>
                    <a:srgbClr val="DAD4D0"/>
                  </a:solidFill>
                </a:endParaRPr>
              </a:p>
            </p:txBody>
          </p:sp>
          <p:sp>
            <p:nvSpPr>
              <p:cNvPr id="70" name="TextBox 27"/>
              <p:cNvSpPr txBox="1"/>
              <p:nvPr/>
            </p:nvSpPr>
            <p:spPr>
              <a:xfrm>
                <a:off x="16086156" y="11265087"/>
                <a:ext cx="1045636" cy="707039"/>
              </a:xfrm>
              <a:prstGeom prst="rect">
                <a:avLst/>
              </a:prstGeom>
              <a:noFill/>
            </p:spPr>
            <p:txBody>
              <a:bodyPr wrap="square" rtlCol="0">
                <a:spAutoFit/>
              </a:bodyPr>
              <a:lstStyle/>
              <a:p>
                <a:r>
                  <a:rPr lang="en-US" sz="600" dirty="0" smtClean="0">
                    <a:solidFill>
                      <a:srgbClr val="DAD4D0"/>
                    </a:solidFill>
                  </a:rPr>
                  <a:t>2011</a:t>
                </a:r>
                <a:endParaRPr lang="en-US" sz="600" dirty="0">
                  <a:solidFill>
                    <a:srgbClr val="DAD4D0"/>
                  </a:solidFill>
                </a:endParaRPr>
              </a:p>
            </p:txBody>
          </p:sp>
          <p:sp>
            <p:nvSpPr>
              <p:cNvPr id="71" name="TextBox 28"/>
              <p:cNvSpPr txBox="1"/>
              <p:nvPr/>
            </p:nvSpPr>
            <p:spPr>
              <a:xfrm>
                <a:off x="14717551" y="11265087"/>
                <a:ext cx="1045636" cy="707039"/>
              </a:xfrm>
              <a:prstGeom prst="rect">
                <a:avLst/>
              </a:prstGeom>
              <a:noFill/>
            </p:spPr>
            <p:txBody>
              <a:bodyPr wrap="square" rtlCol="0">
                <a:spAutoFit/>
              </a:bodyPr>
              <a:lstStyle/>
              <a:p>
                <a:r>
                  <a:rPr lang="en-US" sz="600" dirty="0" smtClean="0">
                    <a:solidFill>
                      <a:srgbClr val="DAD4D0"/>
                    </a:solidFill>
                  </a:rPr>
                  <a:t>2009</a:t>
                </a:r>
                <a:endParaRPr lang="en-US" sz="600" dirty="0">
                  <a:solidFill>
                    <a:srgbClr val="DAD4D0"/>
                  </a:solidFill>
                </a:endParaRPr>
              </a:p>
            </p:txBody>
          </p:sp>
          <p:sp>
            <p:nvSpPr>
              <p:cNvPr id="72" name="TextBox 29"/>
              <p:cNvSpPr txBox="1"/>
              <p:nvPr/>
            </p:nvSpPr>
            <p:spPr>
              <a:xfrm>
                <a:off x="13367714" y="11265087"/>
                <a:ext cx="1045636" cy="707039"/>
              </a:xfrm>
              <a:prstGeom prst="rect">
                <a:avLst/>
              </a:prstGeom>
              <a:noFill/>
            </p:spPr>
            <p:txBody>
              <a:bodyPr wrap="square" rtlCol="0">
                <a:spAutoFit/>
              </a:bodyPr>
              <a:lstStyle/>
              <a:p>
                <a:r>
                  <a:rPr lang="en-US" sz="600" dirty="0" smtClean="0">
                    <a:solidFill>
                      <a:srgbClr val="DAD4D0"/>
                    </a:solidFill>
                  </a:rPr>
                  <a:t>2007</a:t>
                </a:r>
                <a:endParaRPr lang="en-US" sz="600" dirty="0">
                  <a:solidFill>
                    <a:srgbClr val="DAD4D0"/>
                  </a:solidFill>
                </a:endParaRPr>
              </a:p>
            </p:txBody>
          </p:sp>
          <p:sp>
            <p:nvSpPr>
              <p:cNvPr id="73" name="TextBox 30"/>
              <p:cNvSpPr txBox="1"/>
              <p:nvPr/>
            </p:nvSpPr>
            <p:spPr>
              <a:xfrm>
                <a:off x="12116155" y="11265087"/>
                <a:ext cx="1045636" cy="707039"/>
              </a:xfrm>
              <a:prstGeom prst="rect">
                <a:avLst/>
              </a:prstGeom>
              <a:noFill/>
            </p:spPr>
            <p:txBody>
              <a:bodyPr wrap="square" rtlCol="0">
                <a:spAutoFit/>
              </a:bodyPr>
              <a:lstStyle/>
              <a:p>
                <a:r>
                  <a:rPr lang="en-US" sz="600" dirty="0" smtClean="0">
                    <a:solidFill>
                      <a:srgbClr val="DAD4D0"/>
                    </a:solidFill>
                  </a:rPr>
                  <a:t>2005</a:t>
                </a:r>
                <a:endParaRPr lang="en-US" sz="600" dirty="0">
                  <a:solidFill>
                    <a:srgbClr val="DAD4D0"/>
                  </a:solidFill>
                </a:endParaRPr>
              </a:p>
            </p:txBody>
          </p:sp>
          <p:sp>
            <p:nvSpPr>
              <p:cNvPr id="74" name="TextBox 31"/>
              <p:cNvSpPr txBox="1"/>
              <p:nvPr/>
            </p:nvSpPr>
            <p:spPr>
              <a:xfrm>
                <a:off x="17518937" y="11265080"/>
                <a:ext cx="1045636" cy="707040"/>
              </a:xfrm>
              <a:prstGeom prst="rect">
                <a:avLst/>
              </a:prstGeom>
              <a:noFill/>
            </p:spPr>
            <p:txBody>
              <a:bodyPr wrap="square" rtlCol="0">
                <a:spAutoFit/>
              </a:bodyPr>
              <a:lstStyle/>
              <a:p>
                <a:r>
                  <a:rPr lang="en-US" sz="600" dirty="0" smtClean="0">
                    <a:solidFill>
                      <a:srgbClr val="DAD4D0"/>
                    </a:solidFill>
                  </a:rPr>
                  <a:t>2013</a:t>
                </a:r>
                <a:endParaRPr lang="en-US" sz="500" dirty="0">
                  <a:solidFill>
                    <a:srgbClr val="DAD4D0"/>
                  </a:solidFill>
                </a:endParaRPr>
              </a:p>
            </p:txBody>
          </p:sp>
        </p:grpSp>
        <p:pic>
          <p:nvPicPr>
            <p:cNvPr id="45" name="Picture 19" descr="degraef.jpg"/>
            <p:cNvPicPr>
              <a:picLocks noChangeAspect="1"/>
            </p:cNvPicPr>
            <p:nvPr/>
          </p:nvPicPr>
          <p:blipFill>
            <a:blip r:embed="rId22" cstate="print"/>
            <a:stretch>
              <a:fillRect/>
            </a:stretch>
          </p:blipFill>
          <p:spPr>
            <a:xfrm>
              <a:off x="3481227" y="3843043"/>
              <a:ext cx="810490" cy="984251"/>
            </a:xfrm>
            <a:prstGeom prst="rect">
              <a:avLst/>
            </a:prstGeom>
          </p:spPr>
        </p:pic>
        <p:pic>
          <p:nvPicPr>
            <p:cNvPr id="46" name="Picture 20" descr="Rohrer-DH-Photo-3.jpg"/>
            <p:cNvPicPr>
              <a:picLocks noChangeAspect="1"/>
            </p:cNvPicPr>
            <p:nvPr/>
          </p:nvPicPr>
          <p:blipFill>
            <a:blip r:embed="rId23" cstate="print"/>
            <a:srcRect t="16000"/>
            <a:stretch>
              <a:fillRect/>
            </a:stretch>
          </p:blipFill>
          <p:spPr>
            <a:xfrm>
              <a:off x="2277533" y="3664479"/>
              <a:ext cx="804059" cy="984251"/>
            </a:xfrm>
            <a:prstGeom prst="rect">
              <a:avLst/>
            </a:prstGeom>
          </p:spPr>
        </p:pic>
        <p:pic>
          <p:nvPicPr>
            <p:cNvPr id="47" name="Picture 21" descr="rollett.jpg"/>
            <p:cNvPicPr>
              <a:picLocks noChangeAspect="1"/>
            </p:cNvPicPr>
            <p:nvPr/>
          </p:nvPicPr>
          <p:blipFill>
            <a:blip r:embed="rId24" cstate="print"/>
            <a:stretch>
              <a:fillRect/>
            </a:stretch>
          </p:blipFill>
          <p:spPr>
            <a:xfrm>
              <a:off x="230460" y="1530959"/>
              <a:ext cx="675409" cy="984252"/>
            </a:xfrm>
            <a:prstGeom prst="rect">
              <a:avLst/>
            </a:prstGeom>
          </p:spPr>
        </p:pic>
        <p:pic>
          <p:nvPicPr>
            <p:cNvPr id="48" name="Picture 22" descr="rowenhorst_pic.tiff"/>
            <p:cNvPicPr>
              <a:picLocks noChangeAspect="1"/>
            </p:cNvPicPr>
            <p:nvPr/>
          </p:nvPicPr>
          <p:blipFill>
            <a:blip r:embed="rId25" cstate="print"/>
            <a:stretch>
              <a:fillRect/>
            </a:stretch>
          </p:blipFill>
          <p:spPr>
            <a:xfrm>
              <a:off x="2663472" y="4255029"/>
              <a:ext cx="688283" cy="984251"/>
            </a:xfrm>
            <a:prstGeom prst="rect">
              <a:avLst/>
            </a:prstGeom>
          </p:spPr>
        </p:pic>
        <p:sp>
          <p:nvSpPr>
            <p:cNvPr id="50" name="5-Point Star 24"/>
            <p:cNvSpPr/>
            <p:nvPr/>
          </p:nvSpPr>
          <p:spPr>
            <a:xfrm>
              <a:off x="4820200" y="3022926"/>
              <a:ext cx="337705" cy="328083"/>
            </a:xfrm>
            <a:prstGeom prst="star5">
              <a:avLst/>
            </a:prstGeom>
            <a:solidFill>
              <a:srgbClr val="DAD4D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25" descr="Uchic_Michael-2010.jpg"/>
            <p:cNvPicPr>
              <a:picLocks noChangeAspect="1"/>
            </p:cNvPicPr>
            <p:nvPr/>
          </p:nvPicPr>
          <p:blipFill>
            <a:blip r:embed="rId26" cstate="print"/>
            <a:stretch>
              <a:fillRect/>
            </a:stretch>
          </p:blipFill>
          <p:spPr>
            <a:xfrm>
              <a:off x="416532" y="3998488"/>
              <a:ext cx="723653" cy="9842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4" name="Picture 53" descr="mike jackson photo.jpeg"/>
            <p:cNvPicPr>
              <a:picLocks noChangeAspect="1"/>
            </p:cNvPicPr>
            <p:nvPr/>
          </p:nvPicPr>
          <p:blipFill>
            <a:blip r:embed="rId27" cstate="print"/>
            <a:srcRect l="4000" r="8000"/>
            <a:stretch>
              <a:fillRect/>
            </a:stretch>
          </p:blipFill>
          <p:spPr>
            <a:xfrm>
              <a:off x="4406734" y="3793002"/>
              <a:ext cx="854179" cy="984251"/>
            </a:xfrm>
            <a:prstGeom prst="rect">
              <a:avLst/>
            </a:prstGeom>
          </p:spPr>
        </p:pic>
        <p:pic>
          <p:nvPicPr>
            <p:cNvPr id="55" name="Picture 54" descr="sukbin photo.bmp"/>
            <p:cNvPicPr>
              <a:picLocks noChangeAspect="1"/>
            </p:cNvPicPr>
            <p:nvPr/>
          </p:nvPicPr>
          <p:blipFill>
            <a:blip r:embed="rId28" cstate="print"/>
            <a:srcRect l="13208" r="13208"/>
            <a:stretch>
              <a:fillRect/>
            </a:stretch>
          </p:blipFill>
          <p:spPr>
            <a:xfrm>
              <a:off x="4222098" y="1667301"/>
              <a:ext cx="829166" cy="984252"/>
            </a:xfrm>
            <a:prstGeom prst="rect">
              <a:avLst/>
            </a:prstGeom>
          </p:spPr>
        </p:pic>
        <p:pic>
          <p:nvPicPr>
            <p:cNvPr id="56" name="Picture 55" descr="joe tucker photo.bmp"/>
            <p:cNvPicPr>
              <a:picLocks noChangeAspect="1"/>
            </p:cNvPicPr>
            <p:nvPr/>
          </p:nvPicPr>
          <p:blipFill>
            <a:blip r:embed="rId29" cstate="print"/>
            <a:srcRect t="5216" r="6259"/>
            <a:stretch>
              <a:fillRect/>
            </a:stretch>
          </p:blipFill>
          <p:spPr>
            <a:xfrm>
              <a:off x="6217362" y="1774867"/>
              <a:ext cx="791414" cy="932910"/>
            </a:xfrm>
            <a:prstGeom prst="rect">
              <a:avLst/>
            </a:prstGeom>
          </p:spPr>
        </p:pic>
        <p:pic>
          <p:nvPicPr>
            <p:cNvPr id="57" name="Picture 56" descr="lisa chan photo.bmp"/>
            <p:cNvPicPr>
              <a:picLocks noChangeAspect="1"/>
            </p:cNvPicPr>
            <p:nvPr/>
          </p:nvPicPr>
          <p:blipFill>
            <a:blip r:embed="rId30" cstate="print"/>
            <a:stretch>
              <a:fillRect/>
            </a:stretch>
          </p:blipFill>
          <p:spPr>
            <a:xfrm>
              <a:off x="5321040" y="1453771"/>
              <a:ext cx="712346" cy="984252"/>
            </a:xfrm>
            <a:prstGeom prst="rect">
              <a:avLst/>
            </a:prstGeom>
          </p:spPr>
        </p:pic>
        <p:pic>
          <p:nvPicPr>
            <p:cNvPr id="58" name="Picture 57" descr="steve sintay photo.bmp"/>
            <p:cNvPicPr>
              <a:picLocks noChangeAspect="1"/>
            </p:cNvPicPr>
            <p:nvPr/>
          </p:nvPicPr>
          <p:blipFill>
            <a:blip r:embed="rId31" cstate="print"/>
            <a:stretch>
              <a:fillRect/>
            </a:stretch>
          </p:blipFill>
          <p:spPr>
            <a:xfrm>
              <a:off x="2459801" y="1749075"/>
              <a:ext cx="696515" cy="984252"/>
            </a:xfrm>
            <a:prstGeom prst="rect">
              <a:avLst/>
            </a:prstGeom>
          </p:spPr>
        </p:pic>
        <p:pic>
          <p:nvPicPr>
            <p:cNvPr id="59" name="Picture 58" descr="Groeber_Michael-2010.jpg"/>
            <p:cNvPicPr>
              <a:picLocks noChangeAspect="1"/>
            </p:cNvPicPr>
            <p:nvPr/>
          </p:nvPicPr>
          <p:blipFill>
            <a:blip r:embed="rId32" cstate="print"/>
            <a:stretch>
              <a:fillRect/>
            </a:stretch>
          </p:blipFill>
          <p:spPr>
            <a:xfrm>
              <a:off x="3271645" y="1442125"/>
              <a:ext cx="705395" cy="987555"/>
            </a:xfrm>
            <a:prstGeom prst="roundRect">
              <a:avLst>
                <a:gd name="adj" fmla="val 8594"/>
              </a:avLst>
            </a:prstGeom>
            <a:solidFill>
              <a:srgbClr val="FFFFFF">
                <a:shade val="85000"/>
              </a:srgbClr>
            </a:solidFill>
            <a:ln w="38100">
              <a:noFill/>
            </a:ln>
            <a:effectLst>
              <a:reflection blurRad="12700" stA="38000" endPos="28000" dist="5000" dir="5400000" sy="-100000" algn="bl" rotWithShape="0"/>
            </a:effectLst>
          </p:spPr>
        </p:pic>
        <p:pic>
          <p:nvPicPr>
            <p:cNvPr id="60" name="Picture 59" descr="Groeber_Michael-2010.jpg"/>
            <p:cNvPicPr>
              <a:picLocks noChangeAspect="1"/>
            </p:cNvPicPr>
            <p:nvPr/>
          </p:nvPicPr>
          <p:blipFill>
            <a:blip r:embed="rId32" cstate="print"/>
            <a:stretch>
              <a:fillRect/>
            </a:stretch>
          </p:blipFill>
          <p:spPr>
            <a:xfrm>
              <a:off x="1264984" y="3730519"/>
              <a:ext cx="705395" cy="987553"/>
            </a:xfrm>
            <a:prstGeom prst="roundRect">
              <a:avLst>
                <a:gd name="adj" fmla="val 8594"/>
              </a:avLst>
            </a:prstGeom>
            <a:solidFill>
              <a:srgbClr val="FFFFFF">
                <a:shade val="85000"/>
              </a:srgbClr>
            </a:solidFill>
            <a:ln w="38100">
              <a:noFill/>
            </a:ln>
            <a:effectLst>
              <a:reflection blurRad="12700" stA="38000" endPos="28000" dist="5000" dir="5400000" sy="-100000" algn="bl" rotWithShape="0"/>
            </a:effectLst>
          </p:spPr>
        </p:pic>
        <p:pic>
          <p:nvPicPr>
            <p:cNvPr id="61" name="Picture 60" descr="Groeber_Michael-2010.jpg"/>
            <p:cNvPicPr>
              <a:picLocks noChangeAspect="1"/>
            </p:cNvPicPr>
            <p:nvPr/>
          </p:nvPicPr>
          <p:blipFill>
            <a:blip r:embed="rId32" cstate="print"/>
            <a:stretch>
              <a:fillRect/>
            </a:stretch>
          </p:blipFill>
          <p:spPr>
            <a:xfrm>
              <a:off x="6114351" y="3607838"/>
              <a:ext cx="705395" cy="987553"/>
            </a:xfrm>
            <a:prstGeom prst="roundRect">
              <a:avLst>
                <a:gd name="adj" fmla="val 8594"/>
              </a:avLst>
            </a:prstGeom>
            <a:solidFill>
              <a:srgbClr val="FFFFFF">
                <a:shade val="85000"/>
              </a:srgbClr>
            </a:solidFill>
            <a:ln w="38100">
              <a:noFill/>
            </a:ln>
            <a:effectLst>
              <a:reflection blurRad="12700" stA="38000" endPos="28000" dist="5000" dir="5400000" sy="-100000" algn="bl" rotWithShape="0"/>
            </a:effectLst>
          </p:spPr>
        </p:pic>
        <p:pic>
          <p:nvPicPr>
            <p:cNvPr id="62" name="Picture 61" descr="mike jackson photo.jpeg"/>
            <p:cNvPicPr>
              <a:picLocks noChangeAspect="1"/>
            </p:cNvPicPr>
            <p:nvPr/>
          </p:nvPicPr>
          <p:blipFill>
            <a:blip r:embed="rId27" cstate="print"/>
            <a:srcRect l="4000" r="8000"/>
            <a:stretch>
              <a:fillRect/>
            </a:stretch>
          </p:blipFill>
          <p:spPr>
            <a:xfrm>
              <a:off x="6403174" y="4239789"/>
              <a:ext cx="854179" cy="984250"/>
            </a:xfrm>
            <a:prstGeom prst="rect">
              <a:avLst/>
            </a:prstGeom>
          </p:spPr>
        </p:pic>
        <p:pic>
          <p:nvPicPr>
            <p:cNvPr id="63" name="Picture 62" descr="Groeber_Michael-2010.jpg"/>
            <p:cNvPicPr>
              <a:picLocks noChangeAspect="1"/>
            </p:cNvPicPr>
            <p:nvPr/>
          </p:nvPicPr>
          <p:blipFill>
            <a:blip r:embed="rId32" cstate="print"/>
            <a:stretch>
              <a:fillRect/>
            </a:stretch>
          </p:blipFill>
          <p:spPr>
            <a:xfrm>
              <a:off x="4904298" y="4380123"/>
              <a:ext cx="705395" cy="987553"/>
            </a:xfrm>
            <a:prstGeom prst="roundRect">
              <a:avLst>
                <a:gd name="adj" fmla="val 8594"/>
              </a:avLst>
            </a:prstGeom>
            <a:solidFill>
              <a:srgbClr val="FFFFFF">
                <a:shade val="85000"/>
              </a:srgbClr>
            </a:solidFill>
            <a:ln w="38100">
              <a:noFill/>
            </a:ln>
            <a:effectLst>
              <a:reflection blurRad="12700" stA="38000" endPos="28000" dist="5000" dir="5400000" sy="-100000" algn="bl" rotWithShape="0"/>
            </a:effectLst>
          </p:spPr>
        </p:pic>
        <p:pic>
          <p:nvPicPr>
            <p:cNvPr id="64" name="Picture 63" descr="callas-professorship-Ghosh.jpg"/>
            <p:cNvPicPr>
              <a:picLocks noChangeAspect="1"/>
            </p:cNvPicPr>
            <p:nvPr/>
          </p:nvPicPr>
          <p:blipFill>
            <a:blip r:embed="rId33" cstate="print"/>
            <a:stretch>
              <a:fillRect/>
            </a:stretch>
          </p:blipFill>
          <p:spPr>
            <a:xfrm>
              <a:off x="1032384" y="1186628"/>
              <a:ext cx="735520" cy="1028701"/>
            </a:xfrm>
            <a:prstGeom prst="rect">
              <a:avLst/>
            </a:prstGeom>
          </p:spPr>
        </p:pic>
        <p:pic>
          <p:nvPicPr>
            <p:cNvPr id="65" name="Picture 64" descr="Dimiduk_Dennis-2010s.jpg"/>
            <p:cNvPicPr>
              <a:picLocks noChangeAspect="1"/>
            </p:cNvPicPr>
            <p:nvPr/>
          </p:nvPicPr>
          <p:blipFill>
            <a:blip r:embed="rId34" cstate="print"/>
            <a:srcRect l="12022"/>
            <a:stretch>
              <a:fillRect/>
            </a:stretch>
          </p:blipFill>
          <p:spPr>
            <a:xfrm>
              <a:off x="1740639" y="1258914"/>
              <a:ext cx="670394" cy="1066565"/>
            </a:xfrm>
            <a:prstGeom prst="rect">
              <a:avLst/>
            </a:prstGeom>
          </p:spPr>
        </p:pic>
        <p:pic>
          <p:nvPicPr>
            <p:cNvPr id="66" name="Picture 65" descr="Groeber_Michael-2010.jpg"/>
            <p:cNvPicPr>
              <a:picLocks noChangeAspect="1"/>
            </p:cNvPicPr>
            <p:nvPr/>
          </p:nvPicPr>
          <p:blipFill>
            <a:blip r:embed="rId32" cstate="print"/>
            <a:stretch>
              <a:fillRect/>
            </a:stretch>
          </p:blipFill>
          <p:spPr>
            <a:xfrm>
              <a:off x="1223790" y="1865289"/>
              <a:ext cx="705395" cy="987554"/>
            </a:xfrm>
            <a:prstGeom prst="roundRect">
              <a:avLst>
                <a:gd name="adj" fmla="val 8594"/>
              </a:avLst>
            </a:prstGeom>
            <a:solidFill>
              <a:srgbClr val="FFFFFF">
                <a:shade val="85000"/>
              </a:srgbClr>
            </a:solidFill>
            <a:ln w="38100">
              <a:noFill/>
            </a:ln>
            <a:effectLst>
              <a:reflection blurRad="12700" stA="38000" endPos="28000" dist="5000" dir="5400000" sy="-100000" algn="bl" rotWithShape="0"/>
            </a:effectLst>
          </p:spPr>
        </p:pic>
        <p:sp>
          <p:nvSpPr>
            <p:cNvPr id="67" name="TextBox 31"/>
            <p:cNvSpPr txBox="1"/>
            <p:nvPr/>
          </p:nvSpPr>
          <p:spPr>
            <a:xfrm>
              <a:off x="8144527" y="2902193"/>
              <a:ext cx="1071860" cy="608838"/>
            </a:xfrm>
            <a:prstGeom prst="rect">
              <a:avLst/>
            </a:prstGeom>
            <a:noFill/>
          </p:spPr>
          <p:txBody>
            <a:bodyPr wrap="square" rtlCol="0">
              <a:spAutoFit/>
            </a:bodyPr>
            <a:lstStyle/>
            <a:p>
              <a:r>
                <a:rPr lang="en-US" sz="600" dirty="0" smtClean="0">
                  <a:solidFill>
                    <a:srgbClr val="DAD4D0"/>
                  </a:solidFill>
                </a:rPr>
                <a:t>2015</a:t>
              </a:r>
              <a:endParaRPr lang="en-US" sz="600" dirty="0">
                <a:solidFill>
                  <a:srgbClr val="DAD4D0"/>
                </a:solidFill>
              </a:endParaRPr>
            </a:p>
          </p:txBody>
        </p:sp>
        <p:sp>
          <p:nvSpPr>
            <p:cNvPr id="68" name="TextBox 67"/>
            <p:cNvSpPr txBox="1"/>
            <p:nvPr/>
          </p:nvSpPr>
          <p:spPr>
            <a:xfrm rot="20917050">
              <a:off x="6202691" y="2728927"/>
              <a:ext cx="1979409" cy="837153"/>
            </a:xfrm>
            <a:prstGeom prst="rect">
              <a:avLst/>
            </a:prstGeom>
            <a:solidFill>
              <a:schemeClr val="bg1">
                <a:alpha val="70000"/>
              </a:schemeClr>
            </a:solidFill>
            <a:ln w="25400">
              <a:solidFill>
                <a:srgbClr val="FF0000"/>
              </a:solidFill>
            </a:ln>
          </p:spPr>
          <p:txBody>
            <a:bodyPr wrap="square" rtlCol="0">
              <a:spAutoFit/>
            </a:bodyPr>
            <a:lstStyle/>
            <a:p>
              <a:pPr algn="ctr"/>
              <a:r>
                <a:rPr lang="en-US" sz="1050" b="1" dirty="0" smtClean="0">
                  <a:solidFill>
                    <a:srgbClr val="FF0000"/>
                  </a:solidFill>
                </a:rPr>
                <a:t>V2.0-3.0</a:t>
              </a:r>
              <a:endParaRPr lang="en-US" sz="2000" b="1" dirty="0">
                <a:solidFill>
                  <a:srgbClr val="FF0000"/>
                </a:solidFill>
              </a:endParaRPr>
            </a:p>
          </p:txBody>
        </p:sp>
      </p:grpSp>
      <p:sp>
        <p:nvSpPr>
          <p:cNvPr id="76" name="Rounded Rectangle 75"/>
          <p:cNvSpPr/>
          <p:nvPr/>
        </p:nvSpPr>
        <p:spPr bwMode="auto">
          <a:xfrm>
            <a:off x="-16322" y="3679281"/>
            <a:ext cx="5404104" cy="1389317"/>
          </a:xfrm>
          <a:prstGeom prst="roundRect">
            <a:avLst/>
          </a:prstGeom>
          <a:noFill/>
          <a:ln w="25400" cap="flat" cmpd="sng" algn="ctr">
            <a:noFill/>
            <a:prstDash val="solid"/>
            <a:round/>
            <a:headEnd type="none" w="med" len="med"/>
            <a:tailEnd type="triangle" w="sm" len="med"/>
          </a:ln>
          <a:effectLst/>
        </p:spPr>
        <p:txBody>
          <a:bodyPr wrap="square">
            <a:spAutoFit/>
          </a:bodyPr>
          <a:lstStyle/>
          <a:p>
            <a:pPr marL="285750" indent="-285750">
              <a:spcBef>
                <a:spcPct val="20000"/>
              </a:spcBef>
              <a:buFont typeface="Wingdings" charset="2"/>
              <a:buChar char="§"/>
              <a:defRPr/>
            </a:pPr>
            <a:r>
              <a:rPr lang="en-US" dirty="0" smtClean="0">
                <a:latin typeface="Helvetica"/>
                <a:cs typeface="Helvetica"/>
              </a:rPr>
              <a:t>Late 2000s and Early 2010s</a:t>
            </a:r>
          </a:p>
          <a:p>
            <a:pPr marL="569912" lvl="1" indent="-285750">
              <a:spcBef>
                <a:spcPct val="20000"/>
              </a:spcBef>
              <a:buFont typeface="Wingdings" charset="2"/>
              <a:buChar char="§"/>
              <a:defRPr/>
            </a:pPr>
            <a:r>
              <a:rPr lang="en-US" dirty="0" smtClean="0">
                <a:latin typeface="Helvetica"/>
                <a:cs typeface="Helvetica"/>
              </a:rPr>
              <a:t>Large collaborative efforts – Added function, but occurred manually &amp; with point source integration</a:t>
            </a:r>
          </a:p>
        </p:txBody>
      </p:sp>
      <p:sp>
        <p:nvSpPr>
          <p:cNvPr id="77" name="Rounded Rectangle 76"/>
          <p:cNvSpPr/>
          <p:nvPr/>
        </p:nvSpPr>
        <p:spPr bwMode="auto">
          <a:xfrm>
            <a:off x="-1" y="2603082"/>
            <a:ext cx="5230091" cy="1021556"/>
          </a:xfrm>
          <a:prstGeom prst="roundRect">
            <a:avLst/>
          </a:prstGeom>
          <a:noFill/>
          <a:ln w="25400" cap="flat" cmpd="sng" algn="ctr">
            <a:noFill/>
            <a:prstDash val="solid"/>
            <a:round/>
            <a:headEnd type="none" w="med" len="med"/>
            <a:tailEnd type="triangle" w="sm" len="med"/>
          </a:ln>
          <a:effectLst/>
        </p:spPr>
        <p:txBody>
          <a:bodyPr wrap="square">
            <a:spAutoFit/>
          </a:bodyPr>
          <a:lstStyle/>
          <a:p>
            <a:pPr marL="285750" indent="-285750">
              <a:spcBef>
                <a:spcPct val="20000"/>
              </a:spcBef>
              <a:buFont typeface="Wingdings" charset="2"/>
              <a:buChar char="§"/>
              <a:defRPr/>
            </a:pPr>
            <a:r>
              <a:rPr lang="en-US" dirty="0" smtClean="0">
                <a:latin typeface="Helvetica"/>
                <a:cs typeface="Helvetica"/>
              </a:rPr>
              <a:t>Mid-To-Late 2000s</a:t>
            </a:r>
          </a:p>
          <a:p>
            <a:pPr marL="569912" lvl="1" indent="-285750">
              <a:buFont typeface="Wingdings" charset="2"/>
              <a:buChar char="§"/>
              <a:defRPr/>
            </a:pPr>
            <a:r>
              <a:rPr lang="en-US" dirty="0" smtClean="0">
                <a:latin typeface="Helvetica"/>
                <a:cs typeface="Helvetica"/>
              </a:rPr>
              <a:t>GUI front end – Improved user interaction, but fixed workflow and structures </a:t>
            </a:r>
          </a:p>
        </p:txBody>
      </p:sp>
      <p:sp>
        <p:nvSpPr>
          <p:cNvPr id="78" name="Rounded Rectangle 77"/>
          <p:cNvSpPr/>
          <p:nvPr/>
        </p:nvSpPr>
        <p:spPr bwMode="auto">
          <a:xfrm>
            <a:off x="0" y="1253250"/>
            <a:ext cx="5117284" cy="1328023"/>
          </a:xfrm>
          <a:prstGeom prst="roundRect">
            <a:avLst/>
          </a:prstGeom>
          <a:noFill/>
          <a:ln w="25400" cap="flat" cmpd="sng" algn="ctr">
            <a:noFill/>
            <a:prstDash val="solid"/>
            <a:round/>
            <a:headEnd type="none" w="med" len="med"/>
            <a:tailEnd type="triangle" w="sm" len="med"/>
          </a:ln>
          <a:effectLst/>
        </p:spPr>
        <p:txBody>
          <a:bodyPr wrap="square">
            <a:spAutoFit/>
          </a:bodyPr>
          <a:lstStyle/>
          <a:p>
            <a:pPr marL="285750" indent="-285750">
              <a:spcBef>
                <a:spcPct val="20000"/>
              </a:spcBef>
              <a:buFont typeface="Wingdings" charset="2"/>
              <a:buChar char="§"/>
              <a:defRPr/>
            </a:pPr>
            <a:r>
              <a:rPr lang="en-US" dirty="0" smtClean="0">
                <a:latin typeface="Helvetica"/>
                <a:cs typeface="Helvetica"/>
              </a:rPr>
              <a:t>Early-to-Mid 2000s</a:t>
            </a:r>
          </a:p>
          <a:p>
            <a:pPr marL="569912" lvl="1" indent="-285750">
              <a:buFont typeface="Wingdings" charset="2"/>
              <a:buChar char="§"/>
              <a:defRPr/>
            </a:pPr>
            <a:r>
              <a:rPr lang="en-US" dirty="0" smtClean="0">
                <a:latin typeface="Helvetica"/>
                <a:cs typeface="Helvetica"/>
              </a:rPr>
              <a:t>Proof of concept for automated 3D structure quantification – Led to disparate command line tools</a:t>
            </a:r>
          </a:p>
        </p:txBody>
      </p:sp>
      <p:pic>
        <p:nvPicPr>
          <p:cNvPr id="80" name="Picture 79" descr="abstraction layer.png"/>
          <p:cNvPicPr>
            <a:picLocks noChangeAspect="1"/>
          </p:cNvPicPr>
          <p:nvPr/>
        </p:nvPicPr>
        <p:blipFill>
          <a:blip r:embed="rId35"/>
          <a:stretch>
            <a:fillRect/>
          </a:stretch>
        </p:blipFill>
        <p:spPr>
          <a:xfrm>
            <a:off x="5621511" y="5787129"/>
            <a:ext cx="3088022" cy="1033274"/>
          </a:xfrm>
          <a:prstGeom prst="rect">
            <a:avLst/>
          </a:prstGeom>
        </p:spPr>
      </p:pic>
      <p:sp>
        <p:nvSpPr>
          <p:cNvPr id="75" name="TextBox 74"/>
          <p:cNvSpPr txBox="1"/>
          <p:nvPr/>
        </p:nvSpPr>
        <p:spPr>
          <a:xfrm>
            <a:off x="0" y="6656832"/>
            <a:ext cx="1619010" cy="215444"/>
          </a:xfrm>
          <a:prstGeom prst="rect">
            <a:avLst/>
          </a:prstGeom>
          <a:noFill/>
        </p:spPr>
        <p:txBody>
          <a:bodyPr wrap="square" rtlCol="0">
            <a:spAutoFit/>
          </a:bodyPr>
          <a:lstStyle/>
          <a:p>
            <a:r>
              <a:rPr lang="en-US" sz="800" dirty="0" smtClean="0">
                <a:latin typeface="Helvetica"/>
                <a:cs typeface="Helvetica"/>
              </a:rPr>
              <a:t>*Adapted from M. </a:t>
            </a:r>
            <a:r>
              <a:rPr lang="en-US" sz="800" dirty="0" err="1" smtClean="0">
                <a:latin typeface="Helvetica"/>
                <a:cs typeface="Helvetica"/>
              </a:rPr>
              <a:t>Groeber</a:t>
            </a:r>
            <a:endParaRPr lang="en-US" sz="800" dirty="0">
              <a:latin typeface="Helvetica"/>
              <a:cs typeface="Helvetica"/>
            </a:endParaRPr>
          </a:p>
        </p:txBody>
      </p:sp>
    </p:spTree>
    <p:extLst>
      <p:ext uri="{BB962C8B-B14F-4D97-AF65-F5344CB8AC3E}">
        <p14:creationId xmlns:p14="http://schemas.microsoft.com/office/powerpoint/2010/main" val="3872833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video>
              <p:cMediaNode>
                <p:cTn id="2" repeatCount="indefinite" fill="hold" display="0">
                  <p:stCondLst>
                    <p:cond delay="indefinite"/>
                  </p:stCondLst>
                  <p:endCondLst>
                    <p:cond evt="onNext" delay="0">
                      <p:tgtEl>
                        <p:sldTgt/>
                      </p:tgtEl>
                    </p:cond>
                    <p:cond evt="onPrev" delay="0">
                      <p:tgtEl>
                        <p:sldTgt/>
                      </p:tgtEl>
                    </p:cond>
                  </p:endCondLst>
                </p:cTn>
                <p:tgtEl>
                  <p:spTgt spid="5"/>
                </p:tgtEl>
              </p:cMediaNode>
            </p:video>
            <p:video>
              <p:cMediaNode>
                <p:cTn id="3" repeatCount="indefinite"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DREAM.3D</a:t>
            </a:r>
            <a:endParaRPr lang="en-US" dirty="0"/>
          </a:p>
        </p:txBody>
      </p:sp>
      <p:sp>
        <p:nvSpPr>
          <p:cNvPr id="3" name="Slide Number Placeholder 2"/>
          <p:cNvSpPr>
            <a:spLocks noGrp="1"/>
          </p:cNvSpPr>
          <p:nvPr>
            <p:ph type="sldNum" sz="quarter" idx="12"/>
          </p:nvPr>
        </p:nvSpPr>
        <p:spPr/>
        <p:txBody>
          <a:bodyPr/>
          <a:lstStyle/>
          <a:p>
            <a:fld id="{E67947C6-7C43-F646-BF47-BCEE1BD2FE6B}" type="slidenum">
              <a:rPr lang="en-US" smtClean="0"/>
              <a:t>5</a:t>
            </a:fld>
            <a:endParaRPr lang="en-US" dirty="0"/>
          </a:p>
        </p:txBody>
      </p:sp>
      <p:pic>
        <p:nvPicPr>
          <p:cNvPr id="11" name="Picture 10"/>
          <p:cNvPicPr>
            <a:picLocks noChangeAspect="1" noChangeArrowheads="1"/>
          </p:cNvPicPr>
          <p:nvPr/>
        </p:nvPicPr>
        <p:blipFill>
          <a:blip r:embed="rId3" cstate="print"/>
          <a:srcRect l="21432" t="62626" r="25975" b="14141"/>
          <a:stretch>
            <a:fillRect/>
          </a:stretch>
        </p:blipFill>
        <p:spPr bwMode="auto">
          <a:xfrm>
            <a:off x="609520" y="1648690"/>
            <a:ext cx="2319563" cy="866801"/>
          </a:xfrm>
          <a:prstGeom prst="rect">
            <a:avLst/>
          </a:prstGeom>
          <a:noFill/>
          <a:ln w="9525">
            <a:solidFill>
              <a:schemeClr val="tx1"/>
            </a:solidFill>
            <a:miter lim="800000"/>
            <a:headEnd/>
            <a:tailEnd/>
          </a:ln>
          <a:effectLst/>
        </p:spPr>
      </p:pic>
      <p:grpSp>
        <p:nvGrpSpPr>
          <p:cNvPr id="12" name="Group 4"/>
          <p:cNvGrpSpPr/>
          <p:nvPr/>
        </p:nvGrpSpPr>
        <p:grpSpPr>
          <a:xfrm>
            <a:off x="3583198" y="4584548"/>
            <a:ext cx="2429933" cy="1665301"/>
            <a:chOff x="2423880" y="3897124"/>
            <a:chExt cx="3586972" cy="2417315"/>
          </a:xfrm>
        </p:grpSpPr>
        <p:pic>
          <p:nvPicPr>
            <p:cNvPr id="13" name="Picture 12" descr="grain.png"/>
            <p:cNvPicPr>
              <a:picLocks noChangeAspect="1"/>
            </p:cNvPicPr>
            <p:nvPr/>
          </p:nvPicPr>
          <p:blipFill>
            <a:blip r:embed="rId4" cstate="print"/>
            <a:stretch>
              <a:fillRect/>
            </a:stretch>
          </p:blipFill>
          <p:spPr>
            <a:xfrm>
              <a:off x="3200400" y="3897124"/>
              <a:ext cx="1828800" cy="1495125"/>
            </a:xfrm>
            <a:prstGeom prst="rect">
              <a:avLst/>
            </a:prstGeom>
          </p:spPr>
        </p:pic>
        <p:sp>
          <p:nvSpPr>
            <p:cNvPr id="14" name="TextBox 13"/>
            <p:cNvSpPr txBox="1"/>
            <p:nvPr/>
          </p:nvSpPr>
          <p:spPr>
            <a:xfrm>
              <a:off x="2966004" y="5367108"/>
              <a:ext cx="2492111" cy="485426"/>
            </a:xfrm>
            <a:prstGeom prst="rect">
              <a:avLst/>
            </a:prstGeom>
            <a:noFill/>
          </p:spPr>
          <p:txBody>
            <a:bodyPr wrap="square" rtlCol="0">
              <a:spAutoFit/>
            </a:bodyPr>
            <a:lstStyle/>
            <a:p>
              <a:pPr algn="ctr"/>
              <a:r>
                <a:rPr lang="en-US" b="1" dirty="0" smtClean="0">
                  <a:solidFill>
                    <a:schemeClr val="tx2">
                      <a:lumMod val="75000"/>
                    </a:schemeClr>
                  </a:solidFill>
                </a:rPr>
                <a:t>Feature Object</a:t>
              </a:r>
              <a:endParaRPr lang="en-US" b="1" dirty="0">
                <a:solidFill>
                  <a:schemeClr val="tx2">
                    <a:lumMod val="75000"/>
                  </a:schemeClr>
                </a:solidFill>
              </a:endParaRPr>
            </a:p>
          </p:txBody>
        </p:sp>
        <p:sp>
          <p:nvSpPr>
            <p:cNvPr id="15" name="TextBox 14"/>
            <p:cNvSpPr txBox="1"/>
            <p:nvPr/>
          </p:nvSpPr>
          <p:spPr>
            <a:xfrm>
              <a:off x="2423880" y="5748109"/>
              <a:ext cx="3586972" cy="566330"/>
            </a:xfrm>
            <a:prstGeom prst="rect">
              <a:avLst/>
            </a:prstGeom>
            <a:noFill/>
          </p:spPr>
          <p:txBody>
            <a:bodyPr wrap="square" rtlCol="0">
              <a:spAutoFit/>
            </a:bodyPr>
            <a:lstStyle/>
            <a:p>
              <a:pPr algn="ctr"/>
              <a:r>
                <a:rPr lang="en-US" sz="1100" b="1" dirty="0" smtClean="0">
                  <a:solidFill>
                    <a:schemeClr val="tx2">
                      <a:lumMod val="75000"/>
                    </a:schemeClr>
                  </a:solidFill>
                </a:rPr>
                <a:t>100s – 10,000s of Objects</a:t>
              </a:r>
            </a:p>
            <a:p>
              <a:pPr algn="ctr"/>
              <a:r>
                <a:rPr lang="en-US" sz="1100" b="1" dirty="0" smtClean="0">
                  <a:solidFill>
                    <a:schemeClr val="tx2">
                      <a:lumMod val="75000"/>
                    </a:schemeClr>
                  </a:solidFill>
                </a:rPr>
                <a:t>(100s – 10,000s of Element Objects)</a:t>
              </a:r>
              <a:endParaRPr lang="en-US" sz="1100" b="1" dirty="0">
                <a:solidFill>
                  <a:schemeClr val="tx2">
                    <a:lumMod val="75000"/>
                  </a:schemeClr>
                </a:solidFill>
              </a:endParaRPr>
            </a:p>
          </p:txBody>
        </p:sp>
      </p:grpSp>
      <p:grpSp>
        <p:nvGrpSpPr>
          <p:cNvPr id="16" name="Group 18"/>
          <p:cNvGrpSpPr/>
          <p:nvPr/>
        </p:nvGrpSpPr>
        <p:grpSpPr>
          <a:xfrm>
            <a:off x="5952755" y="4429558"/>
            <a:ext cx="2460110" cy="1811885"/>
            <a:chOff x="6172041" y="4327022"/>
            <a:chExt cx="3569710" cy="2551233"/>
          </a:xfrm>
        </p:grpSpPr>
        <p:pic>
          <p:nvPicPr>
            <p:cNvPr id="17" name="Picture 16" descr="realcube"/>
            <p:cNvPicPr>
              <a:picLocks noChangeAspect="1" noChangeArrowheads="1"/>
            </p:cNvPicPr>
            <p:nvPr/>
          </p:nvPicPr>
          <p:blipFill>
            <a:blip r:embed="rId5" cstate="print"/>
            <a:srcRect/>
            <a:stretch>
              <a:fillRect/>
            </a:stretch>
          </p:blipFill>
          <p:spPr bwMode="auto">
            <a:xfrm>
              <a:off x="6477000" y="4327022"/>
              <a:ext cx="2667000" cy="1735233"/>
            </a:xfrm>
            <a:prstGeom prst="rect">
              <a:avLst/>
            </a:prstGeom>
            <a:noFill/>
            <a:ln w="9525">
              <a:noFill/>
              <a:miter lim="800000"/>
              <a:headEnd/>
              <a:tailEnd/>
            </a:ln>
          </p:spPr>
        </p:pic>
        <p:sp>
          <p:nvSpPr>
            <p:cNvPr id="18" name="TextBox 17"/>
            <p:cNvSpPr txBox="1"/>
            <p:nvPr/>
          </p:nvSpPr>
          <p:spPr>
            <a:xfrm>
              <a:off x="6562629" y="5965328"/>
              <a:ext cx="2726484" cy="470870"/>
            </a:xfrm>
            <a:prstGeom prst="rect">
              <a:avLst/>
            </a:prstGeom>
            <a:noFill/>
          </p:spPr>
          <p:txBody>
            <a:bodyPr wrap="square" rtlCol="0">
              <a:spAutoFit/>
            </a:bodyPr>
            <a:lstStyle/>
            <a:p>
              <a:pPr algn="ctr"/>
              <a:r>
                <a:rPr lang="en-US" b="1" dirty="0" smtClean="0">
                  <a:solidFill>
                    <a:schemeClr val="tx2">
                      <a:lumMod val="75000"/>
                    </a:schemeClr>
                  </a:solidFill>
                </a:rPr>
                <a:t>Ensemble Object</a:t>
              </a:r>
              <a:endParaRPr lang="en-US" b="1" dirty="0">
                <a:solidFill>
                  <a:schemeClr val="tx2">
                    <a:lumMod val="75000"/>
                  </a:schemeClr>
                </a:solidFill>
              </a:endParaRPr>
            </a:p>
          </p:txBody>
        </p:sp>
        <p:sp>
          <p:nvSpPr>
            <p:cNvPr id="19" name="TextBox 18"/>
            <p:cNvSpPr txBox="1"/>
            <p:nvPr/>
          </p:nvSpPr>
          <p:spPr>
            <a:xfrm>
              <a:off x="6172041" y="6328906"/>
              <a:ext cx="3569710" cy="549349"/>
            </a:xfrm>
            <a:prstGeom prst="rect">
              <a:avLst/>
            </a:prstGeom>
            <a:noFill/>
          </p:spPr>
          <p:txBody>
            <a:bodyPr wrap="square" rtlCol="0">
              <a:spAutoFit/>
            </a:bodyPr>
            <a:lstStyle/>
            <a:p>
              <a:pPr algn="ctr"/>
              <a:r>
                <a:rPr lang="en-US" sz="1100" b="1" dirty="0" smtClean="0">
                  <a:solidFill>
                    <a:schemeClr val="tx2">
                      <a:lumMod val="75000"/>
                    </a:schemeClr>
                  </a:solidFill>
                </a:rPr>
                <a:t>1s – 10s Objects</a:t>
              </a:r>
            </a:p>
            <a:p>
              <a:pPr algn="ctr"/>
              <a:r>
                <a:rPr lang="en-US" sz="1100" b="1" dirty="0" smtClean="0">
                  <a:solidFill>
                    <a:schemeClr val="tx2">
                      <a:lumMod val="75000"/>
                    </a:schemeClr>
                  </a:solidFill>
                </a:rPr>
                <a:t>(100s – 10,000s of Feature Objects)</a:t>
              </a:r>
              <a:endParaRPr lang="en-US" sz="1100" b="1" dirty="0">
                <a:solidFill>
                  <a:schemeClr val="tx2">
                    <a:lumMod val="75000"/>
                  </a:schemeClr>
                </a:solidFill>
              </a:endParaRPr>
            </a:p>
          </p:txBody>
        </p:sp>
      </p:grpSp>
      <p:cxnSp>
        <p:nvCxnSpPr>
          <p:cNvPr id="20" name="Straight Connector 19"/>
          <p:cNvCxnSpPr/>
          <p:nvPr/>
        </p:nvCxnSpPr>
        <p:spPr>
          <a:xfrm rot="5400000">
            <a:off x="2162088" y="4788019"/>
            <a:ext cx="2817801" cy="5756"/>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1" name="Group 34"/>
          <p:cNvGrpSpPr/>
          <p:nvPr/>
        </p:nvGrpSpPr>
        <p:grpSpPr>
          <a:xfrm>
            <a:off x="952043" y="4156866"/>
            <a:ext cx="2424894" cy="2078978"/>
            <a:chOff x="14385" y="3575572"/>
            <a:chExt cx="3601831" cy="3274029"/>
          </a:xfrm>
        </p:grpSpPr>
        <p:sp>
          <p:nvSpPr>
            <p:cNvPr id="22" name="TextBox 21"/>
            <p:cNvSpPr txBox="1"/>
            <p:nvPr/>
          </p:nvSpPr>
          <p:spPr>
            <a:xfrm>
              <a:off x="530010" y="6095565"/>
              <a:ext cx="2667746" cy="526640"/>
            </a:xfrm>
            <a:prstGeom prst="rect">
              <a:avLst/>
            </a:prstGeom>
            <a:noFill/>
          </p:spPr>
          <p:txBody>
            <a:bodyPr wrap="square" rtlCol="0">
              <a:spAutoFit/>
            </a:bodyPr>
            <a:lstStyle/>
            <a:p>
              <a:pPr algn="ctr"/>
              <a:r>
                <a:rPr lang="en-US" b="1" dirty="0" smtClean="0">
                  <a:solidFill>
                    <a:schemeClr val="tx2">
                      <a:lumMod val="75000"/>
                    </a:schemeClr>
                  </a:solidFill>
                </a:rPr>
                <a:t>Element Object</a:t>
              </a:r>
              <a:endParaRPr lang="en-US" b="1" dirty="0">
                <a:solidFill>
                  <a:schemeClr val="tx2">
                    <a:lumMod val="75000"/>
                  </a:schemeClr>
                </a:solidFill>
              </a:endParaRPr>
            </a:p>
          </p:txBody>
        </p:sp>
        <p:sp>
          <p:nvSpPr>
            <p:cNvPr id="23" name="TextBox 22"/>
            <p:cNvSpPr txBox="1"/>
            <p:nvPr/>
          </p:nvSpPr>
          <p:spPr>
            <a:xfrm>
              <a:off x="14385" y="6476564"/>
              <a:ext cx="3601831" cy="373037"/>
            </a:xfrm>
            <a:prstGeom prst="rect">
              <a:avLst/>
            </a:prstGeom>
            <a:noFill/>
          </p:spPr>
          <p:txBody>
            <a:bodyPr wrap="square" rtlCol="0">
              <a:spAutoFit/>
            </a:bodyPr>
            <a:lstStyle/>
            <a:p>
              <a:pPr algn="ctr"/>
              <a:r>
                <a:rPr lang="en-US" sz="1100" b="1" dirty="0" smtClean="0">
                  <a:solidFill>
                    <a:schemeClr val="tx2">
                      <a:lumMod val="75000"/>
                    </a:schemeClr>
                  </a:solidFill>
                </a:rPr>
                <a:t>100,000s – 1,000,000,000s of Objects</a:t>
              </a:r>
              <a:endParaRPr lang="en-US" sz="1100" b="1" dirty="0">
                <a:solidFill>
                  <a:schemeClr val="tx2">
                    <a:lumMod val="75000"/>
                  </a:schemeClr>
                </a:solidFill>
              </a:endParaRPr>
            </a:p>
          </p:txBody>
        </p:sp>
        <p:pic>
          <p:nvPicPr>
            <p:cNvPr id="24" name="Picture 23" descr="DataContainers.png"/>
            <p:cNvPicPr>
              <a:picLocks noChangeAspect="1"/>
            </p:cNvPicPr>
            <p:nvPr/>
          </p:nvPicPr>
          <p:blipFill>
            <a:blip r:embed="rId6" cstate="print"/>
            <a:stretch>
              <a:fillRect/>
            </a:stretch>
          </p:blipFill>
          <p:spPr>
            <a:xfrm>
              <a:off x="228600" y="3575572"/>
              <a:ext cx="3327833" cy="2520431"/>
            </a:xfrm>
            <a:prstGeom prst="rect">
              <a:avLst/>
            </a:prstGeom>
          </p:spPr>
        </p:pic>
      </p:grpSp>
      <p:sp>
        <p:nvSpPr>
          <p:cNvPr id="25" name="Rounded Rectangle 24"/>
          <p:cNvSpPr/>
          <p:nvPr/>
        </p:nvSpPr>
        <p:spPr>
          <a:xfrm>
            <a:off x="821230" y="2730454"/>
            <a:ext cx="7551381" cy="494805"/>
          </a:xfrm>
          <a:prstGeom prst="roundRect">
            <a:avLst/>
          </a:prstGeom>
          <a:solidFill>
            <a:schemeClr val="accent5">
              <a:lumMod val="40000"/>
              <a:lumOff val="60000"/>
            </a:schemeClr>
          </a:solidFill>
          <a:ln w="38100" cmpd="sng">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Helvetica"/>
                <a:cs typeface="Helvetica"/>
              </a:rPr>
              <a:t>GEOMETRY, LABELING, STATISTICS</a:t>
            </a:r>
            <a:endParaRPr lang="en-US" sz="1600" dirty="0">
              <a:solidFill>
                <a:schemeClr val="tx1"/>
              </a:solidFill>
              <a:latin typeface="Helvetica"/>
              <a:cs typeface="Helvetica"/>
            </a:endParaRPr>
          </a:p>
        </p:txBody>
      </p:sp>
      <p:sp>
        <p:nvSpPr>
          <p:cNvPr id="26" name="Down Arrow 25"/>
          <p:cNvSpPr/>
          <p:nvPr/>
        </p:nvSpPr>
        <p:spPr>
          <a:xfrm>
            <a:off x="4473663" y="2544811"/>
            <a:ext cx="251545" cy="288709"/>
          </a:xfrm>
          <a:prstGeom prst="downArrow">
            <a:avLst/>
          </a:prstGeom>
          <a:solidFill>
            <a:srgbClr val="FFFF00">
              <a:alpha val="50000"/>
            </a:srgb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Down Arrow 26"/>
          <p:cNvSpPr/>
          <p:nvPr/>
        </p:nvSpPr>
        <p:spPr>
          <a:xfrm>
            <a:off x="4471997" y="3102484"/>
            <a:ext cx="251545" cy="288709"/>
          </a:xfrm>
          <a:prstGeom prst="downArrow">
            <a:avLst/>
          </a:prstGeom>
          <a:solidFill>
            <a:srgbClr val="FFFF00">
              <a:alpha val="50000"/>
            </a:srgb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descr="IPF.BMP"/>
          <p:cNvPicPr>
            <a:picLocks noChangeAspect="1"/>
          </p:cNvPicPr>
          <p:nvPr/>
        </p:nvPicPr>
        <p:blipFill>
          <a:blip r:embed="rId7"/>
          <a:srcRect l="50209"/>
          <a:stretch>
            <a:fillRect/>
          </a:stretch>
        </p:blipFill>
        <p:spPr>
          <a:xfrm>
            <a:off x="2589882" y="1135830"/>
            <a:ext cx="1203152" cy="1017769"/>
          </a:xfrm>
          <a:prstGeom prst="rect">
            <a:avLst/>
          </a:prstGeom>
        </p:spPr>
      </p:pic>
      <p:pic>
        <p:nvPicPr>
          <p:cNvPr id="29" name="Picture 28" descr="6061-Aluminum.jpg"/>
          <p:cNvPicPr>
            <a:picLocks noChangeAspect="1"/>
          </p:cNvPicPr>
          <p:nvPr/>
        </p:nvPicPr>
        <p:blipFill>
          <a:blip r:embed="rId8"/>
          <a:srcRect l="32165" t="23333" r="27216" b="23333"/>
          <a:stretch>
            <a:fillRect/>
          </a:stretch>
        </p:blipFill>
        <p:spPr>
          <a:xfrm>
            <a:off x="3463241" y="1626442"/>
            <a:ext cx="965954" cy="957286"/>
          </a:xfrm>
          <a:prstGeom prst="rect">
            <a:avLst/>
          </a:prstGeom>
        </p:spPr>
      </p:pic>
      <p:pic>
        <p:nvPicPr>
          <p:cNvPr id="30" name="Picture 12" descr="AlredCoblue1"/>
          <p:cNvPicPr>
            <a:picLocks noChangeAspect="1" noChangeArrowheads="1"/>
          </p:cNvPicPr>
          <p:nvPr/>
        </p:nvPicPr>
        <p:blipFill>
          <a:blip r:embed="rId9" cstate="print"/>
          <a:srcRect t="17500" r="3030" b="5000"/>
          <a:stretch>
            <a:fillRect/>
          </a:stretch>
        </p:blipFill>
        <p:spPr bwMode="auto">
          <a:xfrm>
            <a:off x="6504667" y="1141033"/>
            <a:ext cx="1035670" cy="1021446"/>
          </a:xfrm>
          <a:prstGeom prst="rect">
            <a:avLst/>
          </a:prstGeom>
          <a:noFill/>
          <a:ln w="9525">
            <a:noFill/>
            <a:miter lim="800000"/>
            <a:headEnd/>
            <a:tailEnd/>
          </a:ln>
        </p:spPr>
      </p:pic>
      <p:grpSp>
        <p:nvGrpSpPr>
          <p:cNvPr id="31" name="Group 71"/>
          <p:cNvGrpSpPr/>
          <p:nvPr/>
        </p:nvGrpSpPr>
        <p:grpSpPr>
          <a:xfrm>
            <a:off x="7411083" y="1568178"/>
            <a:ext cx="1153794" cy="945802"/>
            <a:chOff x="6443976" y="1620054"/>
            <a:chExt cx="1990909" cy="1463675"/>
          </a:xfrm>
        </p:grpSpPr>
        <p:pic>
          <p:nvPicPr>
            <p:cNvPr id="32" name="Picture 3" descr="interface2c-bsf-16bit"/>
            <p:cNvPicPr>
              <a:picLocks noChangeAspect="1" noChangeArrowheads="1"/>
            </p:cNvPicPr>
            <p:nvPr/>
          </p:nvPicPr>
          <p:blipFill>
            <a:blip r:embed="rId10" cstate="print">
              <a:extLst>
                <a:ext uri="{28A0092B-C50C-407E-A947-70E740481C1C}">
                  <a14:useLocalDpi xmlns:a14="http://schemas.microsoft.com/office/drawing/2010/main" val="0"/>
                </a:ext>
              </a:extLst>
            </a:blip>
            <a:srcRect l="24612" t="29535" r="19690" b="29535"/>
            <a:stretch>
              <a:fillRect/>
            </a:stretch>
          </p:blipFill>
          <p:spPr bwMode="auto">
            <a:xfrm>
              <a:off x="6443976" y="1620054"/>
              <a:ext cx="1990909"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7"/>
            <p:cNvSpPr txBox="1">
              <a:spLocks noChangeArrowheads="1"/>
            </p:cNvSpPr>
            <p:nvPr/>
          </p:nvSpPr>
          <p:spPr bwMode="auto">
            <a:xfrm>
              <a:off x="6477460" y="1640649"/>
              <a:ext cx="300815" cy="415770"/>
            </a:xfrm>
            <a:prstGeom prst="rect">
              <a:avLst/>
            </a:prstGeom>
            <a:solidFill>
              <a:srgbClr val="FFFFFF"/>
            </a:solidFill>
            <a:ln w="9525">
              <a:solidFill>
                <a:srgbClr val="000000"/>
              </a:solidFill>
              <a:miter lim="800000"/>
              <a:headEnd/>
              <a:tailEnd/>
            </a:ln>
          </p:spPr>
          <p:txBody>
            <a:bodyPr wrap="square" lIns="36576" tIns="36576" rIns="36576" bIns="36576">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defTabSz="914400"/>
              <a:r>
                <a:rPr lang="en-US" sz="1200" dirty="0">
                  <a:solidFill>
                    <a:srgbClr val="000000"/>
                  </a:solidFill>
                  <a:latin typeface="Symbol" charset="2"/>
                  <a:sym typeface="Symbol" charset="2"/>
                </a:rPr>
                <a:t></a:t>
              </a:r>
              <a:r>
                <a:rPr lang="en-US" sz="1400" dirty="0">
                  <a:solidFill>
                    <a:srgbClr val="000000"/>
                  </a:solidFill>
                  <a:latin typeface="Times" charset="0"/>
                </a:rPr>
                <a:t>'</a:t>
              </a:r>
              <a:endParaRPr lang="en-US" sz="1400" dirty="0">
                <a:solidFill>
                  <a:srgbClr val="000000"/>
                </a:solidFill>
              </a:endParaRPr>
            </a:p>
          </p:txBody>
        </p:sp>
        <p:sp>
          <p:nvSpPr>
            <p:cNvPr id="34" name="Text Box 6"/>
            <p:cNvSpPr txBox="1">
              <a:spLocks noChangeArrowheads="1"/>
            </p:cNvSpPr>
            <p:nvPr/>
          </p:nvSpPr>
          <p:spPr bwMode="auto">
            <a:xfrm>
              <a:off x="8158549" y="1657262"/>
              <a:ext cx="254732" cy="415770"/>
            </a:xfrm>
            <a:prstGeom prst="rect">
              <a:avLst/>
            </a:prstGeom>
            <a:solidFill>
              <a:srgbClr val="FFFFFF"/>
            </a:solidFill>
            <a:ln w="9525">
              <a:solidFill>
                <a:srgbClr val="000000"/>
              </a:solidFill>
              <a:miter lim="800000"/>
              <a:headEnd/>
              <a:tailEnd/>
            </a:ln>
          </p:spPr>
          <p:txBody>
            <a:bodyPr wrap="square" lIns="36576" tIns="36576" rIns="36576" bIns="36576">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defTabSz="914400"/>
              <a:r>
                <a:rPr lang="en-US" sz="1400" dirty="0">
                  <a:solidFill>
                    <a:srgbClr val="000000"/>
                  </a:solidFill>
                  <a:latin typeface="Symbol" charset="2"/>
                  <a:sym typeface="Symbol" charset="2"/>
                </a:rPr>
                <a:t></a:t>
              </a:r>
              <a:endParaRPr lang="en-US" sz="1600" dirty="0">
                <a:solidFill>
                  <a:srgbClr val="000000"/>
                </a:solidFill>
              </a:endParaRPr>
            </a:p>
          </p:txBody>
        </p:sp>
      </p:grpSp>
      <p:sp>
        <p:nvSpPr>
          <p:cNvPr id="35" name="TextBox 34"/>
          <p:cNvSpPr txBox="1"/>
          <p:nvPr/>
        </p:nvSpPr>
        <p:spPr>
          <a:xfrm>
            <a:off x="721560" y="6299879"/>
            <a:ext cx="7745460" cy="338554"/>
          </a:xfrm>
          <a:prstGeom prst="rect">
            <a:avLst/>
          </a:prstGeom>
          <a:solidFill>
            <a:srgbClr val="CCFFCC">
              <a:alpha val="50000"/>
            </a:srgbClr>
          </a:solidFill>
          <a:ln w="38100">
            <a:solidFill>
              <a:srgbClr val="008000"/>
            </a:solidFill>
          </a:ln>
        </p:spPr>
        <p:txBody>
          <a:bodyPr wrap="square" rtlCol="0">
            <a:spAutoFit/>
          </a:bodyPr>
          <a:lstStyle/>
          <a:p>
            <a:pPr algn="ctr"/>
            <a:r>
              <a:rPr lang="en-US" sz="1600" b="1" i="1" dirty="0" smtClean="0">
                <a:latin typeface="Helvetica"/>
                <a:cs typeface="Helvetica"/>
              </a:rPr>
              <a:t>Object–Attribute construct generalizes storage of digital, spatial information   </a:t>
            </a:r>
            <a:endParaRPr lang="en-US" sz="1600" b="1" i="1" dirty="0">
              <a:latin typeface="Helvetica"/>
              <a:cs typeface="Helvetica"/>
            </a:endParaRPr>
          </a:p>
        </p:txBody>
      </p:sp>
      <p:pic>
        <p:nvPicPr>
          <p:cNvPr id="36" name="Picture 35" descr="AuQD.tif"/>
          <p:cNvPicPr>
            <a:picLocks noChangeAspect="1"/>
          </p:cNvPicPr>
          <p:nvPr/>
        </p:nvPicPr>
        <p:blipFill>
          <a:blip r:embed="rId11" cstate="print"/>
          <a:srcRect l="12278" t="35787" r="13155" b="33231"/>
          <a:stretch>
            <a:fillRect/>
          </a:stretch>
        </p:blipFill>
        <p:spPr>
          <a:xfrm>
            <a:off x="5200044" y="1828549"/>
            <a:ext cx="1663356" cy="723085"/>
          </a:xfrm>
          <a:prstGeom prst="rect">
            <a:avLst/>
          </a:prstGeom>
        </p:spPr>
      </p:pic>
      <p:pic>
        <p:nvPicPr>
          <p:cNvPr id="37" name="Picture 36" descr="cube.bmp"/>
          <p:cNvPicPr>
            <a:picLocks noChangeAspect="1"/>
          </p:cNvPicPr>
          <p:nvPr/>
        </p:nvPicPr>
        <p:blipFill>
          <a:blip r:embed="rId12" cstate="print"/>
          <a:srcRect r="15000"/>
          <a:stretch>
            <a:fillRect/>
          </a:stretch>
        </p:blipFill>
        <p:spPr>
          <a:xfrm>
            <a:off x="4380622" y="1141743"/>
            <a:ext cx="1027813" cy="922114"/>
          </a:xfrm>
          <a:prstGeom prst="rect">
            <a:avLst/>
          </a:prstGeom>
        </p:spPr>
      </p:pic>
      <p:sp>
        <p:nvSpPr>
          <p:cNvPr id="38" name="TextBox 37"/>
          <p:cNvSpPr txBox="1"/>
          <p:nvPr/>
        </p:nvSpPr>
        <p:spPr>
          <a:xfrm>
            <a:off x="5284632" y="2508976"/>
            <a:ext cx="1662611" cy="215444"/>
          </a:xfrm>
          <a:prstGeom prst="rect">
            <a:avLst/>
          </a:prstGeom>
          <a:noFill/>
        </p:spPr>
        <p:txBody>
          <a:bodyPr wrap="square" rtlCol="0">
            <a:spAutoFit/>
          </a:bodyPr>
          <a:lstStyle/>
          <a:p>
            <a:r>
              <a:rPr lang="en-US" sz="800" dirty="0" smtClean="0">
                <a:latin typeface="Helvetica"/>
                <a:cs typeface="Helvetica"/>
              </a:rPr>
              <a:t>Image Courtesy of L. Drummy</a:t>
            </a:r>
            <a:endParaRPr lang="en-US" sz="1200" dirty="0">
              <a:latin typeface="Helvetica"/>
              <a:cs typeface="Helvetica"/>
            </a:endParaRPr>
          </a:p>
        </p:txBody>
      </p:sp>
      <p:sp>
        <p:nvSpPr>
          <p:cNvPr id="39" name="TextBox 38"/>
          <p:cNvSpPr txBox="1"/>
          <p:nvPr/>
        </p:nvSpPr>
        <p:spPr>
          <a:xfrm>
            <a:off x="7472900" y="1249850"/>
            <a:ext cx="994120" cy="338554"/>
          </a:xfrm>
          <a:prstGeom prst="rect">
            <a:avLst/>
          </a:prstGeom>
          <a:noFill/>
        </p:spPr>
        <p:txBody>
          <a:bodyPr wrap="square" rtlCol="0">
            <a:spAutoFit/>
          </a:bodyPr>
          <a:lstStyle/>
          <a:p>
            <a:r>
              <a:rPr lang="en-US" sz="800" dirty="0" smtClean="0">
                <a:latin typeface="Helvetica"/>
                <a:cs typeface="Helvetica"/>
              </a:rPr>
              <a:t>Images Courtesy of J. Tiley</a:t>
            </a:r>
            <a:endParaRPr lang="en-US" sz="1200" dirty="0">
              <a:latin typeface="Helvetica"/>
              <a:cs typeface="Helvetica"/>
            </a:endParaRPr>
          </a:p>
        </p:txBody>
      </p:sp>
      <p:sp>
        <p:nvSpPr>
          <p:cNvPr id="40" name="TextBox 39"/>
          <p:cNvSpPr txBox="1"/>
          <p:nvPr/>
        </p:nvSpPr>
        <p:spPr>
          <a:xfrm>
            <a:off x="611064" y="1442439"/>
            <a:ext cx="1463627" cy="215444"/>
          </a:xfrm>
          <a:prstGeom prst="rect">
            <a:avLst/>
          </a:prstGeom>
          <a:noFill/>
        </p:spPr>
        <p:txBody>
          <a:bodyPr wrap="square" rtlCol="0">
            <a:spAutoFit/>
          </a:bodyPr>
          <a:lstStyle/>
          <a:p>
            <a:r>
              <a:rPr lang="en-US" sz="800" dirty="0" smtClean="0">
                <a:latin typeface="Helvetica"/>
                <a:cs typeface="Helvetica"/>
              </a:rPr>
              <a:t>Image Courtesy of J. Miller</a:t>
            </a:r>
            <a:endParaRPr lang="en-US" sz="1200" dirty="0">
              <a:latin typeface="Helvetica"/>
              <a:cs typeface="Helvetica"/>
            </a:endParaRPr>
          </a:p>
        </p:txBody>
      </p:sp>
      <p:pic>
        <p:nvPicPr>
          <p:cNvPr id="41" name="Picture 40" descr="AttributeMatrixUnlabeled.png"/>
          <p:cNvPicPr>
            <a:picLocks noChangeAspect="1"/>
          </p:cNvPicPr>
          <p:nvPr/>
        </p:nvPicPr>
        <p:blipFill>
          <a:blip r:embed="rId13"/>
          <a:stretch>
            <a:fillRect/>
          </a:stretch>
        </p:blipFill>
        <p:spPr>
          <a:xfrm>
            <a:off x="4618073" y="3826131"/>
            <a:ext cx="969070" cy="723847"/>
          </a:xfrm>
          <a:prstGeom prst="rect">
            <a:avLst/>
          </a:prstGeom>
        </p:spPr>
      </p:pic>
      <p:pic>
        <p:nvPicPr>
          <p:cNvPr id="42" name="Picture 41" descr="AttributeMatrixUnlabeled.png"/>
          <p:cNvPicPr>
            <a:picLocks noChangeAspect="1"/>
          </p:cNvPicPr>
          <p:nvPr/>
        </p:nvPicPr>
        <p:blipFill>
          <a:blip r:embed="rId13"/>
          <a:stretch>
            <a:fillRect/>
          </a:stretch>
        </p:blipFill>
        <p:spPr>
          <a:xfrm>
            <a:off x="4445480" y="3676115"/>
            <a:ext cx="969070" cy="723847"/>
          </a:xfrm>
          <a:prstGeom prst="rect">
            <a:avLst/>
          </a:prstGeom>
        </p:spPr>
      </p:pic>
      <p:pic>
        <p:nvPicPr>
          <p:cNvPr id="43" name="Picture 42" descr="AttributeMatrixFeature.png"/>
          <p:cNvPicPr>
            <a:picLocks noChangeAspect="1"/>
          </p:cNvPicPr>
          <p:nvPr/>
        </p:nvPicPr>
        <p:blipFill>
          <a:blip r:embed="rId14"/>
          <a:stretch>
            <a:fillRect/>
          </a:stretch>
        </p:blipFill>
        <p:spPr>
          <a:xfrm>
            <a:off x="3805815" y="3410050"/>
            <a:ext cx="1485242" cy="840532"/>
          </a:xfrm>
          <a:prstGeom prst="rect">
            <a:avLst/>
          </a:prstGeom>
        </p:spPr>
      </p:pic>
      <p:pic>
        <p:nvPicPr>
          <p:cNvPr id="44" name="Picture 43" descr="AttributeMatrixUnlabeled.png"/>
          <p:cNvPicPr>
            <a:picLocks noChangeAspect="1"/>
          </p:cNvPicPr>
          <p:nvPr/>
        </p:nvPicPr>
        <p:blipFill>
          <a:blip r:embed="rId13"/>
          <a:stretch>
            <a:fillRect/>
          </a:stretch>
        </p:blipFill>
        <p:spPr>
          <a:xfrm>
            <a:off x="7042732" y="3659132"/>
            <a:ext cx="969070" cy="723847"/>
          </a:xfrm>
          <a:prstGeom prst="rect">
            <a:avLst/>
          </a:prstGeom>
        </p:spPr>
      </p:pic>
      <p:pic>
        <p:nvPicPr>
          <p:cNvPr id="45" name="Picture 44" descr="AttributeMatrixUnlabeled.png"/>
          <p:cNvPicPr>
            <a:picLocks noChangeAspect="1"/>
          </p:cNvPicPr>
          <p:nvPr/>
        </p:nvPicPr>
        <p:blipFill>
          <a:blip r:embed="rId13"/>
          <a:stretch>
            <a:fillRect/>
          </a:stretch>
        </p:blipFill>
        <p:spPr>
          <a:xfrm>
            <a:off x="6861788" y="3526100"/>
            <a:ext cx="969070" cy="723847"/>
          </a:xfrm>
          <a:prstGeom prst="rect">
            <a:avLst/>
          </a:prstGeom>
        </p:spPr>
      </p:pic>
      <p:pic>
        <p:nvPicPr>
          <p:cNvPr id="46" name="Picture 45" descr="AttributeMatrixEnsemble.png"/>
          <p:cNvPicPr>
            <a:picLocks noChangeAspect="1"/>
          </p:cNvPicPr>
          <p:nvPr/>
        </p:nvPicPr>
        <p:blipFill>
          <a:blip r:embed="rId15"/>
          <a:stretch>
            <a:fillRect/>
          </a:stretch>
        </p:blipFill>
        <p:spPr>
          <a:xfrm>
            <a:off x="6099637" y="3268526"/>
            <a:ext cx="1581285" cy="840532"/>
          </a:xfrm>
          <a:prstGeom prst="rect">
            <a:avLst/>
          </a:prstGeom>
        </p:spPr>
      </p:pic>
      <p:sp>
        <p:nvSpPr>
          <p:cNvPr id="47" name="Curved Up Arrow 46"/>
          <p:cNvSpPr/>
          <p:nvPr/>
        </p:nvSpPr>
        <p:spPr>
          <a:xfrm rot="18901994">
            <a:off x="5090390" y="4585792"/>
            <a:ext cx="361342" cy="157484"/>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Curved Up Arrow 47"/>
          <p:cNvSpPr/>
          <p:nvPr/>
        </p:nvSpPr>
        <p:spPr>
          <a:xfrm rot="17740916">
            <a:off x="7791319" y="4320600"/>
            <a:ext cx="364437" cy="163761"/>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9" name="Picture 48" descr="AttributeMatrixElement.png"/>
          <p:cNvPicPr>
            <a:picLocks noChangeAspect="1"/>
          </p:cNvPicPr>
          <p:nvPr/>
        </p:nvPicPr>
        <p:blipFill>
          <a:blip r:embed="rId16" cstate="print"/>
          <a:stretch>
            <a:fillRect/>
          </a:stretch>
        </p:blipFill>
        <p:spPr>
          <a:xfrm>
            <a:off x="1503360" y="3277017"/>
            <a:ext cx="1322288" cy="816170"/>
          </a:xfrm>
          <a:prstGeom prst="rect">
            <a:avLst/>
          </a:prstGeom>
        </p:spPr>
      </p:pic>
      <p:sp>
        <p:nvSpPr>
          <p:cNvPr id="50" name="Curved Up Arrow 49"/>
          <p:cNvSpPr/>
          <p:nvPr/>
        </p:nvSpPr>
        <p:spPr>
          <a:xfrm rot="13891889">
            <a:off x="2729809" y="3863081"/>
            <a:ext cx="338704" cy="153903"/>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TextBox 51"/>
          <p:cNvSpPr txBox="1"/>
          <p:nvPr/>
        </p:nvSpPr>
        <p:spPr>
          <a:xfrm>
            <a:off x="0" y="6656832"/>
            <a:ext cx="1619010" cy="215444"/>
          </a:xfrm>
          <a:prstGeom prst="rect">
            <a:avLst/>
          </a:prstGeom>
          <a:noFill/>
        </p:spPr>
        <p:txBody>
          <a:bodyPr wrap="square" rtlCol="0">
            <a:spAutoFit/>
          </a:bodyPr>
          <a:lstStyle/>
          <a:p>
            <a:r>
              <a:rPr lang="en-US" sz="800" dirty="0" smtClean="0">
                <a:latin typeface="Helvetica"/>
                <a:cs typeface="Helvetica"/>
              </a:rPr>
              <a:t>*Adapted from M. </a:t>
            </a:r>
            <a:r>
              <a:rPr lang="en-US" sz="800" dirty="0" err="1" smtClean="0">
                <a:latin typeface="Helvetica"/>
                <a:cs typeface="Helvetica"/>
              </a:rPr>
              <a:t>Groeber</a:t>
            </a:r>
            <a:endParaRPr lang="en-US" sz="800" dirty="0">
              <a:latin typeface="Helvetica"/>
              <a:cs typeface="Helvetica"/>
            </a:endParaRPr>
          </a:p>
        </p:txBody>
      </p:sp>
    </p:spTree>
    <p:extLst>
      <p:ext uri="{BB962C8B-B14F-4D97-AF65-F5344CB8AC3E}">
        <p14:creationId xmlns:p14="http://schemas.microsoft.com/office/powerpoint/2010/main" val="240985812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207" y="239252"/>
            <a:ext cx="9143999" cy="677108"/>
          </a:xfrm>
          <a:prstGeom prst="rect">
            <a:avLst/>
          </a:prstGeom>
          <a:noFill/>
        </p:spPr>
        <p:txBody>
          <a:bodyPr wrap="square" rtlCol="0" anchor="ctr">
            <a:spAutoFit/>
          </a:bodyPr>
          <a:lstStyle/>
          <a:p>
            <a:pPr algn="ctr"/>
            <a:r>
              <a:rPr lang="en-US" sz="3800" b="1" dirty="0" smtClean="0">
                <a:latin typeface="Helvetica"/>
                <a:cs typeface="Helvetica"/>
              </a:rPr>
              <a:t>Attribute Matrix Layout</a:t>
            </a:r>
            <a:endParaRPr lang="en-US" sz="3800" b="1" dirty="0">
              <a:latin typeface="Helvetica"/>
              <a:cs typeface="Helvetica"/>
            </a:endParaRPr>
          </a:p>
        </p:txBody>
      </p:sp>
      <p:sp>
        <p:nvSpPr>
          <p:cNvPr id="81" name="TextBox 80"/>
          <p:cNvSpPr txBox="1"/>
          <p:nvPr/>
        </p:nvSpPr>
        <p:spPr>
          <a:xfrm>
            <a:off x="885742" y="1175020"/>
            <a:ext cx="7457249" cy="646331"/>
          </a:xfrm>
          <a:prstGeom prst="rect">
            <a:avLst/>
          </a:prstGeom>
          <a:noFill/>
        </p:spPr>
        <p:txBody>
          <a:bodyPr wrap="square" rtlCol="0">
            <a:spAutoFit/>
          </a:bodyPr>
          <a:lstStyle/>
          <a:p>
            <a:pPr algn="ctr"/>
            <a:r>
              <a:rPr lang="en-US" b="1" dirty="0" smtClean="0">
                <a:latin typeface="Helvetica"/>
                <a:cs typeface="Helvetica"/>
              </a:rPr>
              <a:t>Dynamically-defined &amp; resized container allows for flexible &amp; efficient data storing</a:t>
            </a:r>
            <a:endParaRPr lang="en-US" b="1" dirty="0">
              <a:latin typeface="Helvetica"/>
              <a:cs typeface="Helvetica"/>
            </a:endParaRPr>
          </a:p>
        </p:txBody>
      </p:sp>
      <p:grpSp>
        <p:nvGrpSpPr>
          <p:cNvPr id="3" name="Group 43"/>
          <p:cNvGrpSpPr/>
          <p:nvPr/>
        </p:nvGrpSpPr>
        <p:grpSpPr>
          <a:xfrm>
            <a:off x="1479074" y="1996072"/>
            <a:ext cx="7335216" cy="4620992"/>
            <a:chOff x="2454883" y="1078467"/>
            <a:chExt cx="5499254" cy="2883932"/>
          </a:xfrm>
        </p:grpSpPr>
        <p:sp>
          <p:nvSpPr>
            <p:cNvPr id="45" name="Cube 44"/>
            <p:cNvSpPr/>
            <p:nvPr/>
          </p:nvSpPr>
          <p:spPr>
            <a:xfrm>
              <a:off x="3739509" y="2305049"/>
              <a:ext cx="4214628" cy="1072591"/>
            </a:xfrm>
            <a:prstGeom prst="cube">
              <a:avLst>
                <a:gd name="adj" fmla="val 85000"/>
              </a:avLst>
            </a:prstGeom>
            <a:solidFill>
              <a:schemeClr val="accent2"/>
            </a:solidFill>
            <a:ln w="3175">
              <a:solidFill>
                <a:schemeClr val="tx1"/>
              </a:solidFill>
            </a:ln>
            <a:scene3d>
              <a:camera prst="orthographicFront">
                <a:rot lat="24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p:cNvSpPr/>
            <p:nvPr/>
          </p:nvSpPr>
          <p:spPr>
            <a:xfrm>
              <a:off x="3733804" y="2379345"/>
              <a:ext cx="3704781" cy="630940"/>
            </a:xfrm>
            <a:prstGeom prst="cube">
              <a:avLst>
                <a:gd name="adj" fmla="val 71875"/>
              </a:avLst>
            </a:prstGeom>
            <a:solidFill>
              <a:schemeClr val="accent5"/>
            </a:solidFill>
            <a:ln w="3175">
              <a:solidFill>
                <a:schemeClr val="tx1"/>
              </a:solidFill>
            </a:ln>
            <a:scene3d>
              <a:camera prst="orthographicFront">
                <a:rot lat="24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p:cNvSpPr/>
            <p:nvPr/>
          </p:nvSpPr>
          <p:spPr>
            <a:xfrm>
              <a:off x="3733789" y="2074545"/>
              <a:ext cx="3328422" cy="265525"/>
            </a:xfrm>
            <a:prstGeom prst="cube">
              <a:avLst>
                <a:gd name="adj" fmla="val 38906"/>
              </a:avLst>
            </a:prstGeom>
            <a:solidFill>
              <a:schemeClr val="accent3">
                <a:lumMod val="60000"/>
                <a:lumOff val="40000"/>
              </a:schemeClr>
            </a:solidFill>
            <a:ln w="3175">
              <a:solidFill>
                <a:schemeClr val="tx1"/>
              </a:solidFill>
            </a:ln>
            <a:scene3d>
              <a:camera prst="orthographicFront">
                <a:rot lat="24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p:cNvSpPr/>
            <p:nvPr/>
          </p:nvSpPr>
          <p:spPr>
            <a:xfrm>
              <a:off x="3733808" y="1362065"/>
              <a:ext cx="3497585" cy="420620"/>
            </a:xfrm>
            <a:prstGeom prst="cube">
              <a:avLst>
                <a:gd name="adj" fmla="val 60625"/>
              </a:avLst>
            </a:prstGeom>
            <a:solidFill>
              <a:schemeClr val="accent1">
                <a:lumMod val="60000"/>
                <a:lumOff val="40000"/>
              </a:schemeClr>
            </a:solidFill>
            <a:ln w="3175">
              <a:solidFill>
                <a:schemeClr val="tx1"/>
              </a:solidFill>
            </a:ln>
            <a:scene3d>
              <a:camera prst="orthographicFront">
                <a:rot lat="24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p:cNvSpPr/>
            <p:nvPr/>
          </p:nvSpPr>
          <p:spPr>
            <a:xfrm>
              <a:off x="3745219" y="1769744"/>
              <a:ext cx="3319278" cy="265525"/>
            </a:xfrm>
            <a:prstGeom prst="cube">
              <a:avLst>
                <a:gd name="adj" fmla="val 38906"/>
              </a:avLst>
            </a:prstGeom>
            <a:solidFill>
              <a:schemeClr val="accent3">
                <a:lumMod val="60000"/>
                <a:lumOff val="40000"/>
              </a:schemeClr>
            </a:solidFill>
            <a:ln w="3175">
              <a:solidFill>
                <a:schemeClr val="tx1"/>
              </a:solidFill>
            </a:ln>
            <a:scene3d>
              <a:camera prst="orthographicFront">
                <a:rot lat="24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p:cNvSpPr/>
            <p:nvPr/>
          </p:nvSpPr>
          <p:spPr>
            <a:xfrm>
              <a:off x="3733806" y="3299459"/>
              <a:ext cx="3328421" cy="265525"/>
            </a:xfrm>
            <a:prstGeom prst="cube">
              <a:avLst>
                <a:gd name="adj" fmla="val 38906"/>
              </a:avLst>
            </a:prstGeom>
            <a:solidFill>
              <a:schemeClr val="accent3">
                <a:lumMod val="60000"/>
                <a:lumOff val="40000"/>
              </a:schemeClr>
            </a:solidFill>
            <a:ln w="3175">
              <a:solidFill>
                <a:schemeClr val="tx1"/>
              </a:solidFill>
            </a:ln>
            <a:scene3d>
              <a:camera prst="orthographicFront">
                <a:rot lat="24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p:cNvSpPr/>
            <p:nvPr/>
          </p:nvSpPr>
          <p:spPr>
            <a:xfrm>
              <a:off x="3733806" y="3609974"/>
              <a:ext cx="3328421" cy="265525"/>
            </a:xfrm>
            <a:prstGeom prst="cube">
              <a:avLst>
                <a:gd name="adj" fmla="val 38906"/>
              </a:avLst>
            </a:prstGeom>
            <a:solidFill>
              <a:schemeClr val="accent3">
                <a:lumMod val="60000"/>
                <a:lumOff val="40000"/>
              </a:schemeClr>
            </a:solidFill>
            <a:ln w="3175">
              <a:solidFill>
                <a:schemeClr val="tx1"/>
              </a:solidFill>
            </a:ln>
            <a:scene3d>
              <a:camera prst="orthographicFront">
                <a:rot lat="24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p:cNvSpPr/>
            <p:nvPr/>
          </p:nvSpPr>
          <p:spPr>
            <a:xfrm>
              <a:off x="3733806" y="2385059"/>
              <a:ext cx="3328421" cy="265525"/>
            </a:xfrm>
            <a:prstGeom prst="cube">
              <a:avLst>
                <a:gd name="adj" fmla="val 38906"/>
              </a:avLst>
            </a:prstGeom>
            <a:solidFill>
              <a:schemeClr val="accent3">
                <a:lumMod val="60000"/>
                <a:lumOff val="40000"/>
              </a:schemeClr>
            </a:solidFill>
            <a:ln w="3175">
              <a:solidFill>
                <a:schemeClr val="tx1"/>
              </a:solidFill>
            </a:ln>
            <a:scene3d>
              <a:camera prst="orthographicFront">
                <a:rot lat="24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3686181" y="1524000"/>
              <a:ext cx="3419862" cy="24383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2732394" y="1447800"/>
              <a:ext cx="1181102" cy="256816"/>
            </a:xfrm>
            <a:prstGeom prst="rect">
              <a:avLst/>
            </a:prstGeom>
            <a:noFill/>
          </p:spPr>
          <p:txBody>
            <a:bodyPr wrap="square" rtlCol="0">
              <a:spAutoFit/>
            </a:bodyPr>
            <a:lstStyle/>
            <a:p>
              <a:r>
                <a:rPr lang="en-US" dirty="0" smtClean="0">
                  <a:latin typeface="Helvetica"/>
                  <a:cs typeface="Helvetica"/>
                </a:rPr>
                <a:t>Position</a:t>
              </a:r>
              <a:endParaRPr lang="en-US" dirty="0">
                <a:latin typeface="Helvetica"/>
                <a:cs typeface="Helvetica"/>
              </a:endParaRPr>
            </a:p>
          </p:txBody>
        </p:sp>
        <p:sp>
          <p:nvSpPr>
            <p:cNvPr id="60" name="TextBox 59"/>
            <p:cNvSpPr txBox="1"/>
            <p:nvPr/>
          </p:nvSpPr>
          <p:spPr>
            <a:xfrm>
              <a:off x="2552705" y="1752600"/>
              <a:ext cx="1219202" cy="256816"/>
            </a:xfrm>
            <a:prstGeom prst="rect">
              <a:avLst/>
            </a:prstGeom>
            <a:noFill/>
          </p:spPr>
          <p:txBody>
            <a:bodyPr wrap="square" rtlCol="0">
              <a:spAutoFit/>
            </a:bodyPr>
            <a:lstStyle/>
            <a:p>
              <a:r>
                <a:rPr lang="en-US" dirty="0" err="1" smtClean="0">
                  <a:latin typeface="Helvetica"/>
                  <a:cs typeface="Helvetica"/>
                </a:rPr>
                <a:t>Greyscale</a:t>
              </a:r>
              <a:endParaRPr lang="en-US" dirty="0">
                <a:latin typeface="Helvetica"/>
                <a:cs typeface="Helvetica"/>
              </a:endParaRPr>
            </a:p>
          </p:txBody>
        </p:sp>
        <p:sp>
          <p:nvSpPr>
            <p:cNvPr id="61" name="TextBox 60"/>
            <p:cNvSpPr txBox="1"/>
            <p:nvPr/>
          </p:nvSpPr>
          <p:spPr>
            <a:xfrm>
              <a:off x="2454883" y="2057400"/>
              <a:ext cx="1676402" cy="256816"/>
            </a:xfrm>
            <a:prstGeom prst="rect">
              <a:avLst/>
            </a:prstGeom>
            <a:noFill/>
          </p:spPr>
          <p:txBody>
            <a:bodyPr wrap="square" rtlCol="0">
              <a:spAutoFit/>
            </a:bodyPr>
            <a:lstStyle/>
            <a:p>
              <a:r>
                <a:rPr lang="en-US" dirty="0" smtClean="0">
                  <a:latin typeface="Helvetica"/>
                  <a:cs typeface="Helvetica"/>
                </a:rPr>
                <a:t>Confidence</a:t>
              </a:r>
              <a:endParaRPr lang="en-US" dirty="0">
                <a:latin typeface="Helvetica"/>
                <a:cs typeface="Helvetica"/>
              </a:endParaRPr>
            </a:p>
          </p:txBody>
        </p:sp>
        <p:sp>
          <p:nvSpPr>
            <p:cNvPr id="76" name="TextBox 75"/>
            <p:cNvSpPr txBox="1"/>
            <p:nvPr/>
          </p:nvSpPr>
          <p:spPr>
            <a:xfrm>
              <a:off x="2765001" y="2362199"/>
              <a:ext cx="2057404" cy="256816"/>
            </a:xfrm>
            <a:prstGeom prst="rect">
              <a:avLst/>
            </a:prstGeom>
            <a:noFill/>
          </p:spPr>
          <p:txBody>
            <a:bodyPr wrap="square" rtlCol="0">
              <a:spAutoFit/>
            </a:bodyPr>
            <a:lstStyle/>
            <a:p>
              <a:r>
                <a:rPr lang="en-US" dirty="0" smtClean="0">
                  <a:latin typeface="Helvetica"/>
                  <a:cs typeface="Helvetica"/>
                </a:rPr>
                <a:t>Volume</a:t>
              </a:r>
              <a:endParaRPr lang="en-US" dirty="0">
                <a:latin typeface="Helvetica"/>
                <a:cs typeface="Helvetica"/>
              </a:endParaRPr>
            </a:p>
          </p:txBody>
        </p:sp>
        <p:sp>
          <p:nvSpPr>
            <p:cNvPr id="77" name="TextBox 76"/>
            <p:cNvSpPr txBox="1"/>
            <p:nvPr/>
          </p:nvSpPr>
          <p:spPr>
            <a:xfrm>
              <a:off x="2470121" y="2666999"/>
              <a:ext cx="1524002" cy="256816"/>
            </a:xfrm>
            <a:prstGeom prst="rect">
              <a:avLst/>
            </a:prstGeom>
            <a:noFill/>
          </p:spPr>
          <p:txBody>
            <a:bodyPr wrap="square" rtlCol="0">
              <a:spAutoFit/>
            </a:bodyPr>
            <a:lstStyle/>
            <a:p>
              <a:r>
                <a:rPr lang="en-US" dirty="0" smtClean="0">
                  <a:latin typeface="Helvetica"/>
                  <a:cs typeface="Helvetica"/>
                </a:rPr>
                <a:t>Quaternion</a:t>
              </a:r>
              <a:endParaRPr lang="en-US" dirty="0">
                <a:latin typeface="Helvetica"/>
                <a:cs typeface="Helvetica"/>
              </a:endParaRPr>
            </a:p>
          </p:txBody>
        </p:sp>
        <p:sp>
          <p:nvSpPr>
            <p:cNvPr id="78" name="TextBox 77"/>
            <p:cNvSpPr txBox="1"/>
            <p:nvPr/>
          </p:nvSpPr>
          <p:spPr>
            <a:xfrm>
              <a:off x="2536401" y="2971799"/>
              <a:ext cx="1143002" cy="256816"/>
            </a:xfrm>
            <a:prstGeom prst="rect">
              <a:avLst/>
            </a:prstGeom>
            <a:noFill/>
          </p:spPr>
          <p:txBody>
            <a:bodyPr wrap="square" rtlCol="0">
              <a:spAutoFit/>
            </a:bodyPr>
            <a:lstStyle/>
            <a:p>
              <a:r>
                <a:rPr lang="en-US" dirty="0" smtClean="0">
                  <a:latin typeface="Helvetica"/>
                  <a:cs typeface="Helvetica"/>
                </a:rPr>
                <a:t>Chemistry</a:t>
              </a:r>
              <a:endParaRPr lang="en-US" dirty="0">
                <a:latin typeface="Helvetica"/>
                <a:cs typeface="Helvetica"/>
              </a:endParaRPr>
            </a:p>
          </p:txBody>
        </p:sp>
        <p:sp>
          <p:nvSpPr>
            <p:cNvPr id="79" name="TextBox 78"/>
            <p:cNvSpPr txBox="1"/>
            <p:nvPr/>
          </p:nvSpPr>
          <p:spPr>
            <a:xfrm>
              <a:off x="2835884" y="3276599"/>
              <a:ext cx="990602" cy="256816"/>
            </a:xfrm>
            <a:prstGeom prst="rect">
              <a:avLst/>
            </a:prstGeom>
            <a:noFill/>
          </p:spPr>
          <p:txBody>
            <a:bodyPr wrap="square" rtlCol="0">
              <a:spAutoFit/>
            </a:bodyPr>
            <a:lstStyle/>
            <a:p>
              <a:r>
                <a:rPr lang="en-US" dirty="0" smtClean="0">
                  <a:latin typeface="Helvetica"/>
                  <a:cs typeface="Helvetica"/>
                </a:rPr>
                <a:t>Phase</a:t>
              </a:r>
              <a:endParaRPr lang="en-US" dirty="0">
                <a:latin typeface="Helvetica"/>
                <a:cs typeface="Helvetica"/>
              </a:endParaRPr>
            </a:p>
          </p:txBody>
        </p:sp>
        <p:sp>
          <p:nvSpPr>
            <p:cNvPr id="86" name="TextBox 85"/>
            <p:cNvSpPr txBox="1"/>
            <p:nvPr/>
          </p:nvSpPr>
          <p:spPr>
            <a:xfrm>
              <a:off x="2540004" y="3581399"/>
              <a:ext cx="2514604" cy="256816"/>
            </a:xfrm>
            <a:prstGeom prst="rect">
              <a:avLst/>
            </a:prstGeom>
            <a:noFill/>
          </p:spPr>
          <p:txBody>
            <a:bodyPr wrap="square" rtlCol="0">
              <a:spAutoFit/>
            </a:bodyPr>
            <a:lstStyle/>
            <a:p>
              <a:r>
                <a:rPr lang="en-US" dirty="0" err="1" smtClean="0">
                  <a:latin typeface="Helvetica"/>
                  <a:cs typeface="Helvetica"/>
                </a:rPr>
                <a:t>FeatureID</a:t>
              </a:r>
              <a:endParaRPr lang="en-US" dirty="0">
                <a:latin typeface="Helvetica"/>
                <a:cs typeface="Helvetica"/>
              </a:endParaRPr>
            </a:p>
          </p:txBody>
        </p:sp>
        <p:sp>
          <p:nvSpPr>
            <p:cNvPr id="87" name="TextBox 86"/>
            <p:cNvSpPr txBox="1"/>
            <p:nvPr/>
          </p:nvSpPr>
          <p:spPr>
            <a:xfrm>
              <a:off x="3733806" y="1078468"/>
              <a:ext cx="457200" cy="256816"/>
            </a:xfrm>
            <a:prstGeom prst="rect">
              <a:avLst/>
            </a:prstGeom>
            <a:noFill/>
          </p:spPr>
          <p:txBody>
            <a:bodyPr wrap="square" rtlCol="0">
              <a:spAutoFit/>
            </a:bodyPr>
            <a:lstStyle/>
            <a:p>
              <a:r>
                <a:rPr lang="en-US" dirty="0" smtClean="0">
                  <a:latin typeface="Helvetica"/>
                  <a:cs typeface="Helvetica"/>
                </a:rPr>
                <a:t>1</a:t>
              </a:r>
              <a:endParaRPr lang="en-US" dirty="0">
                <a:latin typeface="Helvetica"/>
                <a:cs typeface="Helvetica"/>
              </a:endParaRPr>
            </a:p>
          </p:txBody>
        </p:sp>
        <p:sp>
          <p:nvSpPr>
            <p:cNvPr id="88" name="TextBox 87"/>
            <p:cNvSpPr txBox="1"/>
            <p:nvPr/>
          </p:nvSpPr>
          <p:spPr>
            <a:xfrm>
              <a:off x="3962406" y="1078468"/>
              <a:ext cx="457200" cy="256816"/>
            </a:xfrm>
            <a:prstGeom prst="rect">
              <a:avLst/>
            </a:prstGeom>
            <a:noFill/>
          </p:spPr>
          <p:txBody>
            <a:bodyPr wrap="square" rtlCol="0">
              <a:spAutoFit/>
            </a:bodyPr>
            <a:lstStyle/>
            <a:p>
              <a:r>
                <a:rPr lang="en-US" dirty="0" smtClean="0">
                  <a:latin typeface="Helvetica"/>
                  <a:cs typeface="Helvetica"/>
                </a:rPr>
                <a:t>2</a:t>
              </a:r>
              <a:endParaRPr lang="en-US" dirty="0">
                <a:latin typeface="Helvetica"/>
                <a:cs typeface="Helvetica"/>
              </a:endParaRPr>
            </a:p>
          </p:txBody>
        </p:sp>
        <p:sp>
          <p:nvSpPr>
            <p:cNvPr id="89" name="TextBox 88"/>
            <p:cNvSpPr txBox="1"/>
            <p:nvPr/>
          </p:nvSpPr>
          <p:spPr>
            <a:xfrm>
              <a:off x="4191006" y="1078468"/>
              <a:ext cx="457200" cy="256816"/>
            </a:xfrm>
            <a:prstGeom prst="rect">
              <a:avLst/>
            </a:prstGeom>
            <a:noFill/>
          </p:spPr>
          <p:txBody>
            <a:bodyPr wrap="square" rtlCol="0">
              <a:spAutoFit/>
            </a:bodyPr>
            <a:lstStyle/>
            <a:p>
              <a:r>
                <a:rPr lang="en-US" dirty="0" smtClean="0">
                  <a:latin typeface="Helvetica"/>
                  <a:cs typeface="Helvetica"/>
                </a:rPr>
                <a:t>3</a:t>
              </a:r>
              <a:endParaRPr lang="en-US" dirty="0">
                <a:latin typeface="Helvetica"/>
                <a:cs typeface="Helvetica"/>
              </a:endParaRPr>
            </a:p>
          </p:txBody>
        </p:sp>
        <p:sp>
          <p:nvSpPr>
            <p:cNvPr id="90" name="TextBox 89"/>
            <p:cNvSpPr txBox="1"/>
            <p:nvPr/>
          </p:nvSpPr>
          <p:spPr>
            <a:xfrm>
              <a:off x="4419607" y="1078468"/>
              <a:ext cx="457200" cy="256816"/>
            </a:xfrm>
            <a:prstGeom prst="rect">
              <a:avLst/>
            </a:prstGeom>
            <a:noFill/>
          </p:spPr>
          <p:txBody>
            <a:bodyPr wrap="square" rtlCol="0">
              <a:spAutoFit/>
            </a:bodyPr>
            <a:lstStyle/>
            <a:p>
              <a:r>
                <a:rPr lang="en-US" dirty="0" smtClean="0">
                  <a:latin typeface="Helvetica"/>
                  <a:cs typeface="Helvetica"/>
                </a:rPr>
                <a:t>4</a:t>
              </a:r>
              <a:endParaRPr lang="en-US" dirty="0">
                <a:latin typeface="Helvetica"/>
                <a:cs typeface="Helvetica"/>
              </a:endParaRPr>
            </a:p>
          </p:txBody>
        </p:sp>
        <p:sp>
          <p:nvSpPr>
            <p:cNvPr id="91" name="TextBox 90"/>
            <p:cNvSpPr txBox="1"/>
            <p:nvPr/>
          </p:nvSpPr>
          <p:spPr>
            <a:xfrm>
              <a:off x="4648207" y="1078468"/>
              <a:ext cx="457200" cy="256816"/>
            </a:xfrm>
            <a:prstGeom prst="rect">
              <a:avLst/>
            </a:prstGeom>
            <a:noFill/>
          </p:spPr>
          <p:txBody>
            <a:bodyPr wrap="square" rtlCol="0">
              <a:spAutoFit/>
            </a:bodyPr>
            <a:lstStyle/>
            <a:p>
              <a:r>
                <a:rPr lang="en-US" dirty="0" smtClean="0">
                  <a:latin typeface="Helvetica"/>
                  <a:cs typeface="Helvetica"/>
                </a:rPr>
                <a:t>5</a:t>
              </a:r>
              <a:endParaRPr lang="en-US" dirty="0">
                <a:latin typeface="Helvetica"/>
                <a:cs typeface="Helvetica"/>
              </a:endParaRPr>
            </a:p>
          </p:txBody>
        </p:sp>
        <p:sp>
          <p:nvSpPr>
            <p:cNvPr id="92" name="TextBox 91"/>
            <p:cNvSpPr txBox="1"/>
            <p:nvPr/>
          </p:nvSpPr>
          <p:spPr>
            <a:xfrm>
              <a:off x="4876808" y="1078468"/>
              <a:ext cx="457200" cy="256816"/>
            </a:xfrm>
            <a:prstGeom prst="rect">
              <a:avLst/>
            </a:prstGeom>
            <a:noFill/>
          </p:spPr>
          <p:txBody>
            <a:bodyPr wrap="square" rtlCol="0">
              <a:spAutoFit/>
            </a:bodyPr>
            <a:lstStyle/>
            <a:p>
              <a:r>
                <a:rPr lang="en-US" dirty="0" smtClean="0">
                  <a:latin typeface="Helvetica"/>
                  <a:cs typeface="Helvetica"/>
                </a:rPr>
                <a:t>6</a:t>
              </a:r>
              <a:endParaRPr lang="en-US" dirty="0">
                <a:latin typeface="Helvetica"/>
                <a:cs typeface="Helvetica"/>
              </a:endParaRPr>
            </a:p>
          </p:txBody>
        </p:sp>
        <p:sp>
          <p:nvSpPr>
            <p:cNvPr id="93" name="TextBox 92"/>
            <p:cNvSpPr txBox="1"/>
            <p:nvPr/>
          </p:nvSpPr>
          <p:spPr>
            <a:xfrm>
              <a:off x="5105408" y="1078468"/>
              <a:ext cx="457200" cy="256816"/>
            </a:xfrm>
            <a:prstGeom prst="rect">
              <a:avLst/>
            </a:prstGeom>
            <a:noFill/>
          </p:spPr>
          <p:txBody>
            <a:bodyPr wrap="square" rtlCol="0">
              <a:spAutoFit/>
            </a:bodyPr>
            <a:lstStyle/>
            <a:p>
              <a:r>
                <a:rPr lang="en-US" dirty="0" smtClean="0">
                  <a:latin typeface="Helvetica"/>
                  <a:cs typeface="Helvetica"/>
                </a:rPr>
                <a:t>7</a:t>
              </a:r>
              <a:endParaRPr lang="en-US" dirty="0">
                <a:latin typeface="Helvetica"/>
                <a:cs typeface="Helvetica"/>
              </a:endParaRPr>
            </a:p>
          </p:txBody>
        </p:sp>
        <p:sp>
          <p:nvSpPr>
            <p:cNvPr id="94" name="TextBox 93"/>
            <p:cNvSpPr txBox="1"/>
            <p:nvPr/>
          </p:nvSpPr>
          <p:spPr>
            <a:xfrm>
              <a:off x="5334008" y="1078468"/>
              <a:ext cx="457200" cy="256816"/>
            </a:xfrm>
            <a:prstGeom prst="rect">
              <a:avLst/>
            </a:prstGeom>
            <a:noFill/>
          </p:spPr>
          <p:txBody>
            <a:bodyPr wrap="square" rtlCol="0">
              <a:spAutoFit/>
            </a:bodyPr>
            <a:lstStyle/>
            <a:p>
              <a:r>
                <a:rPr lang="en-US" dirty="0" smtClean="0">
                  <a:latin typeface="Helvetica"/>
                  <a:cs typeface="Helvetica"/>
                </a:rPr>
                <a:t>8</a:t>
              </a:r>
              <a:endParaRPr lang="en-US" dirty="0">
                <a:latin typeface="Helvetica"/>
                <a:cs typeface="Helvetica"/>
              </a:endParaRPr>
            </a:p>
          </p:txBody>
        </p:sp>
        <p:sp>
          <p:nvSpPr>
            <p:cNvPr id="95" name="TextBox 94"/>
            <p:cNvSpPr txBox="1"/>
            <p:nvPr/>
          </p:nvSpPr>
          <p:spPr>
            <a:xfrm>
              <a:off x="5562608" y="1078468"/>
              <a:ext cx="457200" cy="256816"/>
            </a:xfrm>
            <a:prstGeom prst="rect">
              <a:avLst/>
            </a:prstGeom>
            <a:noFill/>
          </p:spPr>
          <p:txBody>
            <a:bodyPr wrap="square" rtlCol="0">
              <a:spAutoFit/>
            </a:bodyPr>
            <a:lstStyle/>
            <a:p>
              <a:r>
                <a:rPr lang="en-US" dirty="0" smtClean="0">
                  <a:latin typeface="Helvetica"/>
                  <a:cs typeface="Helvetica"/>
                </a:rPr>
                <a:t>9</a:t>
              </a:r>
              <a:endParaRPr lang="en-US" dirty="0">
                <a:latin typeface="Helvetica"/>
                <a:cs typeface="Helvetica"/>
              </a:endParaRPr>
            </a:p>
          </p:txBody>
        </p:sp>
        <p:sp>
          <p:nvSpPr>
            <p:cNvPr id="96" name="TextBox 95"/>
            <p:cNvSpPr txBox="1"/>
            <p:nvPr/>
          </p:nvSpPr>
          <p:spPr>
            <a:xfrm>
              <a:off x="6293893" y="1078468"/>
              <a:ext cx="685801" cy="256816"/>
            </a:xfrm>
            <a:prstGeom prst="rect">
              <a:avLst/>
            </a:prstGeom>
            <a:noFill/>
          </p:spPr>
          <p:txBody>
            <a:bodyPr wrap="square" rtlCol="0">
              <a:spAutoFit/>
            </a:bodyPr>
            <a:lstStyle/>
            <a:p>
              <a:r>
                <a:rPr lang="en-US" dirty="0" smtClean="0">
                  <a:latin typeface="Helvetica"/>
                  <a:cs typeface="Helvetica"/>
                </a:rPr>
                <a:t>N-1</a:t>
              </a:r>
              <a:endParaRPr lang="en-US" dirty="0">
                <a:latin typeface="Helvetica"/>
                <a:cs typeface="Helvetica"/>
              </a:endParaRPr>
            </a:p>
          </p:txBody>
        </p:sp>
        <p:sp>
          <p:nvSpPr>
            <p:cNvPr id="97" name="TextBox 96"/>
            <p:cNvSpPr txBox="1"/>
            <p:nvPr/>
          </p:nvSpPr>
          <p:spPr>
            <a:xfrm>
              <a:off x="5809401" y="1078467"/>
              <a:ext cx="685801" cy="256816"/>
            </a:xfrm>
            <a:prstGeom prst="rect">
              <a:avLst/>
            </a:prstGeom>
            <a:noFill/>
          </p:spPr>
          <p:txBody>
            <a:bodyPr wrap="square" rtlCol="0">
              <a:spAutoFit/>
            </a:bodyPr>
            <a:lstStyle/>
            <a:p>
              <a:r>
                <a:rPr lang="en-US" dirty="0" smtClean="0">
                  <a:latin typeface="Helvetica"/>
                  <a:cs typeface="Helvetica"/>
                </a:rPr>
                <a:t>…….</a:t>
              </a:r>
              <a:endParaRPr lang="en-US" dirty="0">
                <a:latin typeface="Helvetica"/>
                <a:cs typeface="Helvetica"/>
              </a:endParaRPr>
            </a:p>
          </p:txBody>
        </p:sp>
        <p:sp>
          <p:nvSpPr>
            <p:cNvPr id="98" name="Rectangle 97"/>
            <p:cNvSpPr/>
            <p:nvPr/>
          </p:nvSpPr>
          <p:spPr>
            <a:xfrm>
              <a:off x="3839189" y="1554479"/>
              <a:ext cx="76200" cy="237744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4058061" y="1554479"/>
              <a:ext cx="76200" cy="237744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4296389" y="1554479"/>
              <a:ext cx="76200" cy="237744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515261" y="1554479"/>
              <a:ext cx="76200" cy="237744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4743862" y="1554479"/>
              <a:ext cx="76200" cy="237744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4962734" y="1554479"/>
              <a:ext cx="76200" cy="237744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5201063" y="1554479"/>
              <a:ext cx="76200" cy="237744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5419936" y="1554479"/>
              <a:ext cx="76200" cy="237744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5658263" y="1554479"/>
              <a:ext cx="76200" cy="237744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6467276" y="1554479"/>
              <a:ext cx="76200" cy="237744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6829430" y="1554479"/>
              <a:ext cx="76200" cy="237744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p:cNvSpPr txBox="1"/>
            <p:nvPr/>
          </p:nvSpPr>
          <p:spPr>
            <a:xfrm>
              <a:off x="6705600" y="1078468"/>
              <a:ext cx="457200" cy="256816"/>
            </a:xfrm>
            <a:prstGeom prst="rect">
              <a:avLst/>
            </a:prstGeom>
            <a:noFill/>
          </p:spPr>
          <p:txBody>
            <a:bodyPr wrap="square" rtlCol="0">
              <a:spAutoFit/>
            </a:bodyPr>
            <a:lstStyle/>
            <a:p>
              <a:r>
                <a:rPr lang="en-US" dirty="0">
                  <a:latin typeface="Helvetica"/>
                  <a:cs typeface="Helvetica"/>
                </a:rPr>
                <a:t>N</a:t>
              </a:r>
            </a:p>
          </p:txBody>
        </p:sp>
      </p:grpSp>
      <p:sp>
        <p:nvSpPr>
          <p:cNvPr id="49" name="Rounded Rectangle 48"/>
          <p:cNvSpPr/>
          <p:nvPr/>
        </p:nvSpPr>
        <p:spPr>
          <a:xfrm>
            <a:off x="3059316" y="3100942"/>
            <a:ext cx="4699133" cy="410047"/>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8013103" y="2874475"/>
            <a:ext cx="1417664" cy="744092"/>
          </a:xfrm>
          <a:prstGeom prst="rect">
            <a:avLst/>
          </a:prstGeom>
          <a:noFill/>
        </p:spPr>
        <p:txBody>
          <a:bodyPr wrap="square" rtlCol="0">
            <a:spAutoFit/>
          </a:bodyPr>
          <a:lstStyle/>
          <a:p>
            <a:r>
              <a:rPr lang="en-US" b="1" dirty="0" smtClean="0">
                <a:solidFill>
                  <a:srgbClr val="FF0000"/>
                </a:solidFill>
                <a:latin typeface="Helvetica"/>
                <a:cs typeface="Helvetica"/>
              </a:rPr>
              <a:t>Attribute Array</a:t>
            </a:r>
            <a:endParaRPr lang="en-US" b="1" dirty="0">
              <a:solidFill>
                <a:srgbClr val="FF0000"/>
              </a:solidFill>
              <a:latin typeface="Helvetica"/>
              <a:cs typeface="Helvetica"/>
            </a:endParaRPr>
          </a:p>
        </p:txBody>
      </p:sp>
      <p:cxnSp>
        <p:nvCxnSpPr>
          <p:cNvPr id="51" name="Straight Arrow Connector 50"/>
          <p:cNvCxnSpPr>
            <a:stCxn id="50" idx="1"/>
            <a:endCxn id="49" idx="3"/>
          </p:cNvCxnSpPr>
          <p:nvPr/>
        </p:nvCxnSpPr>
        <p:spPr>
          <a:xfrm rot="10800000" flipV="1">
            <a:off x="7758450" y="3246521"/>
            <a:ext cx="254654" cy="5944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Rounded Rectangle 51"/>
          <p:cNvSpPr/>
          <p:nvPr/>
        </p:nvSpPr>
        <p:spPr>
          <a:xfrm>
            <a:off x="5624675" y="2580072"/>
            <a:ext cx="338898" cy="4166963"/>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7877345" y="5538094"/>
            <a:ext cx="1435329" cy="720128"/>
          </a:xfrm>
          <a:prstGeom prst="rect">
            <a:avLst/>
          </a:prstGeom>
          <a:noFill/>
        </p:spPr>
        <p:txBody>
          <a:bodyPr wrap="square" rtlCol="0">
            <a:spAutoFit/>
          </a:bodyPr>
          <a:lstStyle/>
          <a:p>
            <a:r>
              <a:rPr lang="en-US" b="1" dirty="0" smtClean="0">
                <a:solidFill>
                  <a:srgbClr val="FF0000"/>
                </a:solidFill>
                <a:latin typeface="Helvetica"/>
                <a:cs typeface="Helvetica"/>
              </a:rPr>
              <a:t>Property Vector</a:t>
            </a:r>
            <a:endParaRPr lang="en-US" b="1" dirty="0">
              <a:solidFill>
                <a:srgbClr val="FF0000"/>
              </a:solidFill>
              <a:latin typeface="Helvetica"/>
              <a:cs typeface="Helvetica"/>
            </a:endParaRPr>
          </a:p>
        </p:txBody>
      </p:sp>
      <p:cxnSp>
        <p:nvCxnSpPr>
          <p:cNvPr id="62" name="Straight Arrow Connector 61"/>
          <p:cNvCxnSpPr>
            <a:stCxn id="53" idx="1"/>
            <a:endCxn id="52" idx="3"/>
          </p:cNvCxnSpPr>
          <p:nvPr/>
        </p:nvCxnSpPr>
        <p:spPr>
          <a:xfrm flipH="1" flipV="1">
            <a:off x="5963573" y="4663554"/>
            <a:ext cx="1913772" cy="123460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Rounded Rectangle 64"/>
          <p:cNvSpPr/>
          <p:nvPr/>
        </p:nvSpPr>
        <p:spPr>
          <a:xfrm>
            <a:off x="1349305" y="2480331"/>
            <a:ext cx="1634681" cy="4122634"/>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12936" y="3810212"/>
            <a:ext cx="1714422" cy="411502"/>
          </a:xfrm>
          <a:prstGeom prst="rect">
            <a:avLst/>
          </a:prstGeom>
          <a:noFill/>
        </p:spPr>
        <p:txBody>
          <a:bodyPr wrap="square" rtlCol="0">
            <a:spAutoFit/>
          </a:bodyPr>
          <a:lstStyle/>
          <a:p>
            <a:r>
              <a:rPr lang="en-US" b="1" dirty="0" smtClean="0">
                <a:solidFill>
                  <a:srgbClr val="FF0000"/>
                </a:solidFill>
                <a:latin typeface="Helvetica"/>
                <a:cs typeface="Helvetica"/>
              </a:rPr>
              <a:t>Attributes</a:t>
            </a:r>
            <a:endParaRPr lang="en-US" b="1" dirty="0">
              <a:solidFill>
                <a:srgbClr val="FF0000"/>
              </a:solidFill>
              <a:latin typeface="Helvetica"/>
              <a:cs typeface="Helvetica"/>
            </a:endParaRPr>
          </a:p>
        </p:txBody>
      </p:sp>
      <p:cxnSp>
        <p:nvCxnSpPr>
          <p:cNvPr id="67" name="Straight Arrow Connector 66"/>
          <p:cNvCxnSpPr>
            <a:stCxn id="66" idx="2"/>
            <a:endCxn id="65" idx="1"/>
          </p:cNvCxnSpPr>
          <p:nvPr/>
        </p:nvCxnSpPr>
        <p:spPr>
          <a:xfrm>
            <a:off x="870147" y="4221714"/>
            <a:ext cx="479158" cy="31993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3082946" y="1926213"/>
            <a:ext cx="4565145" cy="509788"/>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7996956" y="1704566"/>
            <a:ext cx="1355897" cy="425195"/>
          </a:xfrm>
          <a:prstGeom prst="rect">
            <a:avLst/>
          </a:prstGeom>
          <a:noFill/>
        </p:spPr>
        <p:txBody>
          <a:bodyPr wrap="square" rtlCol="0">
            <a:spAutoFit/>
          </a:bodyPr>
          <a:lstStyle/>
          <a:p>
            <a:r>
              <a:rPr lang="en-US" b="1" dirty="0" smtClean="0">
                <a:solidFill>
                  <a:srgbClr val="FF0000"/>
                </a:solidFill>
                <a:latin typeface="Helvetica"/>
                <a:cs typeface="Helvetica"/>
              </a:rPr>
              <a:t>Objects</a:t>
            </a:r>
            <a:endParaRPr lang="en-US" b="1" dirty="0">
              <a:solidFill>
                <a:srgbClr val="FF0000"/>
              </a:solidFill>
              <a:latin typeface="Helvetica"/>
              <a:cs typeface="Helvetica"/>
            </a:endParaRPr>
          </a:p>
        </p:txBody>
      </p:sp>
      <p:cxnSp>
        <p:nvCxnSpPr>
          <p:cNvPr id="70" name="Straight Arrow Connector 69"/>
          <p:cNvCxnSpPr>
            <a:stCxn id="69" idx="1"/>
            <a:endCxn id="68" idx="3"/>
          </p:cNvCxnSpPr>
          <p:nvPr/>
        </p:nvCxnSpPr>
        <p:spPr>
          <a:xfrm rot="10800000" flipV="1">
            <a:off x="7648091" y="1917164"/>
            <a:ext cx="348866" cy="26394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0" y="6650103"/>
            <a:ext cx="1701524" cy="240043"/>
          </a:xfrm>
          <a:prstGeom prst="rect">
            <a:avLst/>
          </a:prstGeom>
          <a:noFill/>
        </p:spPr>
        <p:txBody>
          <a:bodyPr wrap="square" rtlCol="0">
            <a:spAutoFit/>
          </a:bodyPr>
          <a:lstStyle/>
          <a:p>
            <a:r>
              <a:rPr lang="en-US" sz="800" dirty="0" smtClean="0">
                <a:latin typeface="Helvetica"/>
                <a:cs typeface="Helvetica"/>
              </a:rPr>
              <a:t>*Adapted from M. </a:t>
            </a:r>
            <a:r>
              <a:rPr lang="en-US" sz="800" dirty="0" err="1" smtClean="0">
                <a:latin typeface="Helvetica"/>
                <a:cs typeface="Helvetica"/>
              </a:rPr>
              <a:t>Groeber</a:t>
            </a:r>
            <a:endParaRPr lang="en-US" sz="800" dirty="0">
              <a:latin typeface="Helvetica"/>
              <a:cs typeface="Helvetica"/>
            </a:endParaRPr>
          </a:p>
        </p:txBody>
      </p:sp>
    </p:spTree>
    <p:extLst>
      <p:ext uri="{BB962C8B-B14F-4D97-AF65-F5344CB8AC3E}">
        <p14:creationId xmlns:p14="http://schemas.microsoft.com/office/powerpoint/2010/main" val="496311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P spid="52" grpId="0" animBg="1"/>
      <p:bldP spid="53" grpId="0"/>
      <p:bldP spid="65" grpId="0" animBg="1"/>
      <p:bldP spid="66" grpId="0"/>
      <p:bldP spid="68" grpId="0" animBg="1"/>
      <p:bldP spid="6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DREAM.3D</a:t>
            </a:r>
            <a:endParaRPr lang="en-US" dirty="0"/>
          </a:p>
        </p:txBody>
      </p:sp>
      <p:sp>
        <p:nvSpPr>
          <p:cNvPr id="88" name="Content Placeholder 2"/>
          <p:cNvSpPr txBox="1">
            <a:spLocks/>
          </p:cNvSpPr>
          <p:nvPr/>
        </p:nvSpPr>
        <p:spPr>
          <a:xfrm>
            <a:off x="457200" y="1268405"/>
            <a:ext cx="3123502" cy="855959"/>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smtClean="0">
                <a:solidFill>
                  <a:srgbClr val="000000"/>
                </a:solidFill>
              </a:rPr>
              <a:t>Current distributed version is v4.2.5004</a:t>
            </a:r>
            <a:endParaRPr lang="en-US" sz="2400" b="1" dirty="0">
              <a:solidFill>
                <a:srgbClr val="FF0000">
                  <a:alpha val="50000"/>
                </a:srgbClr>
              </a:solidFill>
            </a:endParaRPr>
          </a:p>
        </p:txBody>
      </p:sp>
      <p:sp>
        <p:nvSpPr>
          <p:cNvPr id="90" name="TextBox 89"/>
          <p:cNvSpPr txBox="1"/>
          <p:nvPr/>
        </p:nvSpPr>
        <p:spPr>
          <a:xfrm>
            <a:off x="159062" y="2687575"/>
            <a:ext cx="3643684" cy="461665"/>
          </a:xfrm>
          <a:prstGeom prst="rect">
            <a:avLst/>
          </a:prstGeom>
          <a:solidFill>
            <a:schemeClr val="accent5">
              <a:lumMod val="40000"/>
              <a:lumOff val="60000"/>
            </a:schemeClr>
          </a:solidFill>
          <a:ln w="38100" cmpd="sng">
            <a:solidFill>
              <a:schemeClr val="accent5">
                <a:lumMod val="50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400" b="1" dirty="0">
                <a:solidFill>
                  <a:schemeClr val="tx1"/>
                </a:solidFill>
                <a:latin typeface="Helvetica"/>
                <a:cs typeface="Helvetica"/>
              </a:rPr>
              <a:t>d</a:t>
            </a:r>
            <a:r>
              <a:rPr lang="en-US" sz="2400" b="1" dirty="0" smtClean="0">
                <a:solidFill>
                  <a:schemeClr val="tx1"/>
                </a:solidFill>
                <a:latin typeface="Helvetica"/>
                <a:cs typeface="Helvetica"/>
              </a:rPr>
              <a:t>ream3d.bluequartz.net</a:t>
            </a:r>
          </a:p>
        </p:txBody>
      </p:sp>
      <p:sp>
        <p:nvSpPr>
          <p:cNvPr id="91" name="Content Placeholder 2"/>
          <p:cNvSpPr txBox="1">
            <a:spLocks/>
          </p:cNvSpPr>
          <p:nvPr/>
        </p:nvSpPr>
        <p:spPr>
          <a:xfrm>
            <a:off x="657727" y="5641218"/>
            <a:ext cx="7831221" cy="481763"/>
          </a:xfrm>
          <a:prstGeom prst="rect">
            <a:avLst/>
          </a:prstGeom>
          <a:solidFill>
            <a:srgbClr val="CCFFCC">
              <a:alpha val="50000"/>
            </a:srgbClr>
          </a:solidFill>
          <a:ln w="38100" cmpd="sng">
            <a:solidFill>
              <a:srgbClr val="008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smtClean="0">
                <a:solidFill>
                  <a:srgbClr val="FF0000"/>
                </a:solidFill>
              </a:rPr>
              <a:t>But support for v4.x will cease once v5.x is released!</a:t>
            </a:r>
          </a:p>
        </p:txBody>
      </p:sp>
      <p:sp>
        <p:nvSpPr>
          <p:cNvPr id="92" name="TextBox 91"/>
          <p:cNvSpPr txBox="1"/>
          <p:nvPr/>
        </p:nvSpPr>
        <p:spPr>
          <a:xfrm>
            <a:off x="1138102" y="6302599"/>
            <a:ext cx="6873836" cy="461665"/>
          </a:xfrm>
          <a:prstGeom prst="rect">
            <a:avLst/>
          </a:prstGeom>
          <a:solidFill>
            <a:schemeClr val="accent5">
              <a:lumMod val="40000"/>
              <a:lumOff val="60000"/>
            </a:schemeClr>
          </a:solidFill>
          <a:ln w="38100" cmpd="sng">
            <a:solidFill>
              <a:schemeClr val="accent5">
                <a:lumMod val="50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400" b="1" dirty="0" smtClean="0">
                <a:solidFill>
                  <a:schemeClr val="tx1"/>
                </a:solidFill>
                <a:latin typeface="Helvetica"/>
                <a:cs typeface="Helvetica"/>
              </a:rPr>
              <a:t>dream3d.bluequartz.net/binaries/experimental</a:t>
            </a:r>
          </a:p>
        </p:txBody>
      </p:sp>
      <p:pic>
        <p:nvPicPr>
          <p:cNvPr id="3" name="Picture 2" descr="Screen Shot 2015-05-12 at 8.21.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4544" y="1125360"/>
            <a:ext cx="5023184" cy="3106646"/>
          </a:xfrm>
          <a:prstGeom prst="rect">
            <a:avLst/>
          </a:prstGeom>
        </p:spPr>
      </p:pic>
      <p:sp>
        <p:nvSpPr>
          <p:cNvPr id="9" name="TextBox 8"/>
          <p:cNvSpPr txBox="1"/>
          <p:nvPr/>
        </p:nvSpPr>
        <p:spPr>
          <a:xfrm>
            <a:off x="2030640" y="4796140"/>
            <a:ext cx="5067992" cy="461665"/>
          </a:xfrm>
          <a:prstGeom prst="rect">
            <a:avLst/>
          </a:prstGeom>
          <a:solidFill>
            <a:schemeClr val="accent5">
              <a:lumMod val="40000"/>
              <a:lumOff val="60000"/>
            </a:schemeClr>
          </a:solidFill>
          <a:ln w="38100" cmpd="sng">
            <a:solidFill>
              <a:schemeClr val="accent5">
                <a:lumMod val="50000"/>
              </a:schemeClr>
            </a:solidFill>
            <a:round/>
          </a:ln>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400" b="1" dirty="0" err="1" smtClean="0">
                <a:solidFill>
                  <a:schemeClr val="tx1"/>
                </a:solidFill>
                <a:latin typeface="Helvetica"/>
                <a:cs typeface="Helvetica"/>
              </a:rPr>
              <a:t>github.com</a:t>
            </a:r>
            <a:r>
              <a:rPr lang="en-US" sz="2400" b="1" dirty="0">
                <a:solidFill>
                  <a:schemeClr val="tx1"/>
                </a:solidFill>
                <a:latin typeface="Helvetica"/>
                <a:cs typeface="Helvetica"/>
              </a:rPr>
              <a:t>/dream3d/</a:t>
            </a:r>
            <a:r>
              <a:rPr lang="en-US" sz="2400" b="1" dirty="0" smtClean="0">
                <a:solidFill>
                  <a:schemeClr val="tx1"/>
                </a:solidFill>
                <a:latin typeface="Helvetica"/>
                <a:cs typeface="Helvetica"/>
              </a:rPr>
              <a:t>dream3d</a:t>
            </a:r>
            <a:endParaRPr lang="en-US" sz="2400" b="1" dirty="0">
              <a:solidFill>
                <a:schemeClr val="tx1"/>
              </a:solidFill>
              <a:latin typeface="Helvetica"/>
              <a:cs typeface="Helvetica"/>
            </a:endParaRPr>
          </a:p>
        </p:txBody>
      </p:sp>
    </p:spTree>
    <p:extLst>
      <p:ext uri="{BB962C8B-B14F-4D97-AF65-F5344CB8AC3E}">
        <p14:creationId xmlns:p14="http://schemas.microsoft.com/office/powerpoint/2010/main" val="3510938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DREAM.3D Interface</a:t>
            </a:r>
            <a:endParaRPr lang="en-US" dirty="0"/>
          </a:p>
        </p:txBody>
      </p:sp>
      <p:pic>
        <p:nvPicPr>
          <p:cNvPr id="3" name="Picture 2" descr="d3dInterfa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33" y="1159995"/>
            <a:ext cx="8883072" cy="5669908"/>
          </a:xfrm>
          <a:prstGeom prst="rect">
            <a:avLst/>
          </a:prstGeom>
        </p:spPr>
      </p:pic>
      <p:sp>
        <p:nvSpPr>
          <p:cNvPr id="10" name="Content Placeholder 2"/>
          <p:cNvSpPr txBox="1">
            <a:spLocks/>
          </p:cNvSpPr>
          <p:nvPr/>
        </p:nvSpPr>
        <p:spPr>
          <a:xfrm>
            <a:off x="2198493" y="4084409"/>
            <a:ext cx="4608576" cy="603045"/>
          </a:xfrm>
          <a:prstGeom prst="rect">
            <a:avLst/>
          </a:prstGeom>
          <a:solidFill>
            <a:schemeClr val="accent6">
              <a:lumMod val="75000"/>
            </a:schemeClr>
          </a:solidFill>
          <a:ln w="38100" cmpd="sng">
            <a:solidFill>
              <a:schemeClr val="accent6">
                <a:lumMod val="50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b="1" dirty="0" smtClean="0"/>
              <a:t>Easier to see it in action…</a:t>
            </a:r>
          </a:p>
        </p:txBody>
      </p:sp>
    </p:spTree>
    <p:extLst>
      <p:ext uri="{BB962C8B-B14F-4D97-AF65-F5344CB8AC3E}">
        <p14:creationId xmlns:p14="http://schemas.microsoft.com/office/powerpoint/2010/main" val="11578315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“Big” Data Proble</a:t>
            </a:r>
            <a:r>
              <a:rPr lang="en-US" dirty="0"/>
              <a:t>m</a:t>
            </a:r>
          </a:p>
        </p:txBody>
      </p:sp>
      <p:sp>
        <p:nvSpPr>
          <p:cNvPr id="3" name="Content Placeholder 2"/>
          <p:cNvSpPr>
            <a:spLocks noGrp="1"/>
          </p:cNvSpPr>
          <p:nvPr>
            <p:ph idx="1"/>
          </p:nvPr>
        </p:nvSpPr>
        <p:spPr>
          <a:xfrm>
            <a:off x="79990" y="1519577"/>
            <a:ext cx="4107577" cy="4734316"/>
          </a:xfrm>
          <a:solidFill>
            <a:srgbClr val="CCFFCC">
              <a:alpha val="50000"/>
            </a:srgbClr>
          </a:solidFill>
          <a:ln w="38100" cmpd="sng">
            <a:solidFill>
              <a:srgbClr val="008000"/>
            </a:solidFill>
          </a:ln>
        </p:spPr>
        <p:txBody>
          <a:bodyPr>
            <a:noAutofit/>
          </a:bodyPr>
          <a:lstStyle/>
          <a:p>
            <a:pPr marL="0" indent="0">
              <a:buNone/>
            </a:pPr>
            <a:r>
              <a:rPr lang="en-US" sz="2200" dirty="0" smtClean="0"/>
              <a:t>Modern materials engineering is driven by </a:t>
            </a:r>
            <a:r>
              <a:rPr lang="en-US" sz="2200" b="1" i="1" dirty="0" smtClean="0">
                <a:solidFill>
                  <a:srgbClr val="FF0000"/>
                </a:solidFill>
              </a:rPr>
              <a:t>process modeling</a:t>
            </a:r>
          </a:p>
          <a:p>
            <a:pPr marL="0" indent="0">
              <a:buNone/>
            </a:pPr>
            <a:endParaRPr lang="en-US" sz="2200" i="1" dirty="0" smtClean="0">
              <a:solidFill>
                <a:srgbClr val="FF0000"/>
              </a:solidFill>
            </a:endParaRPr>
          </a:p>
          <a:p>
            <a:pPr marL="0" indent="0">
              <a:buNone/>
            </a:pPr>
            <a:r>
              <a:rPr lang="en-US" sz="2200" dirty="0" smtClean="0">
                <a:solidFill>
                  <a:srgbClr val="000000"/>
                </a:solidFill>
              </a:rPr>
              <a:t>Process modeling tools such as DEFORM and </a:t>
            </a:r>
            <a:r>
              <a:rPr lang="en-US" sz="2200" dirty="0" err="1" smtClean="0">
                <a:solidFill>
                  <a:srgbClr val="000000"/>
                </a:solidFill>
              </a:rPr>
              <a:t>ProCAST</a:t>
            </a:r>
            <a:r>
              <a:rPr lang="en-US" sz="2200" dirty="0" smtClean="0">
                <a:solidFill>
                  <a:srgbClr val="000000"/>
                </a:solidFill>
              </a:rPr>
              <a:t> produce continuous descriptions of field variables at the part geometry scale</a:t>
            </a:r>
          </a:p>
          <a:p>
            <a:pPr marL="0" indent="0">
              <a:buNone/>
            </a:pPr>
            <a:endParaRPr lang="en-US" sz="2200" dirty="0">
              <a:solidFill>
                <a:srgbClr val="000000"/>
              </a:solidFill>
            </a:endParaRPr>
          </a:p>
          <a:p>
            <a:pPr marL="0" indent="0">
              <a:buNone/>
            </a:pPr>
            <a:r>
              <a:rPr lang="en-US" sz="2200" dirty="0" smtClean="0">
                <a:solidFill>
                  <a:srgbClr val="000000"/>
                </a:solidFill>
              </a:rPr>
              <a:t>Desire to predict part performance from simulated processing to meet specification</a:t>
            </a:r>
            <a:endParaRPr lang="en-US" sz="2200" dirty="0">
              <a:solidFill>
                <a:srgbClr val="000000"/>
              </a:solidFill>
            </a:endParaRPr>
          </a:p>
        </p:txBody>
      </p:sp>
      <p:sp>
        <p:nvSpPr>
          <p:cNvPr id="9" name="TextBox 8"/>
          <p:cNvSpPr txBox="1"/>
          <p:nvPr/>
        </p:nvSpPr>
        <p:spPr>
          <a:xfrm>
            <a:off x="0" y="6656832"/>
            <a:ext cx="1619010" cy="215444"/>
          </a:xfrm>
          <a:prstGeom prst="rect">
            <a:avLst/>
          </a:prstGeom>
          <a:noFill/>
        </p:spPr>
        <p:txBody>
          <a:bodyPr wrap="square" rtlCol="0">
            <a:spAutoFit/>
          </a:bodyPr>
          <a:lstStyle/>
          <a:p>
            <a:r>
              <a:rPr lang="en-US" sz="800" dirty="0" smtClean="0">
                <a:latin typeface="Helvetica"/>
                <a:cs typeface="Helvetica"/>
              </a:rPr>
              <a:t>*Data courtesy of A. </a:t>
            </a:r>
            <a:r>
              <a:rPr lang="en-US" sz="800" dirty="0" err="1" smtClean="0">
                <a:latin typeface="Helvetica"/>
                <a:cs typeface="Helvetica"/>
              </a:rPr>
              <a:t>Pilchak</a:t>
            </a:r>
            <a:endParaRPr lang="en-US" sz="800" dirty="0">
              <a:latin typeface="Helvetica"/>
              <a:cs typeface="Helvetica"/>
            </a:endParaRPr>
          </a:p>
        </p:txBody>
      </p:sp>
      <p:sp>
        <p:nvSpPr>
          <p:cNvPr id="4" name="Slide Number Placeholder 3"/>
          <p:cNvSpPr>
            <a:spLocks noGrp="1"/>
          </p:cNvSpPr>
          <p:nvPr>
            <p:ph type="sldNum" sz="quarter" idx="12"/>
          </p:nvPr>
        </p:nvSpPr>
        <p:spPr/>
        <p:txBody>
          <a:bodyPr/>
          <a:lstStyle/>
          <a:p>
            <a:fld id="{E67947C6-7C43-F646-BF47-BCEE1BD2FE6B}" type="slidenum">
              <a:rPr lang="en-US" smtClean="0"/>
              <a:t>9</a:t>
            </a:fld>
            <a:endParaRPr lang="en-US"/>
          </a:p>
        </p:txBody>
      </p:sp>
      <p:pic>
        <p:nvPicPr>
          <p:cNvPr id="6" name="deformMovieBigPoint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38209" y="1139636"/>
            <a:ext cx="4824972" cy="5732640"/>
          </a:xfrm>
          <a:prstGeom prst="rect">
            <a:avLst/>
          </a:prstGeom>
        </p:spPr>
      </p:pic>
    </p:spTree>
    <p:extLst>
      <p:ext uri="{BB962C8B-B14F-4D97-AF65-F5344CB8AC3E}">
        <p14:creationId xmlns:p14="http://schemas.microsoft.com/office/powerpoint/2010/main" val="14355214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31750">
          <a:solidFill>
            <a:srgbClr val="FF0000">
              <a:alpha val="25000"/>
            </a:srgbClr>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1706</TotalTime>
  <Words>1823</Words>
  <Application>Microsoft Macintosh PowerPoint</Application>
  <PresentationFormat>On-screen Show (4:3)</PresentationFormat>
  <Paragraphs>343</Paragraphs>
  <Slides>31</Slides>
  <Notes>5</Notes>
  <HiddenSlides>0</HiddenSlides>
  <MMClips>3</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Working with “Big” Materials Data in a Common Integrated Environment</vt:lpstr>
      <vt:lpstr>Outline</vt:lpstr>
      <vt:lpstr>What is “Big” Data? </vt:lpstr>
      <vt:lpstr>PowerPoint Presentation</vt:lpstr>
      <vt:lpstr>DREAM.3D</vt:lpstr>
      <vt:lpstr>PowerPoint Presentation</vt:lpstr>
      <vt:lpstr>Getting DREAM.3D</vt:lpstr>
      <vt:lpstr>The DREAM.3D Interface</vt:lpstr>
      <vt:lpstr>A “Big” Data Problem</vt:lpstr>
      <vt:lpstr>Process Model Data Flow</vt:lpstr>
      <vt:lpstr>Process Model Data Flow</vt:lpstr>
      <vt:lpstr>Process Design</vt:lpstr>
      <vt:lpstr>Process Design</vt:lpstr>
      <vt:lpstr>Process Design</vt:lpstr>
      <vt:lpstr>Data Management</vt:lpstr>
      <vt:lpstr>Process Design</vt:lpstr>
      <vt:lpstr>Domain Partitioning</vt:lpstr>
      <vt:lpstr>Stochastic Examples</vt:lpstr>
      <vt:lpstr>Stochastic Examples</vt:lpstr>
      <vt:lpstr>Future Directions</vt:lpstr>
      <vt:lpstr>Process Design</vt:lpstr>
      <vt:lpstr>Supplemental Slides</vt:lpstr>
      <vt:lpstr>Zoning Approaches</vt:lpstr>
      <vt:lpstr>Stochastic Examples</vt:lpstr>
      <vt:lpstr>Zone Fidelity</vt:lpstr>
      <vt:lpstr>Zone Fidelity</vt:lpstr>
      <vt:lpstr>Process Design</vt:lpstr>
      <vt:lpstr>Characterization</vt:lpstr>
      <vt:lpstr>Montage Workflow</vt:lpstr>
      <vt:lpstr>Future Directions</vt:lpstr>
      <vt:lpstr>Future Directions</vt:lpstr>
    </vt:vector>
  </TitlesOfParts>
  <Company>BlueQuartz Software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Domain Partitioning of Continuum Field Variables from Process Models</dc:title>
  <dc:creator>Sean Donegan</dc:creator>
  <cp:lastModifiedBy>Sean Donegan</cp:lastModifiedBy>
  <cp:revision>223</cp:revision>
  <dcterms:created xsi:type="dcterms:W3CDTF">2015-04-20T16:05:23Z</dcterms:created>
  <dcterms:modified xsi:type="dcterms:W3CDTF">2015-05-13T16:47:24Z</dcterms:modified>
</cp:coreProperties>
</file>